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7"/>
  </p:notesMasterIdLst>
  <p:handoutMasterIdLst>
    <p:handoutMasterId r:id="rId18"/>
  </p:handoutMasterIdLst>
  <p:sldIdLst>
    <p:sldId id="276" r:id="rId2"/>
    <p:sldId id="343" r:id="rId3"/>
    <p:sldId id="372" r:id="rId4"/>
    <p:sldId id="356" r:id="rId5"/>
    <p:sldId id="349" r:id="rId6"/>
    <p:sldId id="351" r:id="rId7"/>
    <p:sldId id="360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66" r:id="rId16"/>
  </p:sldIdLst>
  <p:sldSz cx="9144000" cy="6858000" type="screen4x3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65570" autoAdjust="0"/>
  </p:normalViewPr>
  <p:slideViewPr>
    <p:cSldViewPr>
      <p:cViewPr varScale="1">
        <p:scale>
          <a:sx n="91" d="100"/>
          <a:sy n="91" d="100"/>
        </p:scale>
        <p:origin x="-14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12" y="-9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2" cy="339884"/>
          </a:xfrm>
          <a:prstGeom prst="rect">
            <a:avLst/>
          </a:prstGeom>
        </p:spPr>
        <p:txBody>
          <a:bodyPr vert="horz" lIns="91849" tIns="45925" rIns="91849" bIns="4592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801" y="0"/>
            <a:ext cx="4301542" cy="339884"/>
          </a:xfrm>
          <a:prstGeom prst="rect">
            <a:avLst/>
          </a:prstGeom>
        </p:spPr>
        <p:txBody>
          <a:bodyPr vert="horz" lIns="91849" tIns="45925" rIns="91849" bIns="45925" rtlCol="0"/>
          <a:lstStyle>
            <a:lvl1pPr algn="r">
              <a:defRPr sz="1200"/>
            </a:lvl1pPr>
          </a:lstStyle>
          <a:p>
            <a:fld id="{C5B5223E-0F10-4C8D-BB98-A84441433F17}" type="datetimeFigureOut">
              <a:rPr lang="ko-KR" altLang="en-US" smtClean="0"/>
              <a:pPr/>
              <a:t>2015-04-24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6456612"/>
            <a:ext cx="4301542" cy="339884"/>
          </a:xfrm>
          <a:prstGeom prst="rect">
            <a:avLst/>
          </a:prstGeom>
        </p:spPr>
        <p:txBody>
          <a:bodyPr vert="horz" lIns="91849" tIns="45925" rIns="91849" bIns="4592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801" y="6456612"/>
            <a:ext cx="4301542" cy="339884"/>
          </a:xfrm>
          <a:prstGeom prst="rect">
            <a:avLst/>
          </a:prstGeom>
        </p:spPr>
        <p:txBody>
          <a:bodyPr vert="horz" lIns="91849" tIns="45925" rIns="91849" bIns="45925" rtlCol="0" anchor="b"/>
          <a:lstStyle>
            <a:lvl1pPr algn="r">
              <a:defRPr sz="1200"/>
            </a:lvl1pPr>
          </a:lstStyle>
          <a:p>
            <a:fld id="{20295775-73EA-47AF-9DC2-8A6BCAF12C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2671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2" cy="339884"/>
          </a:xfrm>
          <a:prstGeom prst="rect">
            <a:avLst/>
          </a:prstGeom>
        </p:spPr>
        <p:txBody>
          <a:bodyPr vert="horz" lIns="91849" tIns="45925" rIns="91849" bIns="4592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801" y="0"/>
            <a:ext cx="4301542" cy="339884"/>
          </a:xfrm>
          <a:prstGeom prst="rect">
            <a:avLst/>
          </a:prstGeom>
        </p:spPr>
        <p:txBody>
          <a:bodyPr vert="horz" lIns="91849" tIns="45925" rIns="91849" bIns="45925" rtlCol="0"/>
          <a:lstStyle>
            <a:lvl1pPr algn="r">
              <a:defRPr sz="1200"/>
            </a:lvl1pPr>
          </a:lstStyle>
          <a:p>
            <a:fld id="{132E7A94-D079-4868-8B40-F56D19B4C95E}" type="datetimeFigureOut">
              <a:rPr lang="ko-KR" altLang="en-US" smtClean="0"/>
              <a:pPr/>
              <a:t>2015-04-24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9" tIns="45925" rIns="91849" bIns="4592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849" tIns="45925" rIns="91849" bIns="4592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1542" cy="339884"/>
          </a:xfrm>
          <a:prstGeom prst="rect">
            <a:avLst/>
          </a:prstGeom>
        </p:spPr>
        <p:txBody>
          <a:bodyPr vert="horz" lIns="91849" tIns="45925" rIns="91849" bIns="4592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801" y="6456612"/>
            <a:ext cx="4301542" cy="339884"/>
          </a:xfrm>
          <a:prstGeom prst="rect">
            <a:avLst/>
          </a:prstGeom>
        </p:spPr>
        <p:txBody>
          <a:bodyPr vert="horz" lIns="91849" tIns="45925" rIns="91849" bIns="45925" rtlCol="0" anchor="b"/>
          <a:lstStyle>
            <a:lvl1pPr algn="r">
              <a:defRPr sz="1200"/>
            </a:lvl1pPr>
          </a:lstStyle>
          <a:p>
            <a:fld id="{C831A868-29FC-43D0-8197-16E0C12076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4623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base"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</a:p>
          <a:p>
            <a:pPr fontAlgn="base"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 you Mr. chairperson. </a:t>
            </a:r>
          </a:p>
          <a:p>
            <a:pPr fontAlgn="base"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afternoon, ladies and gentleman. </a:t>
            </a:r>
          </a:p>
          <a:p>
            <a:pPr fontAlgn="base"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Today, I’d like to talk about “Prognosis of the patients with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HCC with bile duct invasion”.</a:t>
            </a:r>
          </a:p>
          <a:p>
            <a:endParaRPr lang="ko-KR" altLang="en-US" dirty="0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7174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</a:t>
            </a:r>
          </a:p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table shows the </a:t>
            </a:r>
            <a:r>
              <a:rPr lang="en-US" altLang="ko-K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corrrelation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between the recurrence and variables.</a:t>
            </a:r>
          </a:p>
          <a:p>
            <a:pPr fontAlgn="base" latinLnBrk="1"/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patients with bile duct invasion showed 89% of recurrence</a:t>
            </a:r>
            <a:endParaRPr lang="en-US" altLang="ko-K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endParaRPr lang="en-US" altLang="ko-K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graphs are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univariate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analysis </a:t>
            </a:r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recurrence. </a:t>
            </a:r>
          </a:p>
          <a:p>
            <a:pPr fontAlgn="base" latinLnBrk="1"/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graphs indicate that patients with bile duct and vascular invasion had more chance to recur.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57096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</a:t>
            </a:r>
          </a:p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table shows the </a:t>
            </a:r>
            <a:r>
              <a:rPr lang="en-US" altLang="ko-K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corrrelation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between the recurrence and variables.</a:t>
            </a:r>
          </a:p>
          <a:p>
            <a:pPr fontAlgn="base" latinLnBrk="1"/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patients with bile duct invasion showed 89% of recurrence</a:t>
            </a:r>
            <a:endParaRPr lang="en-US" altLang="ko-K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endParaRPr lang="en-US" altLang="ko-K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graphs are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univariate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analysis </a:t>
            </a:r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recurrence. </a:t>
            </a:r>
          </a:p>
          <a:p>
            <a:pPr fontAlgn="base" latinLnBrk="1"/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graphs indicate that patients with bile duct and vascular invasion had more chance to recur.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884428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</a:t>
            </a:r>
          </a:p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table shows the </a:t>
            </a:r>
            <a:r>
              <a:rPr lang="en-US" altLang="ko-K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corrrelation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between the recurrence and variables.</a:t>
            </a:r>
          </a:p>
          <a:p>
            <a:pPr fontAlgn="base" latinLnBrk="1"/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patients with bile duct invasion showed 89% of recurrence</a:t>
            </a:r>
            <a:endParaRPr lang="en-US" altLang="ko-K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endParaRPr lang="en-US" altLang="ko-K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graphs are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univariate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analysis </a:t>
            </a:r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recurrence. </a:t>
            </a:r>
          </a:p>
          <a:p>
            <a:pPr fontAlgn="base" latinLnBrk="1"/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graphs indicate that patients with bile duct and vascular invasion had more chance to recur.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465765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</a:t>
            </a:r>
          </a:p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table shows the </a:t>
            </a:r>
            <a:r>
              <a:rPr lang="en-US" altLang="ko-K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corrrelation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between the recurrence and variables.</a:t>
            </a:r>
          </a:p>
          <a:p>
            <a:pPr fontAlgn="base" latinLnBrk="1"/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patients with bile duct invasion showed 89% of recurrence</a:t>
            </a:r>
            <a:endParaRPr lang="en-US" altLang="ko-K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endParaRPr lang="en-US" altLang="ko-K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graphs are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univariate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analysis </a:t>
            </a:r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recurrence. </a:t>
            </a:r>
          </a:p>
          <a:p>
            <a:pPr fontAlgn="base" latinLnBrk="1"/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graphs indicate that patients with bile duct and vascular invasion had more chance to recur.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75373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</a:t>
            </a:r>
          </a:p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table shows the </a:t>
            </a:r>
            <a:r>
              <a:rPr lang="en-US" altLang="ko-K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corrrelation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between the recurrence and variables.</a:t>
            </a:r>
          </a:p>
          <a:p>
            <a:pPr fontAlgn="base" latinLnBrk="1"/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patients with bile duct invasion showed 89% of recurrence</a:t>
            </a:r>
            <a:endParaRPr lang="en-US" altLang="ko-K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endParaRPr lang="en-US" altLang="ko-K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graphs are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univariate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analysis </a:t>
            </a:r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recurrence. </a:t>
            </a:r>
          </a:p>
          <a:p>
            <a:pPr fontAlgn="base" latinLnBrk="1"/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graphs indicate that patients with bile duct and vascular invasion had more chance to recur.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57096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base"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conclusion, 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bile duct invasion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acoompanies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vascular invasion in most cases</a:t>
            </a:r>
          </a:p>
          <a:p>
            <a:pPr fontAlgn="base" latinLnBrk="1"/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Bile duct invasion itself is not the independent prognosis factor in HCC.</a:t>
            </a:r>
          </a:p>
          <a:p>
            <a:pPr fontAlgn="base" latinLnBrk="1"/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other hand, In T-stage 1and2, by T-staging subgrouping, bile duct invasion can be the independent prognosis factor.</a:t>
            </a:r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Validation study with larger population is needed in the future. </a:t>
            </a:r>
          </a:p>
          <a:p>
            <a:pPr fontAlgn="base"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 you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4196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</a:p>
          <a:p>
            <a:pPr fontAlgn="base"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HCC is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aggressive tumor that frequently occurs in condition of chronic liver disease and cirrhosis. </a:t>
            </a:r>
          </a:p>
          <a:p>
            <a:pPr fontAlgn="base" latinLnBrk="1"/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it is known to progress invasion from vascular to bile duct. </a:t>
            </a:r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of the complicated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pathophysiology and treatment, No globally standardized staging and strategy system for HCC is yet established. </a:t>
            </a:r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ko-KR" dirty="0" smtClean="0"/>
              <a:t>Currently</a:t>
            </a:r>
            <a:r>
              <a:rPr lang="en-US" altLang="ko-KR" baseline="0" dirty="0" smtClean="0"/>
              <a:t> Most variably incorporated features to predict the prognosis of HCC are severity of underlying liver disease, Tumor size and number, Presence of </a:t>
            </a:r>
            <a:r>
              <a:rPr lang="en-US" altLang="ko-KR" baseline="0" dirty="0" err="1" smtClean="0"/>
              <a:t>protal</a:t>
            </a:r>
            <a:r>
              <a:rPr lang="en-US" altLang="ko-KR" baseline="0" dirty="0" smtClean="0"/>
              <a:t> vein thrombosis or invasion, Extension into adjacent structures, Presence or absence of metastasis, and histologic grading.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1713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3. </a:t>
            </a:r>
          </a:p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HCC with bile duct invasion,</a:t>
            </a:r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previously called icteric HCC is much more rare than vascular invasion and not well characterized nor studied until recently. </a:t>
            </a:r>
          </a:p>
          <a:p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 2004 Chu-Nan </a:t>
            </a:r>
            <a:r>
              <a:rPr lang="en-US" altLang="ko-KR" baseline="0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Yeh</a:t>
            </a:r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first studied about HCC with bile duct invasion, in his study Patients with bile duct invasion showed poor survival.</a:t>
            </a:r>
          </a:p>
          <a:p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 addition, in 2009, </a:t>
            </a:r>
            <a:r>
              <a:rPr lang="en-US" altLang="ko-KR" baseline="0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Noake</a:t>
            </a:r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studied HCC with bile duct invasion by grouping into Intrahepatic and </a:t>
            </a:r>
            <a:r>
              <a:rPr lang="en-US" altLang="ko-KR" baseline="0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extrahepatic</a:t>
            </a:r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invasion, the study showed same conclusion with </a:t>
            </a:r>
            <a:r>
              <a:rPr lang="en-US" altLang="ko-KR" baseline="0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Yeh’s</a:t>
            </a:r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further more, the patients with </a:t>
            </a:r>
            <a:r>
              <a:rPr lang="en-US" altLang="ko-KR" baseline="0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extrahepatic</a:t>
            </a:r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bile duct invasion showed poor progress. </a:t>
            </a:r>
          </a:p>
          <a:p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endParaRPr lang="en-US" altLang="ko-KR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2078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3. </a:t>
            </a:r>
          </a:p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HCC with bile duct invasion,</a:t>
            </a:r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previously called icteric HCC is much more rare than vascular invasion and not well characterized nor studied until recently. </a:t>
            </a:r>
          </a:p>
          <a:p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 2004 Chu-Nan </a:t>
            </a:r>
            <a:r>
              <a:rPr lang="en-US" altLang="ko-KR" baseline="0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Yeh</a:t>
            </a:r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first studied about HCC with bile duct invasion, in his study Patients with bile duct invasion showed poor survival.</a:t>
            </a:r>
          </a:p>
          <a:p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 addition, in 2009, </a:t>
            </a:r>
            <a:r>
              <a:rPr lang="en-US" altLang="ko-KR" baseline="0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Noake</a:t>
            </a:r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studied HCC with bile duct invasion by grouping into Intrahepatic and </a:t>
            </a:r>
            <a:r>
              <a:rPr lang="en-US" altLang="ko-KR" baseline="0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extrahepatic</a:t>
            </a:r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invasion, the study showed same conclusion with </a:t>
            </a:r>
            <a:r>
              <a:rPr lang="en-US" altLang="ko-KR" baseline="0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Yeh’s</a:t>
            </a:r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further more, the patients with </a:t>
            </a:r>
            <a:r>
              <a:rPr lang="en-US" altLang="ko-KR" baseline="0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extrahepatic</a:t>
            </a:r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bile duct invasion showed poor progress. </a:t>
            </a:r>
          </a:p>
          <a:p>
            <a:r>
              <a:rPr lang="en-US" altLang="ko-KR" baseline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endParaRPr lang="en-US" altLang="ko-KR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15357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</a:t>
            </a:r>
          </a:p>
          <a:p>
            <a:pPr fontAlgn="base"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Therefore, the purpose of this study was to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 the characteristics of HCC with bile duct invasion 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base" latinLnBrk="1"/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compare</a:t>
            </a:r>
            <a:r>
              <a:rPr lang="en-US" altLang="ko-K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prognosis of HCC with bile duct invasion with other prognostic factors </a:t>
            </a:r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5986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5.</a:t>
            </a:r>
            <a:r>
              <a:rPr lang="en-US" altLang="ko-KR" baseline="0" dirty="0" smtClean="0"/>
              <a:t> </a:t>
            </a:r>
          </a:p>
          <a:p>
            <a:r>
              <a:rPr lang="en-US" altLang="ko-KR" baseline="0" dirty="0" smtClean="0"/>
              <a:t>Between 2009~2011, 169 patients underwent </a:t>
            </a:r>
            <a:r>
              <a:rPr lang="en-US" altLang="ko-KR" baseline="0" dirty="0" err="1" smtClean="0"/>
              <a:t>hepatectomy</a:t>
            </a:r>
            <a:r>
              <a:rPr lang="en-US" altLang="ko-KR" baseline="0" dirty="0" smtClean="0"/>
              <a:t> due to HCC in Seoul national university hospital </a:t>
            </a:r>
          </a:p>
          <a:p>
            <a:r>
              <a:rPr lang="en-US" altLang="ko-KR" baseline="0" dirty="0" smtClean="0"/>
              <a:t>Among them, 9 patients were proved to have bile duct invasion on pathologic findings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47 patients underwent </a:t>
            </a:r>
            <a:r>
              <a:rPr lang="en-US" altLang="ko-KR" baseline="0" dirty="0" err="1" smtClean="0"/>
              <a:t>hemihepatectomy</a:t>
            </a:r>
            <a:r>
              <a:rPr lang="en-US" altLang="ko-KR" baseline="0" dirty="0" smtClean="0"/>
              <a:t>, 55 </a:t>
            </a:r>
            <a:r>
              <a:rPr lang="en-US" altLang="ko-KR" baseline="0" dirty="0" err="1" smtClean="0"/>
              <a:t>sectionectomy</a:t>
            </a:r>
            <a:r>
              <a:rPr lang="en-US" altLang="ko-KR" baseline="0" dirty="0" smtClean="0"/>
              <a:t>, 57 </a:t>
            </a:r>
            <a:r>
              <a:rPr lang="en-US" altLang="ko-KR" baseline="0" dirty="0" err="1" smtClean="0"/>
              <a:t>tumorectomy</a:t>
            </a:r>
            <a:r>
              <a:rPr lang="en-US" altLang="ko-KR" baseline="0" dirty="0" smtClean="0"/>
              <a:t> and 10 other operation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Follow up was done from the day of operation to </a:t>
            </a:r>
            <a:r>
              <a:rPr lang="en-US" altLang="ko-KR" baseline="0" dirty="0" err="1" smtClean="0"/>
              <a:t>laost</a:t>
            </a:r>
            <a:r>
              <a:rPr lang="en-US" altLang="ko-KR" baseline="0" dirty="0" smtClean="0"/>
              <a:t> OPD f/u </a:t>
            </a:r>
          </a:p>
          <a:p>
            <a:r>
              <a:rPr lang="en-US" altLang="ko-KR" baseline="0" dirty="0" smtClean="0"/>
              <a:t>The median follow up was 2.5 years</a:t>
            </a:r>
          </a:p>
          <a:p>
            <a:r>
              <a:rPr lang="en-US" altLang="ko-KR" baseline="0" dirty="0" smtClean="0"/>
              <a:t>During the follow up, 99 patients were recurred and 19 patients were expired </a:t>
            </a:r>
          </a:p>
          <a:p>
            <a:endParaRPr lang="en-US" altLang="ko-KR" baseline="0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5175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</a:t>
            </a:r>
          </a:p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table shows the </a:t>
            </a:r>
            <a:r>
              <a:rPr lang="en-US" altLang="ko-K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corrrelation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between the recurrence and variables.</a:t>
            </a:r>
          </a:p>
          <a:p>
            <a:pPr fontAlgn="base" latinLnBrk="1"/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patients with bile duct invasion showed 89% of recurrence</a:t>
            </a:r>
            <a:endParaRPr lang="en-US" altLang="ko-K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endParaRPr lang="en-US" altLang="ko-K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graphs are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univariate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analysis </a:t>
            </a:r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recurrence. </a:t>
            </a:r>
          </a:p>
          <a:p>
            <a:pPr fontAlgn="base" latinLnBrk="1"/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graphs indicate that patients with bile duct and vascular invasion had more chance to recur.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30539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</a:t>
            </a:r>
          </a:p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table shows the </a:t>
            </a:r>
            <a:r>
              <a:rPr lang="en-US" altLang="ko-K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corrrelation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between the recurrence and variables.</a:t>
            </a:r>
          </a:p>
          <a:p>
            <a:pPr fontAlgn="base" latinLnBrk="1"/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patients with bile duct invasion showed 89% of recurrence</a:t>
            </a:r>
            <a:endParaRPr lang="en-US" altLang="ko-K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endParaRPr lang="en-US" altLang="ko-K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graphs are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univariate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analysis </a:t>
            </a:r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recurrence. </a:t>
            </a:r>
          </a:p>
          <a:p>
            <a:pPr fontAlgn="base" latinLnBrk="1"/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graphs indicate that patients with bile duct and vascular invasion had more chance to recur.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574955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</a:t>
            </a:r>
          </a:p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table shows the </a:t>
            </a:r>
            <a:r>
              <a:rPr lang="en-US" altLang="ko-K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corrrelation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between the recurrence and variables.</a:t>
            </a:r>
          </a:p>
          <a:p>
            <a:pPr fontAlgn="base" latinLnBrk="1"/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patients with bile duct invasion showed 89% of recurrence</a:t>
            </a:r>
            <a:endParaRPr lang="en-US" altLang="ko-K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endParaRPr lang="en-US" altLang="ko-K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graphs are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univariate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analysis </a:t>
            </a:r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</a:t>
            </a:r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recurrence. </a:t>
            </a:r>
          </a:p>
          <a:p>
            <a:pPr fontAlgn="base" latinLnBrk="1"/>
            <a:r>
              <a:rPr lang="en-US" altLang="ko-KR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graphs indicate that patients with bile duct and vascular invasion had more chance to recur.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682919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5373688"/>
            <a:ext cx="6480175" cy="601662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 b="1">
                <a:latin typeface="돋움" pitchFamily="50" charset="-127"/>
                <a:ea typeface="돋움" pitchFamily="50" charset="-127"/>
              </a:defRPr>
            </a:lvl1pPr>
          </a:lstStyle>
          <a:p>
            <a:endParaRPr lang="ko-KR" altLang="ko-KR"/>
          </a:p>
        </p:txBody>
      </p:sp>
      <p:pic>
        <p:nvPicPr>
          <p:cNvPr id="4" name="그림 3" descr="3_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86538" y="260350"/>
            <a:ext cx="2111375" cy="60483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183313" cy="60483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400">
              <a:solidFill>
                <a:srgbClr val="00000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400">
              <a:solidFill>
                <a:srgbClr val="000000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75D14D-AC77-4EE9-9F28-34A473E5223D}" type="slidenum">
              <a:rPr kumimoji="1" lang="en-US" altLang="ko-K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388" y="14288"/>
            <a:ext cx="8785225" cy="6064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차트 개체 틀 2"/>
          <p:cNvSpPr>
            <a:spLocks noGrp="1"/>
          </p:cNvSpPr>
          <p:nvPr>
            <p:ph type="chart" idx="1"/>
          </p:nvPr>
        </p:nvSpPr>
        <p:spPr>
          <a:xfrm>
            <a:off x="179388" y="1052513"/>
            <a:ext cx="8785225" cy="5256212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183187"/>
          </a:xfr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183187"/>
          </a:xfr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93663"/>
            <a:ext cx="794233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560" y="1484784"/>
            <a:ext cx="8075240" cy="482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cxnSp>
        <p:nvCxnSpPr>
          <p:cNvPr id="1029" name="직선 연결선 6"/>
          <p:cNvCxnSpPr>
            <a:cxnSpLocks noChangeShapeType="1"/>
          </p:cNvCxnSpPr>
          <p:nvPr/>
        </p:nvCxnSpPr>
        <p:spPr bwMode="auto">
          <a:xfrm flipV="1">
            <a:off x="0" y="785813"/>
            <a:ext cx="3857625" cy="142875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cxnSp>
        <p:nvCxnSpPr>
          <p:cNvPr id="3" name="직선 연결선 2"/>
          <p:cNvCxnSpPr/>
          <p:nvPr userDrawn="1"/>
        </p:nvCxnSpPr>
        <p:spPr bwMode="auto">
          <a:xfrm>
            <a:off x="539552" y="836712"/>
            <a:ext cx="7992888" cy="0"/>
          </a:xfrm>
          <a:prstGeom prst="line">
            <a:avLst/>
          </a:prstGeom>
          <a:solidFill>
            <a:srgbClr val="800000"/>
          </a:solidFill>
          <a:ln w="1270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rgbClr val="003166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rgbClr val="003166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rgbClr val="003166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rgbClr val="003166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rgbClr val="003166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rgbClr val="003166"/>
          </a:solidFill>
          <a:latin typeface="Arial" pitchFamily="34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rgbClr val="003166"/>
          </a:solidFill>
          <a:latin typeface="Arial" pitchFamily="34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rgbClr val="003166"/>
          </a:solidFill>
          <a:latin typeface="Arial" pitchFamily="34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rgbClr val="003166"/>
          </a:solidFill>
          <a:latin typeface="Arial" pitchFamily="34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1348"/>
        </a:buClr>
        <a:buFont typeface="Wingding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1348"/>
        </a:buClr>
        <a:buFont typeface="Wingdings" pitchFamily="2" charset="2"/>
        <a:buChar char="§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1348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1348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1348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rgbClr val="001348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rgbClr val="001348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rgbClr val="001348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rgbClr val="001348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980728"/>
            <a:ext cx="9144000" cy="2232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ko-KR" sz="3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Bile duct invasion itself can be the prognosis factor in early HCC</a:t>
            </a:r>
          </a:p>
        </p:txBody>
      </p:sp>
      <p:sp>
        <p:nvSpPr>
          <p:cNvPr id="6" name="부제목 4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712968" cy="21604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Ye-Rang Jang, </a:t>
            </a:r>
            <a:r>
              <a:rPr lang="en-US" altLang="ko-K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Kwang-Woong</a:t>
            </a:r>
            <a:r>
              <a:rPr lang="en-US" altLang="ko-K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 Lee, </a:t>
            </a:r>
            <a:r>
              <a:rPr lang="en-US" altLang="ko-K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Hye</a:t>
            </a:r>
            <a:r>
              <a:rPr lang="en-US" altLang="ko-K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-young, Kim, </a:t>
            </a:r>
            <a:r>
              <a:rPr lang="en-US" altLang="ko-K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YoungRok</a:t>
            </a:r>
            <a:r>
              <a:rPr lang="en-US" altLang="ko-K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 Choi, </a:t>
            </a:r>
          </a:p>
          <a:p>
            <a:pPr algn="ctr">
              <a:lnSpc>
                <a:spcPct val="150000"/>
              </a:lnSpc>
            </a:pPr>
            <a:r>
              <a:rPr lang="en-US" altLang="ko-K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Suk-Won Suh, </a:t>
            </a:r>
            <a:r>
              <a:rPr lang="en-US" altLang="ko-K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Jeong</a:t>
            </a:r>
            <a:r>
              <a:rPr lang="en-US" altLang="ko-K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-Moo Lee, Nam-</a:t>
            </a:r>
            <a:r>
              <a:rPr lang="en-US" altLang="ko-K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Joon</a:t>
            </a:r>
            <a:r>
              <a:rPr lang="en-US" altLang="ko-K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 Yi </a:t>
            </a:r>
            <a:r>
              <a:rPr lang="en-US" altLang="ko-K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, Kyung-</a:t>
            </a:r>
            <a:r>
              <a:rPr lang="en-US" altLang="ko-KR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suk</a:t>
            </a:r>
            <a:r>
              <a:rPr lang="en-US" altLang="ko-K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 </a:t>
            </a:r>
            <a:r>
              <a:rPr lang="en-US" altLang="ko-K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Suh</a:t>
            </a:r>
            <a:endParaRPr lang="en-US" altLang="ko-KR" sz="2200" baseline="30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n-US" altLang="ko-KR" sz="1600" baseline="300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Tahoma" pitchFamily="34" charset="0"/>
            </a:endParaRPr>
          </a:p>
          <a:p>
            <a:endParaRPr lang="en-US" altLang="ko-KR" sz="16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Tahoma" pitchFamily="34" charset="0"/>
            </a:endParaRPr>
          </a:p>
          <a:p>
            <a:endParaRPr lang="en-US" altLang="ko-KR" sz="1600" baseline="300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Tahoma" pitchFamily="34" charset="0"/>
            </a:endParaRPr>
          </a:p>
          <a:p>
            <a:r>
              <a:rPr lang="en-US" altLang="ko-KR" sz="18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1</a:t>
            </a:r>
            <a:r>
              <a:rPr lang="en-US" altLang="ko-K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Department </a:t>
            </a:r>
            <a:r>
              <a:rPr lang="en-US" altLang="ko-K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of </a:t>
            </a:r>
            <a:r>
              <a:rPr lang="en-US" altLang="ko-K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Surgery, </a:t>
            </a:r>
            <a:r>
              <a:rPr lang="en-US" altLang="ko-K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Seoul National University College of </a:t>
            </a:r>
            <a:r>
              <a:rPr lang="en-US" altLang="ko-K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ahoma" pitchFamily="34" charset="0"/>
              </a:rPr>
              <a:t>Medicine</a:t>
            </a:r>
            <a:endParaRPr lang="en-US" altLang="ko-KR" sz="1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  <a:latin typeface="Century Gothic" pitchFamily="34" charset="0"/>
              </a:rPr>
              <a:t>RESULTS</a:t>
            </a:r>
            <a:endParaRPr lang="ko-KR" altLang="en-US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317835"/>
              </p:ext>
            </p:extLst>
          </p:nvPr>
        </p:nvGraphicFramePr>
        <p:xfrm>
          <a:off x="539552" y="1863407"/>
          <a:ext cx="8433764" cy="4634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0"/>
                <a:gridCol w="1368152"/>
                <a:gridCol w="1440160"/>
                <a:gridCol w="1152128"/>
                <a:gridCol w="1296144"/>
                <a:gridCol w="1376980"/>
              </a:tblGrid>
              <a:tr h="485473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Expired</a:t>
                      </a:r>
                    </a:p>
                    <a:p>
                      <a:pPr algn="ctr" latinLnBrk="1"/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(N=71)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Survival</a:t>
                      </a:r>
                    </a:p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(N=292)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Univariate P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Multivariate 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Risk ratio </a:t>
                      </a:r>
                    </a:p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(90% CI)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4013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Age</a:t>
                      </a:r>
                      <a:endParaRPr lang="ko-KR" altLang="en-US" sz="1400" b="1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55.97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±10.47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56.55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±9.52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0.650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3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Sex</a:t>
                      </a:r>
                      <a:endParaRPr lang="ko-KR" altLang="en-US" sz="1400" b="1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60 : 11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239 : 53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0.599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3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err="1" smtClean="0">
                          <a:latin typeface="Calibri" panose="020F0502020204030204" pitchFamily="34" charset="0"/>
                        </a:rPr>
                        <a:t>Preop</a:t>
                      </a:r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 AFP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(&gt;200)</a:t>
                      </a:r>
                      <a:endParaRPr lang="ko-KR" altLang="en-US" sz="1400" b="1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Calibri" panose="020F0502020204030204" pitchFamily="34" charset="0"/>
                        </a:rPr>
                        <a:t>40 (56.3%)</a:t>
                      </a:r>
                      <a:endParaRPr lang="ko-KR" altLang="en-US" sz="140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78 (26.7%)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0.157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0.009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2.239 </a:t>
                      </a:r>
                    </a:p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(1.224-4.097)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err="1" smtClean="0">
                          <a:latin typeface="Calibri" panose="020F0502020204030204" pitchFamily="34" charset="0"/>
                        </a:rPr>
                        <a:t>Preop</a:t>
                      </a:r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 PIVKA-II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(&gt;400)</a:t>
                      </a:r>
                      <a:endParaRPr lang="ko-KR" altLang="en-US" sz="1400" b="1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Calibri" panose="020F0502020204030204" pitchFamily="34" charset="0"/>
                        </a:rPr>
                        <a:t>37 (52.1%)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70 (24%)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0.189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5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Size (&gt;5cm)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45 (63.3%)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85 (29.1%)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0.042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6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T-stage</a:t>
                      </a:r>
                    </a:p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(1&amp;2 : 3&amp;4)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40 : 31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263 : 29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0.001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0.001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4.704 </a:t>
                      </a:r>
                    </a:p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(2.428-9.115)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22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Bile duct invasion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7 (9.9%)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6 (2%)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0.001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9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Microvascular</a:t>
                      </a:r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 invasion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54</a:t>
                      </a:r>
                      <a:r>
                        <a:rPr lang="en-US" altLang="ko-KR" sz="1400" baseline="0" dirty="0" smtClean="0">
                          <a:latin typeface="Calibri" panose="020F0502020204030204" pitchFamily="34" charset="0"/>
                        </a:rPr>
                        <a:t> (76%)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108 (37%)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0.001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0.015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2.267</a:t>
                      </a:r>
                      <a:r>
                        <a:rPr lang="en-US" altLang="ko-KR" sz="1400" baseline="0" dirty="0" smtClean="0"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latinLnBrk="1"/>
                      <a:r>
                        <a:rPr lang="en-US" altLang="ko-KR" sz="1400" baseline="0" dirty="0" smtClean="0">
                          <a:latin typeface="Calibri" panose="020F0502020204030204" pitchFamily="34" charset="0"/>
                        </a:rPr>
                        <a:t>(1.170-4.393)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38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Poor E-S grade</a:t>
                      </a:r>
                    </a:p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(gr.</a:t>
                      </a:r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 3&amp;4)</a:t>
                      </a:r>
                      <a:endParaRPr lang="en-US" altLang="ko-KR" sz="1400" b="1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66 (93%)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209</a:t>
                      </a:r>
                      <a:r>
                        <a:rPr lang="en-US" altLang="ko-KR" sz="1400" baseline="0" dirty="0" smtClean="0">
                          <a:latin typeface="Calibri" panose="020F0502020204030204" pitchFamily="34" charset="0"/>
                        </a:rPr>
                        <a:t> (71.6%)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0.096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0.006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3.088 </a:t>
                      </a:r>
                    </a:p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(1.296-7.360)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" name="Picture 2" descr="C:\Users\강미주\Desktop\bs_1_1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25" y="6497912"/>
            <a:ext cx="2584077" cy="33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8095" y="1556792"/>
            <a:ext cx="7870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i="1" dirty="0" smtClean="0">
                <a:latin typeface="Calibri" panose="020F0502020204030204" pitchFamily="34" charset="0"/>
              </a:rPr>
              <a:t>Table3 ) Risk factors for survival</a:t>
            </a:r>
            <a:endParaRPr lang="ko-KR" altLang="en-US" sz="1400" b="1" i="1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980728"/>
            <a:ext cx="77048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b="1" dirty="0" smtClean="0">
                <a:latin typeface="Calibri" panose="020F0502020204030204" pitchFamily="34" charset="0"/>
              </a:rPr>
              <a:t>Risk factors for Survival</a:t>
            </a:r>
            <a:endParaRPr lang="ko-KR" altLang="en-US" sz="2600" b="1" dirty="0">
              <a:latin typeface="Calibri" panose="020F0502020204030204" pitchFamily="34" charset="0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635857" y="5445224"/>
            <a:ext cx="8352928" cy="1052688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627758" y="4581128"/>
            <a:ext cx="8352928" cy="502538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605519" y="3212976"/>
            <a:ext cx="8352928" cy="502538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762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  <a:latin typeface="Century Gothic" pitchFamily="34" charset="0"/>
              </a:rPr>
              <a:t>RESULTS</a:t>
            </a:r>
            <a:endParaRPr lang="ko-KR" altLang="en-US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5" name="Picture 2" descr="C:\Users\강미주\Desktop\bs_1_1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25" y="6497912"/>
            <a:ext cx="2584077" cy="33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5497487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i="1" dirty="0" smtClean="0">
                <a:latin typeface="Calibri" panose="020F0502020204030204" pitchFamily="34" charset="0"/>
              </a:rPr>
              <a:t>Figure1 ) a) Overall DFS curve of BD invasion, b) Overall Survival curve of BD invasion</a:t>
            </a:r>
            <a:endParaRPr lang="ko-KR" altLang="en-US" sz="1400" b="1" i="1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980728"/>
            <a:ext cx="77048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b="1" dirty="0" smtClean="0">
                <a:latin typeface="Calibri" panose="020F0502020204030204" pitchFamily="34" charset="0"/>
              </a:rPr>
              <a:t>Recurrence and survival curve of BD invasion</a:t>
            </a:r>
            <a:endParaRPr lang="ko-KR" altLang="en-US" sz="2600" b="1" dirty="0">
              <a:latin typeface="Calibri" panose="020F0502020204030204" pitchFamily="34" charset="0"/>
            </a:endParaRP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28" y="1787258"/>
            <a:ext cx="4583112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그림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320" y="1844824"/>
            <a:ext cx="4583112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1556792"/>
            <a:ext cx="1427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[Recurrence]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1547500"/>
            <a:ext cx="1094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[Survival]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cxnSp>
        <p:nvCxnSpPr>
          <p:cNvPr id="19" name="직선 연결선 18"/>
          <p:cNvCxnSpPr/>
          <p:nvPr/>
        </p:nvCxnSpPr>
        <p:spPr bwMode="auto">
          <a:xfrm flipV="1">
            <a:off x="1763688" y="3068960"/>
            <a:ext cx="0" cy="1944216"/>
          </a:xfrm>
          <a:prstGeom prst="line">
            <a:avLst/>
          </a:prstGeom>
          <a:solidFill>
            <a:srgbClr val="8000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직선 연결선 19"/>
          <p:cNvCxnSpPr/>
          <p:nvPr/>
        </p:nvCxnSpPr>
        <p:spPr bwMode="auto">
          <a:xfrm flipV="1">
            <a:off x="2771800" y="4005064"/>
            <a:ext cx="0" cy="1008112"/>
          </a:xfrm>
          <a:prstGeom prst="line">
            <a:avLst/>
          </a:prstGeom>
          <a:solidFill>
            <a:srgbClr val="8000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직선 연결선 25"/>
          <p:cNvCxnSpPr/>
          <p:nvPr/>
        </p:nvCxnSpPr>
        <p:spPr bwMode="auto">
          <a:xfrm flipV="1">
            <a:off x="5292080" y="2492896"/>
            <a:ext cx="0" cy="2520280"/>
          </a:xfrm>
          <a:prstGeom prst="line">
            <a:avLst/>
          </a:prstGeom>
          <a:solidFill>
            <a:srgbClr val="8000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직선 연결선 27"/>
          <p:cNvCxnSpPr/>
          <p:nvPr/>
        </p:nvCxnSpPr>
        <p:spPr bwMode="auto">
          <a:xfrm flipV="1">
            <a:off x="6386249" y="2708920"/>
            <a:ext cx="57959" cy="2304256"/>
          </a:xfrm>
          <a:prstGeom prst="line">
            <a:avLst/>
          </a:prstGeom>
          <a:solidFill>
            <a:srgbClr val="8000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842046" y="3068960"/>
            <a:ext cx="56971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68.7%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3808" y="4016097"/>
            <a:ext cx="56971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34.6%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35696" y="3512041"/>
            <a:ext cx="56971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56.8%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43808" y="4520153"/>
            <a:ext cx="56971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18.4%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50039" y="2708920"/>
            <a:ext cx="56971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95.6%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50039" y="3138319"/>
            <a:ext cx="56971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71.2%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86249" y="2791961"/>
            <a:ext cx="56971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83.5%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72200" y="3584049"/>
            <a:ext cx="56971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57.3%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7467432" y="2165819"/>
            <a:ext cx="629145" cy="6871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3804980" y="2078693"/>
            <a:ext cx="262964" cy="71326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10278" y="2286558"/>
            <a:ext cx="1454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Without bile duct invasion</a:t>
            </a:r>
            <a:endParaRPr lang="ko-KR" altLang="en-US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7510277" y="2416020"/>
            <a:ext cx="1454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With bile duct invasion</a:t>
            </a:r>
            <a:endParaRPr lang="ko-KR" altLang="en-US" sz="800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2195736" y="1902024"/>
            <a:ext cx="823917" cy="1588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5618326" y="1926124"/>
            <a:ext cx="823917" cy="1550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3923928" y="3197072"/>
            <a:ext cx="245116" cy="9575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348928" y="3197071"/>
            <a:ext cx="245116" cy="9575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393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  <a:latin typeface="Century Gothic" pitchFamily="34" charset="0"/>
              </a:rPr>
              <a:t>RESULTS</a:t>
            </a:r>
            <a:endParaRPr lang="ko-KR" altLang="en-US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5" name="Picture 2" descr="C:\Users\강미주\Desktop\bs_1_1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25" y="6497912"/>
            <a:ext cx="2584077" cy="33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2494" y="5455076"/>
            <a:ext cx="8406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i="1" dirty="0" smtClean="0">
                <a:latin typeface="Calibri" panose="020F0502020204030204" pitchFamily="34" charset="0"/>
              </a:rPr>
              <a:t>Figure2 ) a) DFS curve of BD invasion for T-stage 1&amp;2 b)Survival curve of BD invasion for T-</a:t>
            </a:r>
            <a:r>
              <a:rPr lang="en-US" altLang="ko-KR" sz="1400" b="1" i="1" dirty="0" err="1" smtClean="0">
                <a:latin typeface="Calibri" panose="020F0502020204030204" pitchFamily="34" charset="0"/>
              </a:rPr>
              <a:t>stsage</a:t>
            </a:r>
            <a:r>
              <a:rPr lang="en-US" altLang="ko-KR" sz="1400" b="1" i="1" dirty="0" smtClean="0">
                <a:latin typeface="Calibri" panose="020F0502020204030204" pitchFamily="34" charset="0"/>
              </a:rPr>
              <a:t> 1&amp;2</a:t>
            </a:r>
            <a:endParaRPr lang="ko-KR" altLang="en-US" sz="1400" b="1" i="1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980728"/>
            <a:ext cx="81369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b="1" dirty="0" smtClean="0">
                <a:latin typeface="Calibri" panose="020F0502020204030204" pitchFamily="34" charset="0"/>
              </a:rPr>
              <a:t>Recurrence and survival curve of BD invasion</a:t>
            </a:r>
          </a:p>
          <a:p>
            <a:r>
              <a:rPr lang="en-US" altLang="ko-KR" sz="2000" b="1" dirty="0">
                <a:latin typeface="Calibri" panose="020F0502020204030204" pitchFamily="34" charset="0"/>
              </a:rPr>
              <a:t> </a:t>
            </a:r>
            <a:r>
              <a:rPr lang="en-US" altLang="ko-KR" sz="2000" b="1" dirty="0" smtClean="0">
                <a:latin typeface="Calibri" panose="020F0502020204030204" pitchFamily="34" charset="0"/>
              </a:rPr>
              <a:t>                                                                                           (by subgrouping : T1 &amp; T2) 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pic>
        <p:nvPicPr>
          <p:cNvPr id="8" name="그림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62" y="1975862"/>
            <a:ext cx="4445570" cy="356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75862"/>
            <a:ext cx="4368800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8186" y="1766602"/>
            <a:ext cx="1427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[Recurrence]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4088" y="1780947"/>
            <a:ext cx="1094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[Survival]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cxnSp>
        <p:nvCxnSpPr>
          <p:cNvPr id="13" name="직선 연결선 12"/>
          <p:cNvCxnSpPr/>
          <p:nvPr/>
        </p:nvCxnSpPr>
        <p:spPr bwMode="auto">
          <a:xfrm flipV="1">
            <a:off x="1547664" y="2924944"/>
            <a:ext cx="0" cy="2162354"/>
          </a:xfrm>
          <a:prstGeom prst="line">
            <a:avLst/>
          </a:prstGeom>
          <a:solidFill>
            <a:srgbClr val="8000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626022" y="3004582"/>
            <a:ext cx="56971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77.6%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19672" y="3309164"/>
            <a:ext cx="56971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64.5%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18" name="직선 연결선 17"/>
          <p:cNvCxnSpPr/>
          <p:nvPr/>
        </p:nvCxnSpPr>
        <p:spPr bwMode="auto">
          <a:xfrm flipV="1">
            <a:off x="5364088" y="2564904"/>
            <a:ext cx="0" cy="2520280"/>
          </a:xfrm>
          <a:prstGeom prst="line">
            <a:avLst/>
          </a:prstGeom>
          <a:solidFill>
            <a:srgbClr val="8000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458580" y="2652236"/>
            <a:ext cx="56971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92.7%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36096" y="3285808"/>
            <a:ext cx="56971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63.4%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2" name="직선 연결선 21"/>
          <p:cNvCxnSpPr/>
          <p:nvPr/>
        </p:nvCxnSpPr>
        <p:spPr bwMode="auto">
          <a:xfrm flipV="1">
            <a:off x="6602273" y="2652236"/>
            <a:ext cx="0" cy="2432948"/>
          </a:xfrm>
          <a:prstGeom prst="line">
            <a:avLst/>
          </a:prstGeom>
          <a:solidFill>
            <a:srgbClr val="8000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693208" y="2786444"/>
            <a:ext cx="56971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86.8%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82528" y="4139398"/>
            <a:ext cx="569714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35.3%</a:t>
            </a:r>
            <a:endParaRPr lang="ko-KR" altLang="en-US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직사각형 3"/>
          <p:cNvSpPr/>
          <p:nvPr/>
        </p:nvSpPr>
        <p:spPr bwMode="auto">
          <a:xfrm>
            <a:off x="3743907" y="2204863"/>
            <a:ext cx="216025" cy="72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7298016" y="2276871"/>
            <a:ext cx="629145" cy="5760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08305" y="2348880"/>
            <a:ext cx="1454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Without bile duct invasion</a:t>
            </a:r>
            <a:endParaRPr lang="ko-KR" altLang="en-US" sz="800" dirty="0"/>
          </a:p>
        </p:txBody>
      </p:sp>
      <p:sp>
        <p:nvSpPr>
          <p:cNvPr id="26" name="TextBox 25"/>
          <p:cNvSpPr txBox="1"/>
          <p:nvPr/>
        </p:nvSpPr>
        <p:spPr>
          <a:xfrm>
            <a:off x="7308304" y="2478342"/>
            <a:ext cx="1454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With bile duct invasion</a:t>
            </a:r>
            <a:endParaRPr lang="ko-KR" altLang="en-US" sz="800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2195736" y="2060848"/>
            <a:ext cx="823917" cy="1588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618326" y="2049815"/>
            <a:ext cx="823917" cy="1550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3945386" y="3197072"/>
            <a:ext cx="122558" cy="9575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438452" y="3197071"/>
            <a:ext cx="245116" cy="9575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0152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  <a:latin typeface="Century Gothic" pitchFamily="34" charset="0"/>
              </a:rPr>
              <a:t>RESULTS</a:t>
            </a:r>
            <a:endParaRPr lang="ko-KR" altLang="en-US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5" name="Picture 2" descr="C:\Users\강미주\Desktop\bs_1_1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25" y="6497912"/>
            <a:ext cx="2584077" cy="33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6470" y="5445224"/>
            <a:ext cx="8406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i="1" dirty="0" smtClean="0">
                <a:latin typeface="Calibri" panose="020F0502020204030204" pitchFamily="34" charset="0"/>
              </a:rPr>
              <a:t>Figure3 ) a) DFS curve of BD invasion for T-stage 3&amp;4 b)Survival curve of BD invasion for T-stage 3&amp;24</a:t>
            </a:r>
            <a:endParaRPr lang="ko-KR" altLang="en-US" sz="1400" b="1" i="1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980728"/>
            <a:ext cx="81369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b="1" dirty="0" smtClean="0">
                <a:latin typeface="Calibri" panose="020F0502020204030204" pitchFamily="34" charset="0"/>
              </a:rPr>
              <a:t>Recurrence and survival curve of BD invasion</a:t>
            </a:r>
          </a:p>
          <a:p>
            <a:r>
              <a:rPr lang="en-US" altLang="ko-KR" sz="2000" b="1" dirty="0">
                <a:latin typeface="Calibri" panose="020F0502020204030204" pitchFamily="34" charset="0"/>
              </a:rPr>
              <a:t> </a:t>
            </a:r>
            <a:r>
              <a:rPr lang="en-US" altLang="ko-KR" sz="2000" b="1" dirty="0" smtClean="0">
                <a:latin typeface="Calibri" panose="020F0502020204030204" pitchFamily="34" charset="0"/>
              </a:rPr>
              <a:t>                                                                                           (by subgrouping : T3 &amp; T4) 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pic>
        <p:nvPicPr>
          <p:cNvPr id="10" name="그림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" y="2106236"/>
            <a:ext cx="41148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그림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584" y="2133600"/>
            <a:ext cx="41148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98186" y="1766602"/>
            <a:ext cx="1427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[Recurrence]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1780947"/>
            <a:ext cx="1094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[Survival]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3707904" y="2420888"/>
            <a:ext cx="432048" cy="71326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7159962" y="2451256"/>
            <a:ext cx="714062" cy="71326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4289" y="2492896"/>
            <a:ext cx="1454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Without bile duct invasion</a:t>
            </a:r>
            <a:endParaRPr lang="ko-KR" altLang="en-US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7164288" y="2622358"/>
            <a:ext cx="1454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With bile duct invasion</a:t>
            </a:r>
            <a:endParaRPr lang="ko-KR" altLang="en-US" sz="800" dirty="0"/>
          </a:p>
        </p:txBody>
      </p:sp>
      <p:sp>
        <p:nvSpPr>
          <p:cNvPr id="16" name="직사각형 15"/>
          <p:cNvSpPr/>
          <p:nvPr/>
        </p:nvSpPr>
        <p:spPr bwMode="auto">
          <a:xfrm>
            <a:off x="2195736" y="2190056"/>
            <a:ext cx="823917" cy="1588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5618326" y="2193831"/>
            <a:ext cx="823917" cy="1550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3923928" y="3197072"/>
            <a:ext cx="245116" cy="9575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582468" y="3197071"/>
            <a:ext cx="245116" cy="9575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3007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  <a:latin typeface="Century Gothic" pitchFamily="34" charset="0"/>
              </a:rPr>
              <a:t>RESULTS</a:t>
            </a:r>
            <a:endParaRPr lang="ko-KR" altLang="en-US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317835"/>
              </p:ext>
            </p:extLst>
          </p:nvPr>
        </p:nvGraphicFramePr>
        <p:xfrm>
          <a:off x="539552" y="1863407"/>
          <a:ext cx="8433764" cy="4189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720080"/>
                <a:gridCol w="576064"/>
                <a:gridCol w="1152128"/>
                <a:gridCol w="936104"/>
                <a:gridCol w="792088"/>
                <a:gridCol w="1080120"/>
                <a:gridCol w="720080"/>
                <a:gridCol w="936104"/>
                <a:gridCol w="800916"/>
              </a:tblGrid>
              <a:tr h="4854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Calibri" pitchFamily="34" charset="0"/>
                        </a:rPr>
                        <a:t>Sex/age</a:t>
                      </a:r>
                      <a:endParaRPr lang="ko-KR" altLang="en-US" sz="12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baseline="0" dirty="0" smtClean="0">
                          <a:latin typeface="Calibri" pitchFamily="34" charset="0"/>
                        </a:rPr>
                        <a:t>Etiology</a:t>
                      </a:r>
                      <a:endParaRPr lang="ko-KR" altLang="en-US" sz="12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baseline="0" dirty="0" err="1" smtClean="0">
                          <a:latin typeface="Calibri" pitchFamily="34" charset="0"/>
                        </a:rPr>
                        <a:t>Preop</a:t>
                      </a:r>
                      <a:r>
                        <a:rPr lang="en-US" altLang="ko-KR" sz="1200" b="1" baseline="0" dirty="0" smtClean="0">
                          <a:latin typeface="Calibri" pitchFamily="34" charset="0"/>
                        </a:rPr>
                        <a:t> T. </a:t>
                      </a:r>
                      <a:r>
                        <a:rPr lang="en-US" altLang="ko-KR" sz="1200" b="1" baseline="0" dirty="0" err="1" smtClean="0">
                          <a:latin typeface="Calibri" pitchFamily="34" charset="0"/>
                        </a:rPr>
                        <a:t>Bil</a:t>
                      </a:r>
                      <a:r>
                        <a:rPr lang="en-US" altLang="ko-KR" sz="1200" b="1" baseline="0" dirty="0" smtClean="0">
                          <a:latin typeface="Calibri" pitchFamily="34" charset="0"/>
                        </a:rPr>
                        <a:t> </a:t>
                      </a:r>
                      <a:endParaRPr lang="ko-KR" altLang="en-US" sz="12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err="1" smtClean="0">
                          <a:latin typeface="Calibri" pitchFamily="34" charset="0"/>
                        </a:rPr>
                        <a:t>Preop</a:t>
                      </a:r>
                      <a:r>
                        <a:rPr lang="en-US" altLang="ko-KR" sz="1200" b="1" baseline="0" dirty="0" smtClean="0">
                          <a:latin typeface="Calibri" pitchFamily="34" charset="0"/>
                        </a:rPr>
                        <a:t> BD invasion level</a:t>
                      </a:r>
                      <a:endParaRPr lang="ko-KR" altLang="en-US" sz="12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err="1" smtClean="0">
                          <a:latin typeface="Calibri" pitchFamily="34" charset="0"/>
                        </a:rPr>
                        <a:t>Preop</a:t>
                      </a:r>
                      <a:endParaRPr lang="en-US" altLang="ko-KR" sz="1200" b="1" dirty="0" smtClean="0">
                        <a:latin typeface="Calibri" pitchFamily="34" charset="0"/>
                      </a:endParaRPr>
                    </a:p>
                    <a:p>
                      <a:pPr algn="ctr" latinLnBrk="1"/>
                      <a:r>
                        <a:rPr lang="en-US" altLang="ko-KR" sz="1200" b="1" dirty="0" err="1" smtClean="0">
                          <a:latin typeface="Calibri" pitchFamily="34" charset="0"/>
                        </a:rPr>
                        <a:t>Tx</a:t>
                      </a:r>
                      <a:r>
                        <a:rPr lang="en-US" altLang="ko-KR" sz="1200" b="1" dirty="0" smtClean="0">
                          <a:latin typeface="Calibri" pitchFamily="34" charset="0"/>
                        </a:rPr>
                        <a:t>.</a:t>
                      </a:r>
                      <a:endParaRPr lang="ko-KR" altLang="en-US" sz="12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Calibri" pitchFamily="34" charset="0"/>
                        </a:rPr>
                        <a:t>Path.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Calibri" pitchFamily="34" charset="0"/>
                        </a:rPr>
                        <a:t>T-stage</a:t>
                      </a:r>
                      <a:endParaRPr lang="ko-KR" altLang="en-US" sz="12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err="1" smtClean="0">
                          <a:latin typeface="Calibri" pitchFamily="34" charset="0"/>
                        </a:rPr>
                        <a:t>Microvascular</a:t>
                      </a:r>
                      <a:r>
                        <a:rPr lang="en-US" altLang="ko-KR" sz="1200" b="1" dirty="0" smtClean="0">
                          <a:latin typeface="Calibri" pitchFamily="34" charset="0"/>
                        </a:rPr>
                        <a:t> invasion</a:t>
                      </a:r>
                      <a:endParaRPr lang="ko-KR" altLang="en-US" sz="12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Calibri" pitchFamily="34" charset="0"/>
                        </a:rPr>
                        <a:t>Path.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Calibri" pitchFamily="34" charset="0"/>
                        </a:rPr>
                        <a:t>necrosis</a:t>
                      </a:r>
                      <a:endParaRPr lang="ko-KR" altLang="en-US" sz="12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Calibri" pitchFamily="34" charset="0"/>
                        </a:rPr>
                        <a:t>recurrence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Calibri" pitchFamily="34" charset="0"/>
                        </a:rPr>
                        <a:t>survival</a:t>
                      </a:r>
                      <a:endParaRPr lang="ko-KR" altLang="en-US" sz="12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latin typeface="Calibri" pitchFamily="34" charset="0"/>
                        </a:rPr>
                        <a:t>M/50</a:t>
                      </a:r>
                      <a:endParaRPr lang="ko-KR" altLang="en-US" sz="1200" b="1" dirty="0" smtClean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HBV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1.2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Stage</a:t>
                      </a:r>
                      <a:r>
                        <a:rPr lang="en-US" altLang="ko-KR" sz="1200" baseline="0" dirty="0" smtClean="0">
                          <a:latin typeface="Calibri" pitchFamily="34" charset="0"/>
                        </a:rPr>
                        <a:t> 4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None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3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Yes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0%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Recurred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Survived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6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latin typeface="Calibri" pitchFamily="34" charset="0"/>
                        </a:rPr>
                        <a:t>M/57</a:t>
                      </a:r>
                      <a:endParaRPr lang="ko-KR" altLang="en-US" sz="1200" b="1" dirty="0" smtClean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HBV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1.1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Stage</a:t>
                      </a:r>
                      <a:r>
                        <a:rPr lang="en-US" altLang="ko-KR" sz="1200" baseline="0" dirty="0" smtClean="0">
                          <a:latin typeface="Calibri" pitchFamily="34" charset="0"/>
                        </a:rPr>
                        <a:t> 3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None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3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Yes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3%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Recurred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alibri" pitchFamily="34" charset="0"/>
                        </a:rPr>
                        <a:t>Survived</a:t>
                      </a:r>
                      <a:endParaRPr lang="ko-KR" altLang="en-US" sz="1200" dirty="0" smtClean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6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latin typeface="Calibri" pitchFamily="34" charset="0"/>
                        </a:rPr>
                        <a:t>M/59</a:t>
                      </a:r>
                      <a:endParaRPr lang="ko-KR" altLang="en-US" sz="1200" b="1" dirty="0" smtClean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HBV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1.0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None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None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1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No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60%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alibri" pitchFamily="34" charset="0"/>
                        </a:rPr>
                        <a:t>Recurred</a:t>
                      </a:r>
                      <a:endParaRPr lang="ko-KR" altLang="en-US" sz="1200" dirty="0" smtClean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Survived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6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latin typeface="Calibri" pitchFamily="34" charset="0"/>
                        </a:rPr>
                        <a:t>M/43</a:t>
                      </a:r>
                      <a:endParaRPr lang="ko-KR" altLang="en-US" sz="1200" b="1" dirty="0" smtClean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HBV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15.6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Stage 3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None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3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Yes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10%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alibri" pitchFamily="34" charset="0"/>
                        </a:rPr>
                        <a:t>Recurred</a:t>
                      </a:r>
                      <a:endParaRPr lang="ko-KR" altLang="en-US" sz="1200" dirty="0" smtClean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Expired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2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latin typeface="Calibri" pitchFamily="34" charset="0"/>
                        </a:rPr>
                        <a:t>M/67</a:t>
                      </a:r>
                      <a:endParaRPr lang="ko-KR" altLang="en-US" sz="1200" b="1" dirty="0" smtClean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HBV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1.0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Stage 2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None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1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No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80%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alibri" pitchFamily="34" charset="0"/>
                        </a:rPr>
                        <a:t>Recurred</a:t>
                      </a:r>
                      <a:endParaRPr lang="ko-KR" altLang="en-US" sz="1200" dirty="0" smtClean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Expired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latin typeface="Calibri" pitchFamily="34" charset="0"/>
                        </a:rPr>
                        <a:t>M/58</a:t>
                      </a:r>
                      <a:endParaRPr lang="ko-KR" altLang="en-US" sz="1200" b="1" dirty="0" smtClean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HBV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0.4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Stage 2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PEIT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2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Yes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20%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alibri" pitchFamily="34" charset="0"/>
                        </a:rPr>
                        <a:t>Recurred</a:t>
                      </a:r>
                      <a:endParaRPr lang="ko-KR" altLang="en-US" sz="1200" dirty="0" smtClean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Expired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2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Calibri" pitchFamily="34" charset="0"/>
                        </a:rPr>
                        <a:t>F/57</a:t>
                      </a:r>
                      <a:endParaRPr lang="ko-KR" altLang="en-US" sz="12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HBV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0.6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Stage 3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TACE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3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Yes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55%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alibri" pitchFamily="34" charset="0"/>
                        </a:rPr>
                        <a:t>Recurred</a:t>
                      </a:r>
                      <a:endParaRPr lang="ko-KR" altLang="en-US" sz="1200" dirty="0" smtClean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Expired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65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Calibri" pitchFamily="34" charset="0"/>
                        </a:rPr>
                        <a:t>F/65</a:t>
                      </a:r>
                      <a:endParaRPr lang="ko-KR" altLang="en-US" sz="12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HBV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0.4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Stage 2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TACE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3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Yes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60%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alibri" pitchFamily="34" charset="0"/>
                        </a:rPr>
                        <a:t>Recurred</a:t>
                      </a:r>
                      <a:endParaRPr lang="ko-KR" altLang="en-US" sz="1200" dirty="0" smtClean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Expired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Calibri" pitchFamily="34" charset="0"/>
                        </a:rPr>
                        <a:t>M/55</a:t>
                      </a:r>
                      <a:endParaRPr lang="ko-KR" altLang="en-US" sz="12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HBV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0.7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None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None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3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Yes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7%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alibri" pitchFamily="34" charset="0"/>
                        </a:rPr>
                        <a:t>Recurred</a:t>
                      </a:r>
                      <a:endParaRPr lang="ko-KR" altLang="en-US" sz="1200" dirty="0" smtClean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Survived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9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Calibri" pitchFamily="34" charset="0"/>
                        </a:rPr>
                        <a:t>M/69</a:t>
                      </a:r>
                      <a:endParaRPr lang="ko-KR" altLang="en-US" sz="12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HBV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1.4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Stage</a:t>
                      </a:r>
                      <a:r>
                        <a:rPr lang="en-US" altLang="ko-KR" sz="1200" baseline="0" dirty="0" smtClean="0">
                          <a:latin typeface="Calibri" pitchFamily="34" charset="0"/>
                        </a:rPr>
                        <a:t> 4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TACE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3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Yes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60%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alibri" pitchFamily="34" charset="0"/>
                        </a:rPr>
                        <a:t>Recurred</a:t>
                      </a:r>
                      <a:endParaRPr lang="ko-KR" altLang="en-US" sz="1200" dirty="0" smtClean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Survived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9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Calibri" pitchFamily="34" charset="0"/>
                        </a:rPr>
                        <a:t>M/51</a:t>
                      </a:r>
                      <a:endParaRPr lang="ko-KR" altLang="en-US" sz="12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None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1.5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Stage 4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TACE/PTBD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4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Yes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0%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alibri" pitchFamily="34" charset="0"/>
                        </a:rPr>
                        <a:t>Recurred</a:t>
                      </a:r>
                      <a:endParaRPr lang="ko-KR" altLang="en-US" sz="1200" dirty="0" smtClean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Survived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9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Calibri" pitchFamily="34" charset="0"/>
                        </a:rPr>
                        <a:t>M/56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None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2.4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Stage 3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PTBD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3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Yes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5%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alibri" pitchFamily="34" charset="0"/>
                        </a:rPr>
                        <a:t>Recurred</a:t>
                      </a:r>
                      <a:endParaRPr lang="ko-KR" altLang="en-US" sz="1200" dirty="0" smtClean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Survived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9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Calibri" pitchFamily="34" charset="0"/>
                        </a:rPr>
                        <a:t>M/56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HBV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1.3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Stage 2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RFA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3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Yes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60%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alibri" pitchFamily="34" charset="0"/>
                        </a:rPr>
                        <a:t>Recurred</a:t>
                      </a:r>
                      <a:endParaRPr lang="ko-KR" altLang="en-US" sz="1200" dirty="0" smtClean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Calibri" pitchFamily="34" charset="0"/>
                        </a:rPr>
                        <a:t>Expired</a:t>
                      </a:r>
                      <a:endParaRPr lang="ko-KR" altLang="en-US" sz="1200" dirty="0">
                        <a:latin typeface="Calibri" pitchFamily="34" charset="0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" name="Picture 2" descr="C:\Users\강미주\Desktop\bs_1_1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25" y="6497912"/>
            <a:ext cx="2584077" cy="33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8095" y="1556792"/>
            <a:ext cx="7870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i="1" dirty="0" smtClean="0"/>
              <a:t>Table4) 13 Bile duct </a:t>
            </a:r>
            <a:r>
              <a:rPr lang="en-US" altLang="ko-KR" sz="1400" b="1" i="1" dirty="0" err="1" smtClean="0"/>
              <a:t>invased</a:t>
            </a:r>
            <a:r>
              <a:rPr lang="en-US" altLang="ko-KR" sz="1400" b="1" i="1" dirty="0" smtClean="0"/>
              <a:t> patients</a:t>
            </a:r>
            <a:endParaRPr lang="ko-KR" altLang="en-US" sz="1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980728"/>
            <a:ext cx="77048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b="1" dirty="0" smtClean="0">
                <a:latin typeface="Calibri" panose="020F0502020204030204" pitchFamily="34" charset="0"/>
              </a:rPr>
              <a:t>13 BD </a:t>
            </a:r>
            <a:r>
              <a:rPr lang="en-US" altLang="ko-KR" sz="2600" b="1" dirty="0" err="1" smtClean="0">
                <a:latin typeface="Calibri" panose="020F0502020204030204" pitchFamily="34" charset="0"/>
              </a:rPr>
              <a:t>invased</a:t>
            </a:r>
            <a:r>
              <a:rPr lang="en-US" altLang="ko-KR" sz="2600" b="1" dirty="0" smtClean="0">
                <a:latin typeface="Calibri" panose="020F0502020204030204" pitchFamily="34" charset="0"/>
              </a:rPr>
              <a:t> patients </a:t>
            </a:r>
            <a:endParaRPr lang="ko-KR" altLang="en-US" sz="2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762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CONCLUSION</a:t>
            </a:r>
            <a:endParaRPr lang="ko-KR" alt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dirty="0" smtClean="0">
                <a:latin typeface="Calibri" pitchFamily="34" charset="0"/>
                <a:ea typeface="HY신명조" pitchFamily="18" charset="-127"/>
              </a:rPr>
              <a:t>-   Bile duct invasion accompanies vascular </a:t>
            </a: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dirty="0">
                <a:latin typeface="Calibri" pitchFamily="34" charset="0"/>
                <a:ea typeface="HY신명조" pitchFamily="18" charset="-127"/>
              </a:rPr>
              <a:t> </a:t>
            </a:r>
            <a:r>
              <a:rPr lang="en-US" altLang="ko-KR" dirty="0" smtClean="0">
                <a:latin typeface="Calibri" pitchFamily="34" charset="0"/>
                <a:ea typeface="HY신명조" pitchFamily="18" charset="-127"/>
              </a:rPr>
              <a:t>    invasion in most cases.</a:t>
            </a: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dirty="0">
                <a:latin typeface="Calibri" pitchFamily="34" charset="0"/>
                <a:ea typeface="HY신명조" pitchFamily="18" charset="-127"/>
              </a:rPr>
              <a:t> </a:t>
            </a:r>
          </a:p>
          <a:p>
            <a:pPr marL="457200" lvl="1" indent="-457200">
              <a:buClr>
                <a:srgbClr val="0070C0"/>
              </a:buClr>
              <a:buFontTx/>
              <a:buChar char="-"/>
              <a:defRPr/>
            </a:pPr>
            <a:r>
              <a:rPr lang="en-US" altLang="ko-KR" dirty="0">
                <a:latin typeface="Calibri" pitchFamily="34" charset="0"/>
                <a:ea typeface="HY신명조" pitchFamily="18" charset="-127"/>
              </a:rPr>
              <a:t>I</a:t>
            </a:r>
            <a:r>
              <a:rPr lang="en-US" altLang="ko-KR" dirty="0" smtClean="0">
                <a:latin typeface="Calibri" pitchFamily="34" charset="0"/>
                <a:ea typeface="HY신명조" pitchFamily="18" charset="-127"/>
              </a:rPr>
              <a:t>n </a:t>
            </a:r>
            <a:r>
              <a:rPr lang="en-US" altLang="ko-KR" b="1" dirty="0" smtClean="0">
                <a:latin typeface="Calibri" pitchFamily="34" charset="0"/>
                <a:ea typeface="HY신명조" pitchFamily="18" charset="-127"/>
              </a:rPr>
              <a:t>T-stage 1 and 2</a:t>
            </a:r>
            <a:r>
              <a:rPr lang="en-US" altLang="ko-KR" dirty="0" smtClean="0">
                <a:latin typeface="Calibri" pitchFamily="34" charset="0"/>
                <a:ea typeface="HY신명조" pitchFamily="18" charset="-127"/>
              </a:rPr>
              <a:t>, by T-staging subgrouping,  bile duct invasion </a:t>
            </a:r>
            <a:r>
              <a:rPr lang="en-US" altLang="ko-KR" b="1" dirty="0" smtClean="0">
                <a:solidFill>
                  <a:srgbClr val="C00000"/>
                </a:solidFill>
                <a:latin typeface="Calibri" pitchFamily="34" charset="0"/>
                <a:ea typeface="HY신명조" pitchFamily="18" charset="-127"/>
              </a:rPr>
              <a:t>CAN BE </a:t>
            </a:r>
            <a:r>
              <a:rPr lang="en-US" altLang="ko-KR" dirty="0" smtClean="0">
                <a:latin typeface="Calibri" pitchFamily="34" charset="0"/>
                <a:ea typeface="HY신명조" pitchFamily="18" charset="-127"/>
              </a:rPr>
              <a:t>the </a:t>
            </a:r>
            <a:r>
              <a:rPr lang="en-US" altLang="ko-KR" b="1" dirty="0" smtClean="0">
                <a:latin typeface="Calibri" pitchFamily="34" charset="0"/>
                <a:ea typeface="HY신명조" pitchFamily="18" charset="-127"/>
              </a:rPr>
              <a:t>independent prognosis factor</a:t>
            </a:r>
            <a:r>
              <a:rPr lang="en-US" altLang="ko-KR" dirty="0" smtClean="0">
                <a:latin typeface="Calibri" pitchFamily="34" charset="0"/>
                <a:ea typeface="HY신명조" pitchFamily="18" charset="-127"/>
              </a:rPr>
              <a:t>. </a:t>
            </a:r>
          </a:p>
          <a:p>
            <a:pPr marL="457200" lvl="1" indent="-457200">
              <a:buClr>
                <a:srgbClr val="0070C0"/>
              </a:buClr>
              <a:buFontTx/>
              <a:buChar char="-"/>
              <a:defRPr/>
            </a:pPr>
            <a:endParaRPr lang="en-US" altLang="ko-KR" dirty="0">
              <a:latin typeface="Calibri" pitchFamily="34" charset="0"/>
              <a:ea typeface="HY신명조" pitchFamily="18" charset="-127"/>
            </a:endParaRPr>
          </a:p>
          <a:p>
            <a:pPr marL="457200" lvl="1" indent="-457200">
              <a:buClr>
                <a:srgbClr val="0070C0"/>
              </a:buClr>
              <a:buFontTx/>
              <a:buChar char="-"/>
              <a:defRPr/>
            </a:pPr>
            <a:r>
              <a:rPr lang="en-US" altLang="ko-KR" b="1" dirty="0" smtClean="0">
                <a:latin typeface="Calibri" pitchFamily="34" charset="0"/>
                <a:ea typeface="HY신명조" pitchFamily="18" charset="-127"/>
              </a:rPr>
              <a:t>Curative resection </a:t>
            </a:r>
            <a:r>
              <a:rPr lang="en-US" altLang="ko-KR" dirty="0" smtClean="0">
                <a:latin typeface="Calibri" pitchFamily="34" charset="0"/>
                <a:ea typeface="HY신명조" pitchFamily="18" charset="-127"/>
              </a:rPr>
              <a:t>can be </a:t>
            </a:r>
            <a:r>
              <a:rPr lang="en-US" altLang="ko-KR" b="1" dirty="0" smtClean="0">
                <a:latin typeface="Calibri" pitchFamily="34" charset="0"/>
                <a:ea typeface="HY신명조" pitchFamily="18" charset="-127"/>
              </a:rPr>
              <a:t>more important </a:t>
            </a:r>
            <a:r>
              <a:rPr lang="en-US" altLang="ko-KR" dirty="0" smtClean="0">
                <a:latin typeface="Calibri" pitchFamily="34" charset="0"/>
                <a:ea typeface="HY신명조" pitchFamily="18" charset="-127"/>
              </a:rPr>
              <a:t>than preoperative treatment or preoperative bile duct invasion level in bile duct </a:t>
            </a:r>
            <a:r>
              <a:rPr lang="en-US" altLang="ko-KR" dirty="0" err="1" smtClean="0">
                <a:latin typeface="Calibri" pitchFamily="34" charset="0"/>
                <a:ea typeface="HY신명조" pitchFamily="18" charset="-127"/>
              </a:rPr>
              <a:t>invased</a:t>
            </a:r>
            <a:r>
              <a:rPr lang="en-US" altLang="ko-KR" dirty="0" smtClean="0">
                <a:latin typeface="Calibri" pitchFamily="34" charset="0"/>
                <a:ea typeface="HY신명조" pitchFamily="18" charset="-127"/>
              </a:rPr>
              <a:t> HCC.</a:t>
            </a:r>
          </a:p>
        </p:txBody>
      </p:sp>
      <p:pic>
        <p:nvPicPr>
          <p:cNvPr id="4" name="Picture 2" descr="C:\Users\강미주\Desktop\bs_1_1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25" y="6497912"/>
            <a:ext cx="2584077" cy="33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053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6003" y="116632"/>
            <a:ext cx="7942337" cy="692150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INTRODUCTION</a:t>
            </a:r>
            <a:endParaRPr lang="ko-KR" alt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196752"/>
            <a:ext cx="8075240" cy="1872208"/>
          </a:xfrm>
        </p:spPr>
        <p:txBody>
          <a:bodyPr>
            <a:normAutofit/>
          </a:bodyPr>
          <a:lstStyle/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Hepatocellular carcinoma </a:t>
            </a: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sz="20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2000" dirty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20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-  Aggressive tumor occurs in chronic liver disease and cirrhosis</a:t>
            </a: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sz="20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 -  Known to progress invasion from vascular to </a:t>
            </a:r>
            <a:r>
              <a:rPr lang="en-US" altLang="ko-KR" sz="2000" dirty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20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bile duct.</a:t>
            </a:r>
          </a:p>
          <a:p>
            <a:pPr marL="0" lvl="1" indent="0">
              <a:buClr>
                <a:srgbClr val="0070C0"/>
              </a:buClr>
              <a:buNone/>
              <a:defRPr/>
            </a:pPr>
            <a:endParaRPr lang="en-US" altLang="ko-KR" dirty="0" smtClean="0">
              <a:latin typeface="Calibri" panose="020F0502020204030204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4" name="Picture 2" descr="C:\Users\강미주\Desktop\bs_1_1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25" y="6497912"/>
            <a:ext cx="2584077" cy="33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539552" y="2708921"/>
            <a:ext cx="807524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001348"/>
              </a:buClr>
              <a:buFont typeface="Wingdings" pitchFamily="2" charset="2"/>
              <a:buChar char="§"/>
              <a:defRPr kumimoji="1" sz="3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001348"/>
              </a:buClr>
              <a:buFont typeface="Wingdings" pitchFamily="2" charset="2"/>
              <a:buChar char="§"/>
              <a:defRPr kumimoji="1" sz="28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001348"/>
              </a:buClr>
              <a:buFont typeface="Wingdings" pitchFamily="2" charset="2"/>
              <a:buChar char="§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001348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rgbClr val="001348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rgbClr val="001348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rgbClr val="001348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rgbClr val="001348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lr>
                <a:srgbClr val="001348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Prognostic factors of HCC </a:t>
            </a: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: No globally standardized staging system </a:t>
            </a:r>
            <a:endParaRPr lang="en-US" altLang="ko-KR" sz="2000" dirty="0" smtClean="0">
              <a:latin typeface="Calibri" panose="020F0502020204030204" pitchFamily="34" charset="0"/>
              <a:ea typeface="Arial Unicode MS" pitchFamily="50" charset="-127"/>
              <a:cs typeface="Arial Unicode MS" pitchFamily="50" charset="-127"/>
            </a:endParaRPr>
          </a:p>
          <a:p>
            <a:pPr marL="0" lvl="1" indent="0">
              <a:buClr>
                <a:srgbClr val="0070C0"/>
              </a:buClr>
              <a:buFont typeface="Wingdings" pitchFamily="2" charset="2"/>
              <a:buNone/>
              <a:defRPr/>
            </a:pPr>
            <a:r>
              <a:rPr lang="en-US" altLang="ko-KR" sz="2000" b="1" dirty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2000" b="1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- Most variably incorporate features </a:t>
            </a:r>
          </a:p>
          <a:p>
            <a:pPr marL="0" lvl="1" indent="0">
              <a:buClr>
                <a:srgbClr val="0070C0"/>
              </a:buClr>
              <a:buFont typeface="Wingdings" pitchFamily="2" charset="2"/>
              <a:buNone/>
              <a:defRPr/>
            </a:pPr>
            <a:r>
              <a:rPr lang="en-US" altLang="ko-KR" sz="20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   - The severity of underlying disease (HBV, LC)</a:t>
            </a:r>
          </a:p>
          <a:p>
            <a:pPr marL="0" lvl="1" indent="0">
              <a:buClr>
                <a:srgbClr val="0070C0"/>
              </a:buClr>
              <a:buFont typeface="Wingdings" pitchFamily="2" charset="2"/>
              <a:buNone/>
              <a:defRPr/>
            </a:pPr>
            <a:r>
              <a:rPr lang="en-US" altLang="ko-KR" sz="20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   - Tumor size (&gt;5cm) and number</a:t>
            </a:r>
          </a:p>
          <a:p>
            <a:pPr marL="0" lvl="1" indent="0">
              <a:buClr>
                <a:srgbClr val="0070C0"/>
              </a:buClr>
              <a:buFont typeface="Wingdings" pitchFamily="2" charset="2"/>
              <a:buNone/>
              <a:defRPr/>
            </a:pPr>
            <a:r>
              <a:rPr lang="en-US" altLang="ko-KR" sz="20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   - Presence of portal vein thrombosis or invasion</a:t>
            </a:r>
          </a:p>
          <a:p>
            <a:pPr marL="0" lvl="1" indent="0">
              <a:buClr>
                <a:srgbClr val="0070C0"/>
              </a:buClr>
              <a:buFont typeface="Wingdings" pitchFamily="2" charset="2"/>
              <a:buNone/>
              <a:defRPr/>
            </a:pPr>
            <a:r>
              <a:rPr lang="en-US" altLang="ko-KR" sz="20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   - Extension into adjacent structures</a:t>
            </a:r>
          </a:p>
          <a:p>
            <a:pPr marL="0" lvl="1" indent="0">
              <a:buClr>
                <a:srgbClr val="0070C0"/>
              </a:buClr>
              <a:buFont typeface="Wingdings" pitchFamily="2" charset="2"/>
              <a:buNone/>
              <a:defRPr/>
            </a:pPr>
            <a:r>
              <a:rPr lang="en-US" altLang="ko-KR" sz="20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   - Presence or absence of metastasis</a:t>
            </a:r>
          </a:p>
          <a:p>
            <a:pPr marL="0" lvl="1" indent="0">
              <a:buClr>
                <a:srgbClr val="0070C0"/>
              </a:buClr>
              <a:buFont typeface="Wingdings" pitchFamily="2" charset="2"/>
              <a:buNone/>
              <a:defRPr/>
            </a:pPr>
            <a:r>
              <a:rPr lang="en-US" altLang="ko-KR" sz="2000" dirty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20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  - Histologic grading   </a:t>
            </a:r>
          </a:p>
          <a:p>
            <a:pPr marL="0" lvl="1" indent="0">
              <a:buClr>
                <a:srgbClr val="0070C0"/>
              </a:buClr>
              <a:buFont typeface="Wingdings" pitchFamily="2" charset="2"/>
              <a:buNone/>
              <a:defRPr/>
            </a:pPr>
            <a:endParaRPr lang="en-US" altLang="ko-KR" sz="2400" dirty="0" smtClean="0">
              <a:latin typeface="Calibri" panose="020F0502020204030204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606003" y="3933056"/>
            <a:ext cx="8080797" cy="2232248"/>
          </a:xfrm>
          <a:prstGeom prst="roundRect">
            <a:avLst/>
          </a:prstGeom>
          <a:noFill/>
          <a:ln w="222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6052" y="5229200"/>
            <a:ext cx="2592288" cy="461665"/>
          </a:xfrm>
          <a:prstGeom prst="rect">
            <a:avLst/>
          </a:prstGeom>
          <a:solidFill>
            <a:srgbClr val="FFFF00"/>
          </a:solidFill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400" b="1" smtClean="0">
                <a:latin typeface="Calibri" panose="020F0502020204030204" pitchFamily="34" charset="0"/>
              </a:rPr>
              <a:t>Bile duct invasion?</a:t>
            </a:r>
            <a:endParaRPr lang="ko-KR" altLang="en-US" sz="2400" b="1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INTRODUCTION</a:t>
            </a:r>
            <a:endParaRPr lang="ko-KR" alt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0259" y="980728"/>
            <a:ext cx="8424937" cy="4823941"/>
          </a:xfrm>
        </p:spPr>
        <p:txBody>
          <a:bodyPr>
            <a:normAutofit/>
          </a:bodyPr>
          <a:lstStyle/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HCC with bile duct invasion</a:t>
            </a:r>
          </a:p>
          <a:p>
            <a:pPr marL="342900" lvl="1" indent="-342900">
              <a:buClr>
                <a:srgbClr val="0070C0"/>
              </a:buClr>
              <a:buFontTx/>
              <a:buChar char="-"/>
              <a:defRPr/>
            </a:pP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Much more </a:t>
            </a:r>
            <a:r>
              <a:rPr lang="en-US" altLang="ko-K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RARE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than vascular invasion</a:t>
            </a: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and </a:t>
            </a:r>
            <a:r>
              <a:rPr lang="en-US" altLang="ko-K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NOT WELL CHARACTERIZED 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nor studied.</a:t>
            </a:r>
            <a:endParaRPr lang="en-US" altLang="ko-KR" sz="2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Arial Unicode MS" pitchFamily="50" charset="-127"/>
              <a:cs typeface="Arial Unicode MS" pitchFamily="50" charset="-127"/>
            </a:endParaRP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sz="2200" b="1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</a:t>
            </a:r>
            <a:endParaRPr lang="en-US" altLang="ko-KR" b="1" dirty="0">
              <a:latin typeface="Calibri" panose="020F0502020204030204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6" name="Picture 2" descr="C:\Users\강미주\Desktop\bs_1_1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25" y="6497912"/>
            <a:ext cx="2584077" cy="33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934002"/>
              </p:ext>
            </p:extLst>
          </p:nvPr>
        </p:nvGraphicFramePr>
        <p:xfrm>
          <a:off x="402929" y="2279483"/>
          <a:ext cx="8424935" cy="3871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7"/>
                <a:gridCol w="576064"/>
                <a:gridCol w="2088232"/>
                <a:gridCol w="2376264"/>
                <a:gridCol w="2520278"/>
              </a:tblGrid>
              <a:tr h="370840">
                <a:tc gridSpan="5"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>
                          <a:latin typeface="Calibri" pitchFamily="34" charset="0"/>
                        </a:rPr>
                        <a:t>Previous Reports of HCC with bile</a:t>
                      </a:r>
                      <a:r>
                        <a:rPr lang="en-US" altLang="ko-KR" sz="1000" b="1" baseline="0" dirty="0" smtClean="0">
                          <a:latin typeface="Calibri" pitchFamily="34" charset="0"/>
                        </a:rPr>
                        <a:t> duct thrombus</a:t>
                      </a:r>
                      <a:endParaRPr lang="ko-KR" altLang="en-US" sz="1000" b="1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>
                          <a:latin typeface="Calibri" pitchFamily="34" charset="0"/>
                        </a:rPr>
                        <a:t>Author</a:t>
                      </a:r>
                      <a:endParaRPr lang="ko-KR" altLang="en-US" sz="1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>
                          <a:latin typeface="Calibri" pitchFamily="34" charset="0"/>
                        </a:rPr>
                        <a:t>Year</a:t>
                      </a:r>
                      <a:endParaRPr lang="ko-KR" altLang="en-US" sz="1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>
                          <a:latin typeface="Calibri" pitchFamily="34" charset="0"/>
                        </a:rPr>
                        <a:t>Number of HCC patients with bile duct thrombus (frequency)</a:t>
                      </a:r>
                      <a:endParaRPr lang="ko-KR" altLang="en-US" sz="1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>
                          <a:latin typeface="Calibri" pitchFamily="34" charset="0"/>
                        </a:rPr>
                        <a:t>Case background</a:t>
                      </a:r>
                      <a:endParaRPr lang="ko-KR" altLang="en-US" sz="1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 smtClean="0">
                          <a:latin typeface="Calibri" pitchFamily="34" charset="0"/>
                        </a:rPr>
                        <a:t>Outcome (overall survival)</a:t>
                      </a:r>
                      <a:endParaRPr lang="ko-KR" altLang="en-US" sz="10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err="1" smtClean="0">
                          <a:latin typeface="Calibri" pitchFamily="34" charset="0"/>
                        </a:rPr>
                        <a:t>Kojiro</a:t>
                      </a:r>
                      <a:r>
                        <a:rPr lang="en-US" altLang="ko-KR" sz="1000" dirty="0" smtClean="0">
                          <a:latin typeface="Calibri" pitchFamily="34" charset="0"/>
                        </a:rPr>
                        <a:t> et al.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1982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24 (9.3%)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Autopsy </a:t>
                      </a:r>
                      <a:r>
                        <a:rPr lang="en-US" altLang="ko-KR" sz="1000" smtClean="0">
                          <a:latin typeface="Calibri" pitchFamily="34" charset="0"/>
                        </a:rPr>
                        <a:t>and</a:t>
                      </a:r>
                      <a:r>
                        <a:rPr lang="en-US" altLang="ko-KR" sz="1000" baseline="0" smtClean="0">
                          <a:latin typeface="Calibri" pitchFamily="34" charset="0"/>
                        </a:rPr>
                        <a:t> surgical cases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Worse</a:t>
                      </a:r>
                      <a:r>
                        <a:rPr lang="en-US" altLang="ko-KR" sz="1000" baseline="0" dirty="0" smtClean="0">
                          <a:latin typeface="Calibri" pitchFamily="34" charset="0"/>
                        </a:rPr>
                        <a:t> than HCC patients without </a:t>
                      </a:r>
                      <a:r>
                        <a:rPr lang="en-US" altLang="ko-KR" sz="1000" baseline="0" smtClean="0">
                          <a:latin typeface="Calibri" pitchFamily="34" charset="0"/>
                        </a:rPr>
                        <a:t>bile duct invasion</a:t>
                      </a:r>
                      <a:endParaRPr lang="ko-KR" altLang="en-US" sz="100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Lau et al.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Calibri" pitchFamily="34" charset="0"/>
                        </a:rPr>
                        <a:t>1997</a:t>
                      </a:r>
                      <a:endParaRPr lang="ko-KR" altLang="en-US" sz="10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49 (1.9%)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Surgical and non-surgical cases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Similar to HCC patients</a:t>
                      </a:r>
                      <a:r>
                        <a:rPr lang="en-US" altLang="ko-KR" sz="1000" baseline="0" dirty="0" smtClean="0">
                          <a:latin typeface="Calibri" pitchFamily="34" charset="0"/>
                        </a:rPr>
                        <a:t> without clinical jaundice</a:t>
                      </a:r>
                      <a:endParaRPr lang="ko-KR" altLang="en-US" sz="100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Calibri" pitchFamily="34" charset="0"/>
                        </a:rPr>
                        <a:t>Satoh et al.</a:t>
                      </a:r>
                      <a:endParaRPr lang="ko-KR" altLang="en-US" sz="10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2000</a:t>
                      </a:r>
                      <a:endParaRPr lang="ko-KR" altLang="en-US" sz="10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17 (2.5%)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Surgical cases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Similar to HCC patients without bile</a:t>
                      </a:r>
                      <a:r>
                        <a:rPr lang="en-US" altLang="ko-KR" sz="1000" baseline="0" dirty="0" smtClean="0">
                          <a:latin typeface="Calibri" pitchFamily="34" charset="0"/>
                        </a:rPr>
                        <a:t> duct thrombus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err="1" smtClean="0">
                          <a:latin typeface="Calibri" pitchFamily="34" charset="0"/>
                        </a:rPr>
                        <a:t>Shiomi</a:t>
                      </a:r>
                      <a:r>
                        <a:rPr lang="en-US" altLang="ko-KR" sz="1000" baseline="0" smtClean="0">
                          <a:latin typeface="Calibri" pitchFamily="34" charset="0"/>
                        </a:rPr>
                        <a:t> et al.</a:t>
                      </a:r>
                      <a:endParaRPr lang="ko-KR" altLang="en-US" sz="10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Calibri" pitchFamily="34" charset="0"/>
                        </a:rPr>
                        <a:t>2001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Calibri" pitchFamily="34" charset="0"/>
                        </a:rPr>
                        <a:t>17 (12.9%)</a:t>
                      </a:r>
                      <a:endParaRPr lang="ko-KR" altLang="en-US" sz="10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Surgical cases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Similar to HCC patients without bile duct thrombus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8845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err="1" smtClean="0">
                          <a:latin typeface="Calibri" pitchFamily="34" charset="0"/>
                        </a:rPr>
                        <a:t>Yeh</a:t>
                      </a:r>
                      <a:r>
                        <a:rPr lang="en-US" altLang="ko-KR" sz="1000" smtClean="0">
                          <a:latin typeface="Calibri" pitchFamily="34" charset="0"/>
                        </a:rPr>
                        <a:t> et al.</a:t>
                      </a:r>
                      <a:endParaRPr lang="ko-KR" altLang="en-US" sz="10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2004</a:t>
                      </a:r>
                      <a:endParaRPr lang="ko-KR" altLang="en-US" sz="10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Calibri" pitchFamily="34" charset="0"/>
                        </a:rPr>
                        <a:t>17 (3.0%)</a:t>
                      </a:r>
                      <a:endParaRPr lang="ko-KR" altLang="en-US" sz="10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latin typeface="Calibri" pitchFamily="34" charset="0"/>
                        </a:rPr>
                        <a:t>Surgical cases</a:t>
                      </a:r>
                      <a:endParaRPr lang="ko-KR" altLang="en-US" sz="1000" dirty="0" smtClean="0">
                        <a:latin typeface="Calibri" pitchFamily="34" charset="0"/>
                      </a:endParaRPr>
                    </a:p>
                    <a:p>
                      <a:pPr latinLnBrk="1"/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Worse</a:t>
                      </a:r>
                      <a:r>
                        <a:rPr lang="en-US" altLang="ko-KR" sz="1000" baseline="0" dirty="0" smtClean="0">
                          <a:latin typeface="Calibri" pitchFamily="34" charset="0"/>
                        </a:rPr>
                        <a:t> than HCC patients without bile duct thrombus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310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Qin et al.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2004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34 (0.8%)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latin typeface="Calibri" pitchFamily="34" charset="0"/>
                        </a:rPr>
                        <a:t>Surgical cases</a:t>
                      </a:r>
                      <a:endParaRPr lang="ko-KR" altLang="en-US" sz="100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-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Naoki</a:t>
                      </a:r>
                      <a:r>
                        <a:rPr lang="en-US" altLang="ko-KR" sz="1000" baseline="0" dirty="0" smtClean="0">
                          <a:latin typeface="Calibri" pitchFamily="34" charset="0"/>
                        </a:rPr>
                        <a:t> et al.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Calibri" pitchFamily="34" charset="0"/>
                        </a:rPr>
                        <a:t>2009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15</a:t>
                      </a:r>
                      <a:r>
                        <a:rPr lang="en-US" altLang="ko-KR" sz="1000" baseline="0" dirty="0" smtClean="0">
                          <a:latin typeface="Calibri" pitchFamily="34" charset="0"/>
                        </a:rPr>
                        <a:t> (5.5%)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smtClean="0">
                          <a:latin typeface="Calibri" pitchFamily="34" charset="0"/>
                        </a:rPr>
                        <a:t>Surgical cases</a:t>
                      </a:r>
                      <a:endParaRPr lang="ko-KR" altLang="en-US" sz="1000" smtClean="0">
                        <a:latin typeface="Calibri" pitchFamily="34" charset="0"/>
                      </a:endParaRPr>
                    </a:p>
                    <a:p>
                      <a:pPr latinLnBrk="1"/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Worse than HCC patients</a:t>
                      </a:r>
                      <a:r>
                        <a:rPr lang="en-US" altLang="ko-KR" sz="1000" baseline="0" dirty="0" smtClean="0">
                          <a:latin typeface="Calibri" pitchFamily="34" charset="0"/>
                        </a:rPr>
                        <a:t> without bile duct thrombus 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Calibri" pitchFamily="34" charset="0"/>
                        </a:rPr>
                        <a:t>Zeng</a:t>
                      </a:r>
                      <a:r>
                        <a:rPr lang="en-US" altLang="ko-KR" sz="1000" baseline="0" smtClean="0">
                          <a:latin typeface="Calibri" pitchFamily="34" charset="0"/>
                        </a:rPr>
                        <a:t> et al.</a:t>
                      </a:r>
                      <a:endParaRPr lang="ko-KR" altLang="en-US" sz="10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Calibri" pitchFamily="34" charset="0"/>
                        </a:rPr>
                        <a:t>2015</a:t>
                      </a:r>
                      <a:endParaRPr lang="ko-KR" altLang="en-US" sz="10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Calibri" pitchFamily="34" charset="0"/>
                        </a:rPr>
                        <a:t>37 (3.6%)</a:t>
                      </a:r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smtClean="0">
                          <a:latin typeface="Calibri" pitchFamily="34" charset="0"/>
                        </a:rPr>
                        <a:t>Surgical cases</a:t>
                      </a:r>
                      <a:endParaRPr lang="ko-KR" altLang="en-US" sz="1000" smtClean="0">
                        <a:latin typeface="Calibri" pitchFamily="34" charset="0"/>
                      </a:endParaRPr>
                    </a:p>
                    <a:p>
                      <a:pPr latinLnBrk="1"/>
                      <a:endParaRPr lang="ko-KR" altLang="en-US" sz="1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latin typeface="Calibri" pitchFamily="34" charset="0"/>
                        </a:rPr>
                        <a:t>Worse than HCC patients</a:t>
                      </a:r>
                      <a:r>
                        <a:rPr lang="en-US" altLang="ko-KR" sz="1000" baseline="0" dirty="0" smtClean="0">
                          <a:latin typeface="Calibri" pitchFamily="34" charset="0"/>
                        </a:rPr>
                        <a:t> without bile duct thrombus </a:t>
                      </a:r>
                      <a:endParaRPr lang="ko-KR" altLang="en-US" sz="1000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 bwMode="auto">
          <a:xfrm>
            <a:off x="6300192" y="2636912"/>
            <a:ext cx="2495004" cy="3528392"/>
          </a:xfrm>
          <a:prstGeom prst="rect">
            <a:avLst/>
          </a:prstGeom>
          <a:noFill/>
          <a:ln w="222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4983921"/>
            <a:ext cx="8067376" cy="1015663"/>
          </a:xfrm>
          <a:prstGeom prst="rect">
            <a:avLst/>
          </a:prstGeom>
          <a:solidFill>
            <a:srgbClr val="FFFF00"/>
          </a:solidFill>
          <a:ln w="222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3000" dirty="0" smtClean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ko-KR" sz="3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The prognosis of HCC patients with biliary tumor thrombus is till in </a:t>
            </a:r>
            <a:r>
              <a:rPr lang="en-US" altLang="ko-KR" sz="3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CONTROVERSY</a:t>
            </a:r>
            <a:endParaRPr lang="ko-KR" altLang="en-US" sz="30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302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INTRODUCTION</a:t>
            </a:r>
            <a:endParaRPr lang="ko-KR" alt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5" y="1109010"/>
            <a:ext cx="8424937" cy="4823941"/>
          </a:xfrm>
        </p:spPr>
        <p:txBody>
          <a:bodyPr>
            <a:normAutofit/>
          </a:bodyPr>
          <a:lstStyle/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HCC with bile duct invasion</a:t>
            </a:r>
          </a:p>
        </p:txBody>
      </p:sp>
      <p:pic>
        <p:nvPicPr>
          <p:cNvPr id="6" name="Picture 2" descr="C:\Users\강미주\Desktop\bs_1_1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25" y="6497912"/>
            <a:ext cx="2584077" cy="33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92" y="1756039"/>
            <a:ext cx="3620023" cy="2969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01345" y="4874716"/>
            <a:ext cx="3452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Calibri" panose="020F0502020204030204" pitchFamily="34" charset="0"/>
              </a:rPr>
              <a:t>J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Gastrointest</a:t>
            </a:r>
            <a:r>
              <a:rPr lang="en-US" altLang="ko-KR" sz="1400" dirty="0" smtClean="0">
                <a:latin typeface="Calibri" panose="020F0502020204030204" pitchFamily="34" charset="0"/>
              </a:rPr>
              <a:t>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Surg</a:t>
            </a:r>
            <a:r>
              <a:rPr lang="en-US" altLang="ko-KR" sz="1400" dirty="0" smtClean="0">
                <a:latin typeface="Calibri" panose="020F0502020204030204" pitchFamily="34" charset="0"/>
              </a:rPr>
              <a:t> 2009; 13: 482-497, </a:t>
            </a:r>
            <a:br>
              <a:rPr lang="en-US" altLang="ko-KR" sz="1400" dirty="0" smtClean="0">
                <a:latin typeface="Calibri" panose="020F0502020204030204" pitchFamily="34" charset="0"/>
              </a:rPr>
            </a:br>
            <a:r>
              <a:rPr lang="en-US" altLang="ko-KR" sz="1400" b="1" dirty="0" err="1" smtClean="0">
                <a:latin typeface="Calibri" panose="020F0502020204030204" pitchFamily="34" charset="0"/>
              </a:rPr>
              <a:t>Naoke</a:t>
            </a:r>
            <a:r>
              <a:rPr lang="en-US" altLang="ko-KR" sz="1400" b="1" dirty="0" smtClean="0">
                <a:latin typeface="Calibri" panose="020F0502020204030204" pitchFamily="34" charset="0"/>
              </a:rPr>
              <a:t> </a:t>
            </a:r>
            <a:r>
              <a:rPr lang="en-US" altLang="ko-KR" sz="1400" b="1" dirty="0" err="1" smtClean="0">
                <a:latin typeface="Calibri" panose="020F0502020204030204" pitchFamily="34" charset="0"/>
              </a:rPr>
              <a:t>Ikenaga</a:t>
            </a:r>
            <a:r>
              <a:rPr lang="en-US" altLang="ko-KR" sz="1400" b="1" dirty="0" smtClean="0">
                <a:latin typeface="Calibri" panose="020F0502020204030204" pitchFamily="34" charset="0"/>
              </a:rPr>
              <a:t>, et al.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1493970"/>
            <a:ext cx="3156152" cy="33751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67594" y="4869160"/>
            <a:ext cx="3452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Calibri" panose="020F0502020204030204" pitchFamily="34" charset="0"/>
              </a:rPr>
              <a:t>Medicine 2015; 94(1):e364 </a:t>
            </a:r>
            <a:br>
              <a:rPr lang="en-US" altLang="ko-KR" sz="1400" dirty="0" smtClean="0">
                <a:latin typeface="Calibri" panose="020F0502020204030204" pitchFamily="34" charset="0"/>
              </a:rPr>
            </a:br>
            <a:r>
              <a:rPr lang="en-US" altLang="ko-KR" sz="1400" b="1" dirty="0" smtClean="0">
                <a:latin typeface="Calibri" panose="020F0502020204030204" pitchFamily="34" charset="0"/>
              </a:rPr>
              <a:t>Hong Zeng, et al.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5609785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altLang="ko-KR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HCC with bile duct invasion had an </a:t>
            </a:r>
            <a:r>
              <a:rPr lang="en-US" altLang="ko-KR" sz="20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INFILTRATIVE</a:t>
            </a:r>
            <a:r>
              <a:rPr lang="en-US" altLang="ko-KR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 nature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altLang="ko-KR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Favorable long-term outcome after </a:t>
            </a:r>
            <a:r>
              <a:rPr lang="en-US" altLang="ko-KR" sz="20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CURATIVE(EXTENDED)</a:t>
            </a:r>
            <a:r>
              <a:rPr lang="en-US" altLang="ko-KR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 hepatic    </a:t>
            </a:r>
          </a:p>
          <a:p>
            <a:r>
              <a:rPr lang="en-US" altLang="ko-KR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   resection could be achieved</a:t>
            </a:r>
            <a:endParaRPr lang="ko-KR" altLang="en-US" sz="20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603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INTRODUCTION</a:t>
            </a:r>
            <a:endParaRPr lang="ko-KR" alt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268760"/>
            <a:ext cx="8280920" cy="3960440"/>
          </a:xfrm>
        </p:spPr>
        <p:txBody>
          <a:bodyPr>
            <a:noAutofit/>
          </a:bodyPr>
          <a:lstStyle/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b="1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Purpose </a:t>
            </a:r>
          </a:p>
          <a:p>
            <a:pPr marL="0" lvl="1" indent="0">
              <a:buClr>
                <a:srgbClr val="0070C0"/>
              </a:buClr>
              <a:buNone/>
              <a:defRPr/>
            </a:pPr>
            <a:endParaRPr lang="en-US" altLang="ko-KR" b="1" dirty="0">
              <a:latin typeface="Calibri" panose="020F0502020204030204" pitchFamily="34" charset="0"/>
              <a:ea typeface="Arial Unicode MS" pitchFamily="50" charset="-127"/>
              <a:cs typeface="Estrangelo Edessa" pitchFamily="66" charset="0"/>
            </a:endParaRP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b="1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- </a:t>
            </a:r>
            <a:r>
              <a:rPr lang="en-US" altLang="ko-KR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To</a:t>
            </a:r>
            <a:r>
              <a:rPr lang="en-US" altLang="ko-KR" b="1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PRESENT</a:t>
            </a:r>
            <a:r>
              <a:rPr lang="en-US" altLang="ko-KR" b="1" dirty="0" smtClean="0">
                <a:solidFill>
                  <a:srgbClr val="FF0000"/>
                </a:solidFill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</a:t>
            </a:r>
            <a:r>
              <a:rPr lang="en-US" altLang="ko-KR" b="1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the </a:t>
            </a:r>
            <a:r>
              <a:rPr lang="en-US" altLang="ko-KR" b="1" dirty="0" smtClean="0">
                <a:solidFill>
                  <a:srgbClr val="C00000"/>
                </a:solidFill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CHARACTERISTICS</a:t>
            </a:r>
            <a:r>
              <a:rPr lang="en-US" altLang="ko-KR" b="1" dirty="0" smtClean="0">
                <a:solidFill>
                  <a:srgbClr val="FF0000"/>
                </a:solidFill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of HCC </a:t>
            </a: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dirty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   with bile duct invasion . </a:t>
            </a: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b="1" dirty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 </a:t>
            </a:r>
            <a:endParaRPr lang="en-US" altLang="ko-KR" b="1" dirty="0" smtClean="0">
              <a:latin typeface="Calibri" panose="020F0502020204030204" pitchFamily="34" charset="0"/>
              <a:ea typeface="Arial Unicode MS" pitchFamily="50" charset="-127"/>
              <a:cs typeface="Estrangelo Edessa" pitchFamily="66" charset="0"/>
            </a:endParaRP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b="1" dirty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</a:t>
            </a:r>
            <a:r>
              <a:rPr lang="en-US" altLang="ko-KR" b="1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- </a:t>
            </a:r>
            <a:r>
              <a:rPr lang="en-US" altLang="ko-KR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To </a:t>
            </a:r>
            <a:r>
              <a:rPr lang="en-US" altLang="ko-KR" b="1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COMPARE</a:t>
            </a:r>
            <a:r>
              <a:rPr lang="en-US" altLang="ko-KR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 the </a:t>
            </a:r>
            <a:r>
              <a:rPr lang="en-US" altLang="ko-KR" b="1" dirty="0" smtClean="0">
                <a:solidFill>
                  <a:srgbClr val="C00000"/>
                </a:solidFill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PROGNOSIS</a:t>
            </a:r>
            <a:r>
              <a:rPr lang="en-US" altLang="ko-KR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of HCC </a:t>
            </a:r>
            <a:r>
              <a:rPr lang="en-US" altLang="ko-KR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with </a:t>
            </a: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dirty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  bile duct invasion with other prognostic </a:t>
            </a: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dirty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  factors .</a:t>
            </a: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dirty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 </a:t>
            </a:r>
            <a:r>
              <a:rPr lang="en-US" altLang="ko-KR" dirty="0" smtClean="0">
                <a:latin typeface="Calibri" panose="020F0502020204030204" pitchFamily="34" charset="0"/>
                <a:ea typeface="Arial Unicode MS" pitchFamily="50" charset="-127"/>
                <a:cs typeface="Estrangelo Edessa" pitchFamily="66" charset="0"/>
              </a:rPr>
              <a:t>     </a:t>
            </a:r>
            <a:endParaRPr lang="en-US" altLang="ko-KR" dirty="0">
              <a:latin typeface="Calibri" panose="020F0502020204030204" pitchFamily="34" charset="0"/>
              <a:ea typeface="Arial Unicode MS" pitchFamily="50" charset="-127"/>
              <a:cs typeface="Estrangelo Edessa" pitchFamily="66" charset="0"/>
            </a:endParaRPr>
          </a:p>
          <a:p>
            <a:pPr marL="0" lvl="1" indent="0">
              <a:buClr>
                <a:srgbClr val="0070C0"/>
              </a:buClr>
              <a:buNone/>
              <a:defRPr/>
            </a:pPr>
            <a:endParaRPr lang="en-US" altLang="ko-KR" dirty="0" smtClean="0">
              <a:latin typeface="Calibri" panose="020F0502020204030204" pitchFamily="34" charset="0"/>
              <a:ea typeface="Arial Unicode MS" pitchFamily="50" charset="-127"/>
              <a:cs typeface="Estrangelo Edessa" pitchFamily="66" charset="0"/>
            </a:endParaRPr>
          </a:p>
          <a:p>
            <a:pPr marL="342900" lvl="1" indent="-342900">
              <a:buClr>
                <a:srgbClr val="0070C0"/>
              </a:buClr>
              <a:buFont typeface="Wingdings" pitchFamily="2" charset="2"/>
              <a:buChar char="v"/>
              <a:defRPr/>
            </a:pPr>
            <a:endParaRPr lang="en-US" altLang="ko-KR" dirty="0" smtClean="0">
              <a:latin typeface="Calibri" panose="020F0502020204030204" pitchFamily="34" charset="0"/>
              <a:ea typeface="Arial Unicode MS" pitchFamily="50" charset="-127"/>
              <a:cs typeface="Estrangelo Edessa" pitchFamily="66" charset="0"/>
            </a:endParaRPr>
          </a:p>
        </p:txBody>
      </p:sp>
      <p:pic>
        <p:nvPicPr>
          <p:cNvPr id="4" name="Picture 2" descr="C:\Users\강미주\Desktop\bs_1_1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25" y="6497912"/>
            <a:ext cx="2584077" cy="33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METERIALS and METHODS</a:t>
            </a:r>
            <a:endParaRPr lang="ko-KR" altLang="en-US" b="1" dirty="0">
              <a:solidFill>
                <a:srgbClr val="002060"/>
              </a:solidFill>
              <a:latin typeface="Calibri" panose="020F0502020204030204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196752"/>
            <a:ext cx="8075240" cy="5039965"/>
          </a:xfrm>
        </p:spPr>
        <p:txBody>
          <a:bodyPr>
            <a:normAutofit fontScale="92500" lnSpcReduction="10000"/>
          </a:bodyPr>
          <a:lstStyle/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b="1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Patients </a:t>
            </a:r>
            <a:endParaRPr lang="en-US" altLang="ko-KR" dirty="0">
              <a:latin typeface="Calibri" panose="020F0502020204030204" pitchFamily="34" charset="0"/>
              <a:ea typeface="Arial Unicode MS" pitchFamily="50" charset="-127"/>
              <a:cs typeface="Arial Unicode MS" pitchFamily="50" charset="-127"/>
            </a:endParaRPr>
          </a:p>
          <a:p>
            <a:pPr marL="342900" lvl="1" indent="-342900">
              <a:buClr>
                <a:srgbClr val="0070C0"/>
              </a:buClr>
              <a:buFontTx/>
              <a:buChar char="-"/>
              <a:defRPr/>
            </a:pPr>
            <a:r>
              <a:rPr lang="en-US" altLang="ko-KR" sz="22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Jan.2009~ Dec. 2011, at SNUH</a:t>
            </a:r>
          </a:p>
          <a:p>
            <a:pPr marL="342900" lvl="1" indent="-342900">
              <a:buClr>
                <a:srgbClr val="0070C0"/>
              </a:buClr>
              <a:buFontTx/>
              <a:buChar char="-"/>
              <a:defRPr/>
            </a:pPr>
            <a:r>
              <a:rPr lang="en-US" altLang="ko-KR" sz="2200" b="1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363</a:t>
            </a:r>
            <a:r>
              <a:rPr lang="en-US" altLang="ko-KR" sz="22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HCC (pathologic proven) patients who underwent surgical resection</a:t>
            </a:r>
          </a:p>
          <a:p>
            <a:pPr marL="342900" lvl="1" indent="-342900">
              <a:buClr>
                <a:srgbClr val="0070C0"/>
              </a:buClr>
              <a:buFontTx/>
              <a:buChar char="-"/>
              <a:defRPr/>
            </a:pPr>
            <a:r>
              <a:rPr lang="en-US" altLang="ko-KR" sz="2200" b="1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13</a:t>
            </a:r>
            <a:r>
              <a:rPr lang="en-US" altLang="ko-KR" sz="22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proved to have bile duct invasion on pathologic findings</a:t>
            </a:r>
          </a:p>
          <a:p>
            <a:pPr marL="342900" lvl="1" indent="-342900">
              <a:buClr>
                <a:srgbClr val="0070C0"/>
              </a:buClr>
              <a:buFontTx/>
              <a:buChar char="-"/>
              <a:defRPr/>
            </a:pPr>
            <a:r>
              <a:rPr lang="en-US" altLang="ko-KR" sz="22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Subgrouping by the pathologic T-staging (by AJCC)</a:t>
            </a: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sz="22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       (early : T-stage 1,2 / advanced : T-stage 3,4)</a:t>
            </a:r>
          </a:p>
          <a:p>
            <a:pPr marL="342900" lvl="1" indent="-342900">
              <a:buClr>
                <a:srgbClr val="0070C0"/>
              </a:buClr>
              <a:buFontTx/>
              <a:buChar char="-"/>
              <a:defRPr/>
            </a:pPr>
            <a:r>
              <a:rPr lang="en-US" altLang="ko-KR" sz="22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Compare the characteristics and prognosis</a:t>
            </a: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sz="2200" dirty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22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       Recurrence : 260 (71.6%) recurred, 103 (28.4) not recurred</a:t>
            </a: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sz="2200" dirty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22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     </a:t>
            </a:r>
            <a:r>
              <a:rPr lang="en-US" altLang="ko-KR" sz="2200" dirty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22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Survival : 71 (19.6%) expired, 292 (80.4%) survived</a:t>
            </a:r>
            <a:endParaRPr lang="en-US" altLang="ko-KR" sz="2000" dirty="0">
              <a:latin typeface="Calibri" panose="020F0502020204030204" pitchFamily="34" charset="0"/>
              <a:ea typeface="Arial Unicode MS" pitchFamily="50" charset="-127"/>
              <a:cs typeface="Arial Unicode MS" pitchFamily="50" charset="-127"/>
            </a:endParaRPr>
          </a:p>
          <a:p>
            <a:pPr marL="0" lvl="1" indent="0">
              <a:buClr>
                <a:srgbClr val="0070C0"/>
              </a:buClr>
              <a:buNone/>
              <a:defRPr/>
            </a:pPr>
            <a:endParaRPr lang="en-US" altLang="ko-KR" dirty="0" smtClean="0">
              <a:latin typeface="Calibri" panose="020F0502020204030204" pitchFamily="34" charset="0"/>
              <a:ea typeface="Arial Unicode MS" pitchFamily="50" charset="-127"/>
              <a:cs typeface="Arial Unicode MS" pitchFamily="50" charset="-127"/>
            </a:endParaRP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b="1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Follow-up</a:t>
            </a:r>
            <a:r>
              <a:rPr lang="en-US" altLang="ko-KR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 </a:t>
            </a:r>
          </a:p>
          <a:p>
            <a:pPr marL="0" lvl="1" indent="0">
              <a:buClr>
                <a:srgbClr val="0070C0"/>
              </a:buClr>
              <a:buNone/>
              <a:defRPr/>
            </a:pPr>
            <a:r>
              <a:rPr lang="en-US" altLang="ko-KR" sz="22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-     Median follow up : 3.5 yrs.</a:t>
            </a:r>
          </a:p>
          <a:p>
            <a:pPr marL="342900" lvl="1" indent="-342900">
              <a:buClr>
                <a:srgbClr val="0070C0"/>
              </a:buClr>
              <a:buFontTx/>
              <a:buChar char="-"/>
              <a:defRPr/>
            </a:pPr>
            <a:r>
              <a:rPr lang="en-US" altLang="ko-KR" sz="22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</a:rPr>
              <a:t>Follow up : 1, 3, 6 months </a:t>
            </a:r>
            <a:r>
              <a:rPr lang="en-US" altLang="ko-KR" sz="22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  <a:sym typeface="Wingdings" panose="05000000000000000000" pitchFamily="2" charset="2"/>
              </a:rPr>
              <a:t> every 6 months</a:t>
            </a:r>
          </a:p>
          <a:p>
            <a:pPr marL="342900" lvl="1" indent="-342900">
              <a:buClr>
                <a:srgbClr val="0070C0"/>
              </a:buClr>
              <a:buFontTx/>
              <a:buChar char="-"/>
              <a:defRPr/>
            </a:pPr>
            <a:r>
              <a:rPr lang="en-US" altLang="ko-KR" sz="2200" dirty="0" smtClean="0">
                <a:latin typeface="Calibri" panose="020F0502020204030204" pitchFamily="34" charset="0"/>
                <a:ea typeface="Arial Unicode MS" pitchFamily="50" charset="-127"/>
                <a:cs typeface="Arial Unicode MS" pitchFamily="50" charset="-127"/>
                <a:sym typeface="Wingdings" panose="05000000000000000000" pitchFamily="2" charset="2"/>
              </a:rPr>
              <a:t>CT, MRI, USG, Tumor marker, Liver function test </a:t>
            </a:r>
            <a:endParaRPr lang="en-US" altLang="ko-KR" sz="2000" dirty="0" smtClean="0">
              <a:latin typeface="Calibri" panose="020F0502020204030204" pitchFamily="34" charset="0"/>
              <a:ea typeface="Arial Unicode MS" pitchFamily="50" charset="-127"/>
              <a:cs typeface="Arial Unicode MS" pitchFamily="50" charset="-127"/>
            </a:endParaRPr>
          </a:p>
          <a:p>
            <a:pPr marL="0" lvl="1" indent="0">
              <a:buClr>
                <a:srgbClr val="0070C0"/>
              </a:buClr>
              <a:buNone/>
              <a:defRPr/>
            </a:pPr>
            <a:endParaRPr lang="en-US" altLang="ko-KR" sz="2000" dirty="0" smtClean="0">
              <a:latin typeface="Calibri" panose="020F0502020204030204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4" name="Picture 2" descr="C:\Users\강미주\Desktop\bs_1_1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25" y="6497912"/>
            <a:ext cx="2584077" cy="33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  <a:latin typeface="Century Gothic" pitchFamily="34" charset="0"/>
              </a:rPr>
              <a:t>RESULTS</a:t>
            </a:r>
            <a:endParaRPr lang="ko-KR" altLang="en-US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176903"/>
              </p:ext>
            </p:extLst>
          </p:nvPr>
        </p:nvGraphicFramePr>
        <p:xfrm>
          <a:off x="539552" y="2151439"/>
          <a:ext cx="8064896" cy="3876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  <a:gridCol w="2592288"/>
                <a:gridCol w="2808312"/>
              </a:tblGrid>
              <a:tr h="334700">
                <a:tc rowSpan="2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Bile</a:t>
                      </a:r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 duct invasion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347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Yes (n=13)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No (n=350)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4090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Age (year, mean 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 SD)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57.15</a:t>
                      </a: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±7.07</a:t>
                      </a:r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56.39</a:t>
                      </a: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±9.80</a:t>
                      </a:r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01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Sex (male : female)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11 : 2</a:t>
                      </a:r>
                      <a:endParaRPr lang="ko-KR" altLang="en-US" sz="140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288 : 62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7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Etiology</a:t>
                      </a:r>
                    </a:p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(underlying liver disease)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HBV : 11 (84.6%)</a:t>
                      </a:r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None : 2 (15.4%)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HBV :</a:t>
                      </a:r>
                      <a:r>
                        <a:rPr lang="en-US" altLang="ko-KR" sz="1400" b="0" baseline="0" dirty="0" smtClean="0">
                          <a:latin typeface="Calibri" panose="020F0502020204030204" pitchFamily="34" charset="0"/>
                        </a:rPr>
                        <a:t> 288 (82.3%), HCV : 12 (3.4%)</a:t>
                      </a:r>
                    </a:p>
                    <a:p>
                      <a:pPr algn="ctr" latinLnBrk="1"/>
                      <a:r>
                        <a:rPr lang="en-US" altLang="ko-KR" sz="1400" b="0" baseline="0" dirty="0" smtClean="0">
                          <a:latin typeface="Calibri" panose="020F0502020204030204" pitchFamily="34" charset="0"/>
                        </a:rPr>
                        <a:t>Others : 14 (3.7%), None : 36 (10.3%)</a:t>
                      </a:r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err="1" smtClean="0">
                          <a:latin typeface="Calibri" panose="020F0502020204030204" pitchFamily="34" charset="0"/>
                        </a:rPr>
                        <a:t>Preop</a:t>
                      </a:r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 AFP (ng/mL)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4328.7</a:t>
                      </a: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±9794</a:t>
                      </a:r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9981.4</a:t>
                      </a: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±55587</a:t>
                      </a:r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6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err="1" smtClean="0">
                          <a:latin typeface="Calibri" panose="020F0502020204030204" pitchFamily="34" charset="0"/>
                        </a:rPr>
                        <a:t>Preop</a:t>
                      </a:r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 AFP &gt;200</a:t>
                      </a:r>
                      <a:endParaRPr lang="ko-KR" altLang="en-US" sz="1400" b="1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5 (38.5%)</a:t>
                      </a:r>
                      <a:endParaRPr lang="ko-KR" altLang="en-US" sz="1400" b="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113 (32.3%)</a:t>
                      </a:r>
                      <a:endParaRPr lang="ko-KR" altLang="en-US" sz="1400" b="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22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err="1" smtClean="0">
                          <a:latin typeface="Calibri" panose="020F0502020204030204" pitchFamily="34" charset="0"/>
                        </a:rPr>
                        <a:t>Preop</a:t>
                      </a:r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 PIVKA-II (</a:t>
                      </a:r>
                      <a:r>
                        <a:rPr lang="en-US" altLang="ko-KR" sz="1400" b="1" baseline="0" dirty="0" err="1" smtClean="0">
                          <a:latin typeface="Calibri" panose="020F0502020204030204" pitchFamily="34" charset="0"/>
                        </a:rPr>
                        <a:t>uAU</a:t>
                      </a:r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/mL)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7745.9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±13225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3721.1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±16203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9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err="1" smtClean="0">
                          <a:latin typeface="Calibri" panose="020F0502020204030204" pitchFamily="34" charset="0"/>
                        </a:rPr>
                        <a:t>Preop</a:t>
                      </a:r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 PIVKA-II &gt;400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10 (76.9%)</a:t>
                      </a:r>
                      <a:endParaRPr lang="ko-KR" altLang="en-US" sz="1400" b="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97 (27.7%)</a:t>
                      </a:r>
                      <a:endParaRPr lang="ko-KR" altLang="en-US" sz="1400" b="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38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err="1" smtClean="0">
                          <a:latin typeface="Calibri" panose="020F0502020204030204" pitchFamily="34" charset="0"/>
                        </a:rPr>
                        <a:t>Preop</a:t>
                      </a:r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 T-</a:t>
                      </a:r>
                      <a:r>
                        <a:rPr lang="en-US" altLang="ko-KR" sz="1400" b="1" baseline="0" dirty="0" err="1" smtClean="0">
                          <a:latin typeface="Calibri" panose="020F0502020204030204" pitchFamily="34" charset="0"/>
                        </a:rPr>
                        <a:t>Bil</a:t>
                      </a:r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.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2.20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±4.06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1.29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±2.37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" name="Picture 2" descr="C:\Users\강미주\Desktop\bs_1_1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25" y="6497912"/>
            <a:ext cx="2584077" cy="33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8095" y="1844824"/>
            <a:ext cx="7870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i="1" dirty="0" smtClean="0">
                <a:latin typeface="Calibri" panose="020F0502020204030204" pitchFamily="34" charset="0"/>
              </a:rPr>
              <a:t>Table1 ) Characteristics of patients with bile duct invasion</a:t>
            </a:r>
            <a:endParaRPr lang="ko-KR" altLang="en-US" sz="1400" b="1" i="1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052736"/>
            <a:ext cx="77048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b="1" dirty="0" smtClean="0">
                <a:latin typeface="Calibri" panose="020F0502020204030204" pitchFamily="34" charset="0"/>
              </a:rPr>
              <a:t>Characteristics of the patients with bile duct invasion</a:t>
            </a:r>
            <a:endParaRPr lang="ko-KR" altLang="en-US" sz="2600" b="1" dirty="0">
              <a:latin typeface="Calibri" panose="020F0502020204030204" pitchFamily="34" charset="0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611560" y="4869160"/>
            <a:ext cx="8352928" cy="36004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611560" y="5661248"/>
            <a:ext cx="8352928" cy="36004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2755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  <a:latin typeface="Century Gothic" pitchFamily="34" charset="0"/>
              </a:rPr>
              <a:t>RESULTS</a:t>
            </a:r>
            <a:endParaRPr lang="ko-KR" altLang="en-US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061830"/>
              </p:ext>
            </p:extLst>
          </p:nvPr>
        </p:nvGraphicFramePr>
        <p:xfrm>
          <a:off x="539552" y="2079431"/>
          <a:ext cx="8352928" cy="39817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328"/>
                <a:gridCol w="2664296"/>
                <a:gridCol w="2736304"/>
              </a:tblGrid>
              <a:tr h="334700">
                <a:tc rowSpan="2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Bile</a:t>
                      </a:r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 duct invasion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347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Yes (n=13)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No (n=350)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2039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Operation</a:t>
                      </a:r>
                      <a:endParaRPr lang="ko-KR" altLang="en-US" sz="1400" b="1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Ext. </a:t>
                      </a:r>
                      <a:r>
                        <a:rPr lang="en-US" altLang="ko-KR" sz="1400" b="0" dirty="0" err="1" smtClean="0">
                          <a:latin typeface="Calibri" panose="020F0502020204030204" pitchFamily="34" charset="0"/>
                        </a:rPr>
                        <a:t>hemihepatectomy</a:t>
                      </a:r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 :</a:t>
                      </a:r>
                      <a:r>
                        <a:rPr lang="en-US" altLang="ko-KR" sz="1400" b="0" baseline="0" dirty="0" smtClean="0">
                          <a:latin typeface="Calibri" panose="020F0502020204030204" pitchFamily="34" charset="0"/>
                        </a:rPr>
                        <a:t> 4 (30.8%)</a:t>
                      </a:r>
                    </a:p>
                    <a:p>
                      <a:pPr algn="ctr" latinLnBrk="1"/>
                      <a:r>
                        <a:rPr lang="en-US" altLang="ko-KR" sz="1400" b="0" baseline="0" dirty="0" err="1" smtClean="0">
                          <a:latin typeface="Calibri" panose="020F0502020204030204" pitchFamily="34" charset="0"/>
                        </a:rPr>
                        <a:t>Hemihepatectpmy</a:t>
                      </a:r>
                      <a:r>
                        <a:rPr lang="en-US" altLang="ko-KR" sz="1400" b="0" baseline="0" dirty="0" smtClean="0">
                          <a:latin typeface="Calibri" panose="020F0502020204030204" pitchFamily="34" charset="0"/>
                        </a:rPr>
                        <a:t> : 7 (53.8%)</a:t>
                      </a:r>
                    </a:p>
                    <a:p>
                      <a:pPr algn="ctr" latinLnBrk="1"/>
                      <a:r>
                        <a:rPr lang="en-US" altLang="ko-KR" sz="1400" b="0" baseline="0" dirty="0" err="1" smtClean="0">
                          <a:latin typeface="Calibri" panose="020F0502020204030204" pitchFamily="34" charset="0"/>
                        </a:rPr>
                        <a:t>Segmentectomy</a:t>
                      </a:r>
                      <a:r>
                        <a:rPr lang="en-US" altLang="ko-KR" sz="1400" b="0" baseline="0" dirty="0" smtClean="0">
                          <a:latin typeface="Calibri" panose="020F0502020204030204" pitchFamily="34" charset="0"/>
                        </a:rPr>
                        <a:t> : 1 (7.7%)</a:t>
                      </a:r>
                    </a:p>
                    <a:p>
                      <a:pPr algn="ctr" latinLnBrk="1"/>
                      <a:r>
                        <a:rPr lang="en-US" altLang="ko-KR" sz="1400" b="0" baseline="0" dirty="0" err="1" smtClean="0">
                          <a:latin typeface="Calibri" panose="020F0502020204030204" pitchFamily="34" charset="0"/>
                        </a:rPr>
                        <a:t>Tumorectomy</a:t>
                      </a:r>
                      <a:r>
                        <a:rPr lang="en-US" altLang="ko-KR" sz="1400" b="0" baseline="0" dirty="0" smtClean="0">
                          <a:latin typeface="Calibri" panose="020F0502020204030204" pitchFamily="34" charset="0"/>
                        </a:rPr>
                        <a:t> : 1 (7.7%)</a:t>
                      </a:r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Ext. </a:t>
                      </a:r>
                      <a:r>
                        <a:rPr lang="en-US" altLang="ko-KR" sz="1400" b="0" dirty="0" err="1" smtClean="0">
                          <a:latin typeface="Calibri" panose="020F0502020204030204" pitchFamily="34" charset="0"/>
                        </a:rPr>
                        <a:t>hemihepatectomy</a:t>
                      </a:r>
                      <a:r>
                        <a:rPr lang="en-US" altLang="ko-KR" sz="1400" b="0" baseline="0" dirty="0" smtClean="0">
                          <a:latin typeface="Calibri" panose="020F0502020204030204" pitchFamily="34" charset="0"/>
                        </a:rPr>
                        <a:t> : 11 (3.1%)</a:t>
                      </a:r>
                    </a:p>
                    <a:p>
                      <a:pPr algn="ctr" latinLnBrk="1"/>
                      <a:r>
                        <a:rPr lang="en-US" altLang="ko-KR" sz="1400" b="0" baseline="0" dirty="0" err="1" smtClean="0">
                          <a:latin typeface="Calibri" panose="020F0502020204030204" pitchFamily="34" charset="0"/>
                        </a:rPr>
                        <a:t>Hemihepatectomy</a:t>
                      </a:r>
                      <a:r>
                        <a:rPr lang="en-US" altLang="ko-KR" sz="1400" b="0" baseline="0" dirty="0" smtClean="0">
                          <a:latin typeface="Calibri" panose="020F0502020204030204" pitchFamily="34" charset="0"/>
                        </a:rPr>
                        <a:t> : 86 (24.6%)</a:t>
                      </a:r>
                    </a:p>
                    <a:p>
                      <a:pPr algn="ctr" latinLnBrk="1"/>
                      <a:r>
                        <a:rPr lang="en-US" altLang="ko-KR" sz="1400" b="0" baseline="0" dirty="0" err="1" smtClean="0">
                          <a:latin typeface="Calibri" panose="020F0502020204030204" pitchFamily="34" charset="0"/>
                        </a:rPr>
                        <a:t>Sectionectomy</a:t>
                      </a:r>
                      <a:r>
                        <a:rPr lang="en-US" altLang="ko-KR" sz="1400" b="0" baseline="0" dirty="0" smtClean="0">
                          <a:latin typeface="Calibri" panose="020F0502020204030204" pitchFamily="34" charset="0"/>
                        </a:rPr>
                        <a:t> : 68 (19.4%)</a:t>
                      </a:r>
                    </a:p>
                    <a:p>
                      <a:pPr algn="ctr" latinLnBrk="1"/>
                      <a:r>
                        <a:rPr lang="en-US" altLang="ko-KR" sz="1400" b="0" baseline="0" dirty="0" err="1" smtClean="0">
                          <a:latin typeface="Calibri" panose="020F0502020204030204" pitchFamily="34" charset="0"/>
                        </a:rPr>
                        <a:t>Segmentectomy</a:t>
                      </a:r>
                      <a:r>
                        <a:rPr lang="en-US" altLang="ko-KR" sz="1400" b="0" baseline="0" dirty="0" smtClean="0">
                          <a:latin typeface="Calibri" panose="020F0502020204030204" pitchFamily="34" charset="0"/>
                        </a:rPr>
                        <a:t> : 65 (18.6%)</a:t>
                      </a:r>
                    </a:p>
                    <a:p>
                      <a:pPr algn="ctr" latinLnBrk="1"/>
                      <a:r>
                        <a:rPr lang="en-US" altLang="ko-KR" sz="1400" b="0" baseline="0" dirty="0" err="1" smtClean="0">
                          <a:latin typeface="Calibri" panose="020F0502020204030204" pitchFamily="34" charset="0"/>
                        </a:rPr>
                        <a:t>Tumorectomy</a:t>
                      </a:r>
                      <a:r>
                        <a:rPr lang="en-US" altLang="ko-KR" sz="1400" b="0" baseline="0" dirty="0" smtClean="0">
                          <a:latin typeface="Calibri" panose="020F0502020204030204" pitchFamily="34" charset="0"/>
                        </a:rPr>
                        <a:t> : 120 (34.3%)</a:t>
                      </a:r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Tumor</a:t>
                      </a:r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 size (cm)</a:t>
                      </a:r>
                      <a:endParaRPr lang="ko-KR" altLang="en-US" sz="1400" b="1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6.53</a:t>
                      </a: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±3.83</a:t>
                      </a:r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5.15</a:t>
                      </a: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±3.72</a:t>
                      </a:r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Histologic</a:t>
                      </a:r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 grade (E-S grade)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2.77</a:t>
                      </a: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±0.59</a:t>
                      </a:r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2.42</a:t>
                      </a: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±0.71</a:t>
                      </a:r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6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Pathologic T-staging</a:t>
                      </a:r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 (AJCC)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2.69</a:t>
                      </a: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±0.85</a:t>
                      </a:r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1.69</a:t>
                      </a: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±0.78</a:t>
                      </a:r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22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Microvascular invasion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en-US" altLang="ko-KR" sz="1400" baseline="0" dirty="0" smtClean="0">
                          <a:latin typeface="Calibri" panose="020F0502020204030204" pitchFamily="34" charset="0"/>
                        </a:rPr>
                        <a:t> (84.6%)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150</a:t>
                      </a:r>
                      <a:r>
                        <a:rPr lang="en-US" altLang="ko-KR" sz="1400" baseline="0" dirty="0" smtClean="0">
                          <a:latin typeface="Calibri" panose="020F0502020204030204" pitchFamily="34" charset="0"/>
                        </a:rPr>
                        <a:t> (42.9%)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9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Recur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13</a:t>
                      </a:r>
                      <a:r>
                        <a:rPr lang="en-US" altLang="ko-KR" sz="1400" baseline="0" dirty="0" smtClean="0">
                          <a:latin typeface="Calibri" panose="020F0502020204030204" pitchFamily="34" charset="0"/>
                        </a:rPr>
                        <a:t> (100%)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247 (70.6%)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38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Expired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6 (46.2%)</a:t>
                      </a:r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Calibri" panose="020F0502020204030204" pitchFamily="34" charset="0"/>
                        </a:rPr>
                        <a:t>65 (18.6%)</a:t>
                      </a:r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" name="Picture 2" descr="C:\Users\강미주\Desktop\bs_1_1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25" y="6497912"/>
            <a:ext cx="2584077" cy="33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8095" y="1772816"/>
            <a:ext cx="7870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i="1" dirty="0" smtClean="0">
                <a:latin typeface="Calibri" panose="020F0502020204030204" pitchFamily="34" charset="0"/>
              </a:rPr>
              <a:t>Table1 ) Characteristics of patients with bile duct invasion</a:t>
            </a:r>
            <a:endParaRPr lang="ko-KR" altLang="en-US" sz="1400" b="1" i="1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052736"/>
            <a:ext cx="77048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b="1" dirty="0" smtClean="0">
                <a:latin typeface="Calibri" panose="020F0502020204030204" pitchFamily="34" charset="0"/>
              </a:rPr>
              <a:t>Characteristics of the patients with bile duct invasion</a:t>
            </a:r>
            <a:endParaRPr lang="ko-KR" altLang="en-US" sz="2600" b="1" dirty="0">
              <a:latin typeface="Calibri" panose="020F0502020204030204" pitchFamily="34" charset="0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611560" y="4941168"/>
            <a:ext cx="8352928" cy="36004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878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  <a:latin typeface="Century Gothic" pitchFamily="34" charset="0"/>
              </a:rPr>
              <a:t>RESULTS</a:t>
            </a:r>
            <a:endParaRPr lang="ko-KR" altLang="en-US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237908"/>
              </p:ext>
            </p:extLst>
          </p:nvPr>
        </p:nvGraphicFramePr>
        <p:xfrm>
          <a:off x="539552" y="1863407"/>
          <a:ext cx="8433764" cy="4792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0"/>
                <a:gridCol w="1368152"/>
                <a:gridCol w="1440160"/>
                <a:gridCol w="1152128"/>
                <a:gridCol w="1296144"/>
                <a:gridCol w="1376980"/>
              </a:tblGrid>
              <a:tr h="485473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Recurrence</a:t>
                      </a:r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 (+)</a:t>
                      </a:r>
                    </a:p>
                    <a:p>
                      <a:pPr algn="ctr" latinLnBrk="1"/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(N=260)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Recurrence (-)</a:t>
                      </a:r>
                    </a:p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(N=103)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Univariate P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Multivariate 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Risk ratio </a:t>
                      </a:r>
                    </a:p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(90% CI)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4013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Age</a:t>
                      </a:r>
                      <a:endParaRPr lang="ko-KR" altLang="en-US" sz="1400" b="1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56.87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±10.0</a:t>
                      </a:r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56.4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±9.7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0.713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3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Sex</a:t>
                      </a:r>
                      <a:endParaRPr lang="ko-KR" altLang="en-US" sz="1400" b="1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212 : 48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87 : 16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0.714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3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err="1" smtClean="0">
                          <a:latin typeface="Calibri" panose="020F0502020204030204" pitchFamily="34" charset="0"/>
                        </a:rPr>
                        <a:t>Preop</a:t>
                      </a:r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 AFP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(&gt;200)</a:t>
                      </a:r>
                      <a:endParaRPr lang="ko-KR" altLang="en-US" sz="1400" b="1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88 (33.8%)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29 (28.2%)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0.177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err="1" smtClean="0">
                          <a:latin typeface="Calibri" panose="020F0502020204030204" pitchFamily="34" charset="0"/>
                        </a:rPr>
                        <a:t>Preop</a:t>
                      </a:r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 PIVKA-II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(&gt;400)</a:t>
                      </a:r>
                      <a:endParaRPr lang="ko-KR" altLang="en-US" sz="1400" b="1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86 (33.1%)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21 (20.3%)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0.017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5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Size (&gt;5cm)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latin typeface="Calibri" panose="020F0502020204030204" pitchFamily="34" charset="0"/>
                        </a:rPr>
                        <a:t>102 (39.2%)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28 (27.2%)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0.002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0.061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1.804 </a:t>
                      </a:r>
                    </a:p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(0.954-3.413)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6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T-stage</a:t>
                      </a:r>
                    </a:p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(1&amp;2 : 3&amp;4)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212</a:t>
                      </a:r>
                      <a:r>
                        <a:rPr lang="en-US" altLang="ko-KR" sz="1400" baseline="0" dirty="0" smtClean="0">
                          <a:latin typeface="Calibri" panose="020F0502020204030204" pitchFamily="34" charset="0"/>
                        </a:rPr>
                        <a:t> : 48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91 : 12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0.002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0.067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2.664 </a:t>
                      </a:r>
                    </a:p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(0.857-8.282)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22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Bile duct invasion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11 (4.2%)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 (11.7%)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0.051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0.065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23.53 (0.00- 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9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Microvascular</a:t>
                      </a:r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 invasion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128 (49.2%)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34 (33%)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0.006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38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Poor E-S grade</a:t>
                      </a:r>
                    </a:p>
                    <a:p>
                      <a:pPr algn="ctr" latinLnBrk="1"/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(gr.</a:t>
                      </a:r>
                      <a:r>
                        <a:rPr lang="en-US" altLang="ko-KR" sz="1400" b="1" baseline="0" dirty="0" smtClean="0">
                          <a:latin typeface="Calibri" panose="020F0502020204030204" pitchFamily="34" charset="0"/>
                        </a:rPr>
                        <a:t> 3&amp;4)</a:t>
                      </a:r>
                      <a:endParaRPr lang="en-US" altLang="ko-KR" sz="1400" b="1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204</a:t>
                      </a:r>
                      <a:r>
                        <a:rPr lang="en-US" altLang="ko-KR" sz="1400" baseline="0" dirty="0" smtClean="0">
                          <a:latin typeface="Calibri" panose="020F0502020204030204" pitchFamily="34" charset="0"/>
                        </a:rPr>
                        <a:t> (78.5%)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71 (68.9%)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0.115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T="45726" marB="4572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" name="Picture 2" descr="C:\Users\강미주\Desktop\bs_1_11_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25" y="6497912"/>
            <a:ext cx="2584077" cy="33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8095" y="1556792"/>
            <a:ext cx="7870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i="1" dirty="0" smtClean="0">
                <a:latin typeface="Calibri" panose="020F0502020204030204" pitchFamily="34" charset="0"/>
              </a:rPr>
              <a:t>Table2 ) Risk factors for tumor recurrence</a:t>
            </a:r>
            <a:endParaRPr lang="ko-KR" altLang="en-US" sz="1400" b="1" i="1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980728"/>
            <a:ext cx="77048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b="1" dirty="0" smtClean="0">
                <a:latin typeface="Calibri" panose="020F0502020204030204" pitchFamily="34" charset="0"/>
              </a:rPr>
              <a:t>Risk factors for tumor recurrence</a:t>
            </a:r>
            <a:endParaRPr lang="ko-KR" altLang="en-US" sz="2600" b="1" dirty="0">
              <a:latin typeface="Calibri" panose="020F0502020204030204" pitchFamily="34" charset="0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611560" y="4221088"/>
            <a:ext cx="8352928" cy="1368152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2918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기본 디자인">
  <a:themeElements>
    <a:clrScheme name="3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spDef>
    <a:lnDef>
      <a:spPr bwMode="auto">
        <a:solidFill>
          <a:srgbClr val="8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3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4992</TotalTime>
  <Words>2455</Words>
  <Application>Microsoft Office PowerPoint</Application>
  <PresentationFormat>화면 슬라이드 쇼(4:3)</PresentationFormat>
  <Paragraphs>569</Paragraphs>
  <Slides>15</Slides>
  <Notes>15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3_기본 디자인</vt:lpstr>
      <vt:lpstr>Bile duct invasion itself can be the prognosis factor in early HCC</vt:lpstr>
      <vt:lpstr>INTRODUCTION</vt:lpstr>
      <vt:lpstr>INTRODUCTION</vt:lpstr>
      <vt:lpstr>INTRODUCTION</vt:lpstr>
      <vt:lpstr>INTRODUCTION</vt:lpstr>
      <vt:lpstr>METERIALS and METHODS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 Conference</dc:title>
  <dc:creator>snuh</dc:creator>
  <cp:lastModifiedBy>INDIO</cp:lastModifiedBy>
  <cp:revision>393</cp:revision>
  <cp:lastPrinted>2015-04-23T21:17:55Z</cp:lastPrinted>
  <dcterms:created xsi:type="dcterms:W3CDTF">2011-10-10T02:45:11Z</dcterms:created>
  <dcterms:modified xsi:type="dcterms:W3CDTF">2015-04-24T03:20:24Z</dcterms:modified>
</cp:coreProperties>
</file>