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77" r:id="rId4"/>
    <p:sldId id="279" r:id="rId5"/>
    <p:sldId id="280" r:id="rId6"/>
    <p:sldId id="288" r:id="rId7"/>
    <p:sldId id="268" r:id="rId8"/>
    <p:sldId id="292" r:id="rId9"/>
    <p:sldId id="282" r:id="rId10"/>
    <p:sldId id="283" r:id="rId11"/>
    <p:sldId id="284" r:id="rId12"/>
    <p:sldId id="285" r:id="rId13"/>
    <p:sldId id="293" r:id="rId14"/>
    <p:sldId id="294" r:id="rId15"/>
    <p:sldId id="271" r:id="rId16"/>
    <p:sldId id="273" r:id="rId17"/>
    <p:sldId id="296" r:id="rId18"/>
    <p:sldId id="295" r:id="rId19"/>
    <p:sldId id="263" r:id="rId20"/>
    <p:sldId id="298" r:id="rId21"/>
    <p:sldId id="299" r:id="rId22"/>
  </p:sldIdLst>
  <p:sldSz cx="9144000" cy="6858000" type="screen4x3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보통 스타일 1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7803F-C98D-41F7-B7AB-F93C35A6F158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2649C-1766-47DD-A737-9C4C54F36B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937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F3239C-0614-4919-9060-596FBFBF394A}" type="slidenum">
              <a:rPr lang="en-US" altLang="ko-KR"/>
              <a:pPr>
                <a:defRPr/>
              </a:pPr>
              <a:t>5</a:t>
            </a:fld>
            <a:endParaRPr lang="en-US" altLang="ko-KR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9" y="4724956"/>
            <a:ext cx="5026025" cy="447627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89928" tIns="44964" rIns="89928" bIns="44964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BF567-4902-4E74-A7C5-A45A2E875206}" type="slidenum">
              <a:rPr lang="en-US" altLang="ko-KR"/>
              <a:pPr>
                <a:defRPr/>
              </a:pPr>
              <a:t>7</a:t>
            </a:fld>
            <a:endParaRPr lang="en-US" altLang="ko-KR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3AF23-4441-4054-AFEF-971051AB1698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705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46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2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editphoto\Desktop\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3131840" y="2852936"/>
            <a:ext cx="6012159" cy="4027016"/>
          </a:xfrm>
          <a:prstGeom prst="rect">
            <a:avLst/>
          </a:prstGeom>
          <a:gradFill flip="none" rotWithShape="1">
            <a:gsLst>
              <a:gs pos="100000">
                <a:srgbClr val="FFFFFF">
                  <a:alpha val="0"/>
                </a:srgbClr>
              </a:gs>
              <a:gs pos="0">
                <a:srgbClr val="FFFF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6274" y="200024"/>
            <a:ext cx="8020869" cy="76671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D499C-B34A-43C4-8F7C-C4D37E7D17CB}" type="datetimeFigureOut">
              <a:rPr lang="ko-KR" altLang="en-US" smtClean="0"/>
              <a:pPr/>
              <a:t>2015-04-24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D63F2-5BDE-4C82-B540-971C93FAC9C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124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DBE018-9E99-4468-BEF3-B7C8A64A5EE1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1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51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91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7394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403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354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17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005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475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D7CB8-6E07-4575-A451-7FDEBA3C1ED0}" type="datetimeFigureOut">
              <a:rPr lang="ko-KR" altLang="en-US" smtClean="0"/>
              <a:t>2015-04-24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474DD-3DB9-4DFE-87D5-72C8EE911D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24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352928" cy="17281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한국 </a:t>
            </a:r>
            <a:r>
              <a:rPr lang="ko-KR" altLang="en-US" sz="36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담도 췌장종양 등록 사업 보고</a:t>
            </a:r>
            <a:endParaRPr lang="ko-KR" altLang="en-US" sz="36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9592" y="3212976"/>
            <a:ext cx="7632848" cy="720080"/>
          </a:xfrm>
        </p:spPr>
        <p:txBody>
          <a:bodyPr>
            <a:noAutofit/>
          </a:bodyPr>
          <a:lstStyle/>
          <a:p>
            <a:pPr algn="r">
              <a:lnSpc>
                <a:spcPct val="170000"/>
              </a:lnSpc>
            </a:pPr>
            <a:r>
              <a:rPr lang="ko-KR" altLang="en-US" sz="240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한국간담췌외과학회</a:t>
            </a:r>
            <a:r>
              <a:rPr lang="ko-KR" altLang="en-US" sz="240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24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종양등록위원회</a:t>
            </a:r>
            <a:endParaRPr lang="en-US" altLang="ko-KR" sz="2400" dirty="0" smtClean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70000"/>
              </a:lnSpc>
            </a:pPr>
            <a:r>
              <a:rPr lang="ko-KR" altLang="en-US" sz="24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장진영</a:t>
            </a:r>
            <a:r>
              <a:rPr lang="en-US" altLang="ko-KR" sz="24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400" dirty="0" smtClean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한인웅</a:t>
            </a:r>
            <a:endParaRPr lang="en-US" altLang="ko-KR" sz="2400" dirty="0" smtClean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r">
              <a:lnSpc>
                <a:spcPct val="170000"/>
              </a:lnSpc>
            </a:pPr>
            <a:endParaRPr lang="ko-KR" altLang="en-US" sz="2400" dirty="0">
              <a:solidFill>
                <a:schemeClr val="tx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12168" cy="3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12974"/>
            <a:ext cx="9144000" cy="14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-28992" y="0"/>
            <a:ext cx="9172992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9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23344"/>
            <a:ext cx="9180512" cy="683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0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8" t="5479" r="24122" b="65861"/>
          <a:stretch/>
        </p:blipFill>
        <p:spPr bwMode="auto">
          <a:xfrm>
            <a:off x="92629" y="-19929"/>
            <a:ext cx="9217626" cy="297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1" t="29853" r="16585" b="29742"/>
          <a:stretch/>
        </p:blipFill>
        <p:spPr bwMode="auto">
          <a:xfrm>
            <a:off x="179512" y="2204864"/>
            <a:ext cx="8352928" cy="272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2" t="15978" r="11941" b="56033"/>
          <a:stretch/>
        </p:blipFill>
        <p:spPr bwMode="auto">
          <a:xfrm>
            <a:off x="0" y="4437112"/>
            <a:ext cx="8388424" cy="2511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8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>
            <a:normAutofit/>
          </a:bodyPr>
          <a:lstStyle/>
          <a:p>
            <a:r>
              <a:rPr lang="ko-KR" altLang="en-US" dirty="0" smtClean="0">
                <a:latin typeface="Calibri" pitchFamily="34" charset="0"/>
              </a:rPr>
              <a:t>종양 등록 데이터 비교</a:t>
            </a:r>
            <a:endParaRPr lang="en-US" altLang="ko-KR" dirty="0">
              <a:latin typeface="Calibri" pitchFamily="34" charset="0"/>
            </a:endParaRPr>
          </a:p>
        </p:txBody>
      </p:sp>
      <p:graphicFrame>
        <p:nvGraphicFramePr>
          <p:cNvPr id="104621" name="Group 17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4030016"/>
              </p:ext>
            </p:extLst>
          </p:nvPr>
        </p:nvGraphicFramePr>
        <p:xfrm>
          <a:off x="457200" y="1100138"/>
          <a:ext cx="8229600" cy="5040316"/>
        </p:xfrm>
        <a:graphic>
          <a:graphicData uri="http://schemas.openxmlformats.org/drawingml/2006/table">
            <a:tbl>
              <a:tblPr/>
              <a:tblGrid>
                <a:gridCol w="2900354"/>
                <a:gridCol w="2643206"/>
                <a:gridCol w="268604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pitchFamily="50" charset="-127"/>
                        </a:rPr>
                        <a:t>국가암등록본부</a:t>
                      </a:r>
                      <a:endParaRPr kumimoji="1" lang="en-US" altLang="ko-K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Age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Sex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Op method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Stage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Clinical features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Recurrence record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Death record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Data reporting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Non-M.D.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12168" cy="3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466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r>
              <a:rPr lang="ko-KR" altLang="en-US" dirty="0">
                <a:latin typeface="Calibri" pitchFamily="34" charset="0"/>
              </a:rPr>
              <a:t>종양 등록 </a:t>
            </a:r>
            <a:r>
              <a:rPr lang="ko-KR" altLang="en-US" dirty="0" smtClean="0">
                <a:latin typeface="Calibri" pitchFamily="34" charset="0"/>
              </a:rPr>
              <a:t>데이터 비교</a:t>
            </a:r>
            <a:endParaRPr lang="en-US" altLang="ko-KR" dirty="0">
              <a:latin typeface="Calibri" pitchFamily="34" charset="0"/>
            </a:endParaRPr>
          </a:p>
        </p:txBody>
      </p:sp>
      <p:graphicFrame>
        <p:nvGraphicFramePr>
          <p:cNvPr id="104621" name="Group 17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773970"/>
              </p:ext>
            </p:extLst>
          </p:nvPr>
        </p:nvGraphicFramePr>
        <p:xfrm>
          <a:off x="457200" y="1100138"/>
          <a:ext cx="8229600" cy="5040316"/>
        </p:xfrm>
        <a:graphic>
          <a:graphicData uri="http://schemas.openxmlformats.org/drawingml/2006/table">
            <a:tbl>
              <a:tblPr/>
              <a:tblGrid>
                <a:gridCol w="2900354"/>
                <a:gridCol w="2643206"/>
                <a:gridCol w="2686040"/>
              </a:tblGrid>
              <a:tr h="78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pitchFamily="50" charset="-127"/>
                        </a:rPr>
                        <a:t>학회</a:t>
                      </a:r>
                      <a:endParaRPr kumimoji="1" lang="en-US" altLang="ko-K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5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itchFamily="34" charset="0"/>
                          <a:ea typeface="굴림" pitchFamily="50" charset="-127"/>
                        </a:rPr>
                        <a:t>국가암등록본부</a:t>
                      </a:r>
                      <a:endParaRPr kumimoji="1" lang="en-US" altLang="ko-KR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libri" pitchFamily="34" charset="0"/>
                        <a:ea typeface="굴림" pitchFamily="50" charset="-127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Age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Sex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Op method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Stage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Clinical features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Recurrence record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Death record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X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O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Data reporting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Doctors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굴림" pitchFamily="50" charset="-127"/>
                        </a:rPr>
                        <a:t>Non-M.D.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12168" cy="3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4"/>
          <p:cNvSpPr txBox="1">
            <a:spLocks noChangeArrowheads="1"/>
          </p:cNvSpPr>
          <p:nvPr/>
        </p:nvSpPr>
        <p:spPr bwMode="auto">
          <a:xfrm>
            <a:off x="468313" y="6308725"/>
            <a:ext cx="8207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ko-KR" sz="2500" b="1" i="1" dirty="0">
                <a:solidFill>
                  <a:srgbClr val="FF3300"/>
                </a:solidFill>
                <a:latin typeface="Calibri" pitchFamily="34" charset="0"/>
              </a:rPr>
              <a:t>Collaboration needed !!</a:t>
            </a:r>
          </a:p>
        </p:txBody>
      </p:sp>
    </p:spTree>
    <p:extLst>
      <p:ext uri="{BB962C8B-B14F-4D97-AF65-F5344CB8AC3E}">
        <p14:creationId xmlns:p14="http://schemas.microsoft.com/office/powerpoint/2010/main" val="127074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4"/>
          <p:cNvGrpSpPr/>
          <p:nvPr/>
        </p:nvGrpSpPr>
        <p:grpSpPr>
          <a:xfrm>
            <a:off x="540682" y="836712"/>
            <a:ext cx="3959309" cy="552380"/>
            <a:chOff x="904516" y="1509161"/>
            <a:chExt cx="2952328" cy="436246"/>
          </a:xfrm>
          <a:solidFill>
            <a:srgbClr val="FF66FF"/>
          </a:solidFill>
        </p:grpSpPr>
        <p:sp>
          <p:nvSpPr>
            <p:cNvPr id="6" name="양쪽 모서리가 둥근 사각형 5"/>
            <p:cNvSpPr/>
            <p:nvPr/>
          </p:nvSpPr>
          <p:spPr>
            <a:xfrm>
              <a:off x="904516" y="1509161"/>
              <a:ext cx="2952328" cy="436246"/>
            </a:xfrm>
            <a:prstGeom prst="round2SameRect">
              <a:avLst>
                <a:gd name="adj1" fmla="val 28174"/>
                <a:gd name="adj2" fmla="val 0"/>
              </a:avLst>
            </a:prstGeom>
            <a:grpFill/>
            <a:ln w="9525">
              <a:solidFill>
                <a:schemeClr val="accent1">
                  <a:lumMod val="50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양쪽 모서리가 둥근 사각형 6"/>
            <p:cNvSpPr/>
            <p:nvPr/>
          </p:nvSpPr>
          <p:spPr>
            <a:xfrm>
              <a:off x="904516" y="1509161"/>
              <a:ext cx="2952328" cy="218123"/>
            </a:xfrm>
            <a:prstGeom prst="round2SameRect">
              <a:avLst>
                <a:gd name="adj1" fmla="val 2817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" name="그룹 1"/>
            <p:cNvGrpSpPr/>
            <p:nvPr/>
          </p:nvGrpSpPr>
          <p:grpSpPr>
            <a:xfrm>
              <a:off x="971601" y="1509161"/>
              <a:ext cx="2808000" cy="372862"/>
              <a:chOff x="971601" y="1509161"/>
              <a:chExt cx="2808000" cy="372862"/>
            </a:xfrm>
            <a:grpFill/>
          </p:grpSpPr>
          <p:sp>
            <p:nvSpPr>
              <p:cNvPr id="11" name="TextBox 10"/>
              <p:cNvSpPr txBox="1">
                <a:spLocks noChangeArrowheads="1"/>
              </p:cNvSpPr>
              <p:nvPr/>
            </p:nvSpPr>
            <p:spPr bwMode="auto">
              <a:xfrm>
                <a:off x="1070270" y="1509161"/>
                <a:ext cx="2610489" cy="37286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2400" b="1" dirty="0" smtClean="0">
                    <a:solidFill>
                      <a:schemeClr val="bg1"/>
                    </a:solidFill>
                    <a:latin typeface="+mj-lt"/>
                    <a:ea typeface="HY견고딕" pitchFamily="18" charset="-127"/>
                    <a:cs typeface="Arial" pitchFamily="34" charset="0"/>
                  </a:rPr>
                  <a:t>한국유방암학회</a:t>
                </a:r>
                <a:endParaRPr lang="en-US" altLang="ko-KR" sz="2400" b="1" dirty="0" smtClean="0">
                  <a:solidFill>
                    <a:schemeClr val="bg1"/>
                  </a:solidFill>
                  <a:latin typeface="+mj-lt"/>
                  <a:ea typeface="HY견고딕" pitchFamily="18" charset="-127"/>
                  <a:cs typeface="Arial" pitchFamily="34" charset="0"/>
                </a:endParaRPr>
              </a:p>
            </p:txBody>
          </p:sp>
          <p:sp>
            <p:nvSpPr>
              <p:cNvPr id="35" name="직사각형 34"/>
              <p:cNvSpPr/>
              <p:nvPr/>
            </p:nvSpPr>
            <p:spPr>
              <a:xfrm>
                <a:off x="971601" y="1522884"/>
                <a:ext cx="2808000" cy="1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9" name="그룹 8"/>
          <p:cNvGrpSpPr/>
          <p:nvPr/>
        </p:nvGrpSpPr>
        <p:grpSpPr>
          <a:xfrm>
            <a:off x="4932040" y="836712"/>
            <a:ext cx="3960440" cy="526429"/>
            <a:chOff x="5261429" y="1509161"/>
            <a:chExt cx="2952328" cy="436246"/>
          </a:xfrm>
          <a:solidFill>
            <a:schemeClr val="accent2">
              <a:lumMod val="75000"/>
            </a:schemeClr>
          </a:solidFill>
        </p:grpSpPr>
        <p:sp>
          <p:nvSpPr>
            <p:cNvPr id="20" name="양쪽 모서리가 둥근 사각형 19"/>
            <p:cNvSpPr/>
            <p:nvPr/>
          </p:nvSpPr>
          <p:spPr>
            <a:xfrm>
              <a:off x="5261429" y="1509161"/>
              <a:ext cx="2952328" cy="436246"/>
            </a:xfrm>
            <a:prstGeom prst="round2SameRect">
              <a:avLst>
                <a:gd name="adj1" fmla="val 28174"/>
                <a:gd name="adj2" fmla="val 0"/>
              </a:avLst>
            </a:prstGeom>
            <a:grpFill/>
            <a:ln w="9525">
              <a:solidFill>
                <a:schemeClr val="accent3">
                  <a:lumMod val="50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양쪽 모서리가 둥근 사각형 20"/>
            <p:cNvSpPr/>
            <p:nvPr/>
          </p:nvSpPr>
          <p:spPr>
            <a:xfrm>
              <a:off x="5261429" y="1509161"/>
              <a:ext cx="2952328" cy="218123"/>
            </a:xfrm>
            <a:prstGeom prst="round2SameRect">
              <a:avLst>
                <a:gd name="adj1" fmla="val 28174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5387341" y="1547515"/>
              <a:ext cx="2726232" cy="3728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ko-KR" altLang="en-US" sz="2400" dirty="0" smtClean="0">
                  <a:solidFill>
                    <a:srgbClr val="FFFFFF"/>
                  </a:solidFill>
                  <a:effectLst>
                    <a:outerShdw blurRad="127000" sx="103000" sy="103000" algn="ctr" rotWithShape="0">
                      <a:prstClr val="black">
                        <a:alpha val="20000"/>
                      </a:prstClr>
                    </a:outerShdw>
                  </a:effectLst>
                  <a:latin typeface="Arial Black" pitchFamily="34" charset="0"/>
                  <a:ea typeface="HY견고딕" pitchFamily="18" charset="-127"/>
                  <a:cs typeface="Arial" pitchFamily="34" charset="0"/>
                </a:rPr>
                <a:t>대한간암연구회</a:t>
              </a:r>
              <a:endParaRPr lang="en-US" altLang="ko-KR" sz="2400" dirty="0" smtClean="0">
                <a:solidFill>
                  <a:srgbClr val="FFFFFF"/>
                </a:solidFill>
                <a:effectLst>
                  <a:outerShdw blurRad="127000" sx="103000" sy="103000" algn="ctr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  <a:ea typeface="HY견고딕" pitchFamily="18" charset="-127"/>
                <a:cs typeface="Arial" pitchFamily="34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317463" y="1522884"/>
              <a:ext cx="2808000" cy="1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3"/>
          <p:cNvGrpSpPr/>
          <p:nvPr/>
        </p:nvGrpSpPr>
        <p:grpSpPr>
          <a:xfrm>
            <a:off x="528422" y="1340768"/>
            <a:ext cx="3971570" cy="4940358"/>
            <a:chOff x="904516" y="1980919"/>
            <a:chExt cx="2952328" cy="3984800"/>
          </a:xfrm>
        </p:grpSpPr>
        <p:sp>
          <p:nvSpPr>
            <p:cNvPr id="8" name="양쪽 모서리가 둥근 사각형 7"/>
            <p:cNvSpPr/>
            <p:nvPr/>
          </p:nvSpPr>
          <p:spPr>
            <a:xfrm>
              <a:off x="904516" y="1980919"/>
              <a:ext cx="2952328" cy="3949460"/>
            </a:xfrm>
            <a:prstGeom prst="round2SameRect">
              <a:avLst>
                <a:gd name="adj1" fmla="val 0"/>
                <a:gd name="adj2" fmla="val 3406"/>
              </a:avLst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68643" y="4271435"/>
              <a:ext cx="2880320" cy="1694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 smtClean="0"/>
                <a:t>’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96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년 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11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월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: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 유방암연구회 창립과 함께 발전</a:t>
              </a:r>
              <a:endParaRPr lang="en-US" altLang="ko-KR" sz="2000" dirty="0" smtClean="0">
                <a:latin typeface="+mn-ea"/>
                <a:cs typeface="Arial" pitchFamily="34" charset="0"/>
              </a:endParaRPr>
            </a:p>
            <a:p>
              <a:endParaRPr lang="en-US" altLang="ko-KR" sz="1000" dirty="0" smtClean="0">
                <a:latin typeface="+mn-ea"/>
                <a:cs typeface="Arial" pitchFamily="34" charset="0"/>
              </a:endParaRPr>
            </a:p>
            <a:p>
              <a:r>
                <a:rPr lang="en-US" altLang="ko-KR" sz="2000" dirty="0" smtClean="0"/>
                <a:t>’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99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년 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6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월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: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 유방암학회로 발전</a:t>
              </a:r>
              <a:endParaRPr lang="en-US" altLang="ko-KR" sz="2000" dirty="0" smtClean="0">
                <a:latin typeface="+mn-ea"/>
                <a:cs typeface="Arial" pitchFamily="34" charset="0"/>
              </a:endParaRPr>
            </a:p>
            <a:p>
              <a:endParaRPr lang="en-US" altLang="ko-KR" sz="1000" dirty="0" smtClean="0">
                <a:latin typeface="+mn-ea"/>
                <a:cs typeface="Arial" pitchFamily="34" charset="0"/>
              </a:endParaRPr>
            </a:p>
            <a:p>
              <a:r>
                <a:rPr lang="en-US" altLang="ko-KR" sz="2000" dirty="0" smtClean="0"/>
                <a:t>’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01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년 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12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월</a:t>
              </a:r>
              <a:r>
                <a:rPr lang="en-US" altLang="ko-KR" sz="2000" dirty="0" smtClean="0">
                  <a:latin typeface="+mn-ea"/>
                  <a:cs typeface="Arial" pitchFamily="34" charset="0"/>
                </a:rPr>
                <a:t>:</a:t>
              </a:r>
              <a:r>
                <a:rPr lang="ko-KR" altLang="en-US" sz="2000" dirty="0" smtClean="0">
                  <a:latin typeface="+mn-ea"/>
                  <a:cs typeface="Arial" pitchFamily="34" charset="0"/>
                </a:rPr>
                <a:t> 온라인등록사업시작</a:t>
              </a:r>
              <a:endParaRPr lang="en-US" altLang="ko-KR" sz="2000" dirty="0" smtClean="0">
                <a:latin typeface="+mn-ea"/>
                <a:cs typeface="Arial" pitchFamily="34" charset="0"/>
              </a:endParaRPr>
            </a:p>
            <a:p>
              <a:r>
                <a:rPr lang="ko-KR" altLang="en-US" sz="2000" dirty="0" smtClean="0">
                  <a:latin typeface="+mn-ea"/>
                  <a:cs typeface="Arial" pitchFamily="34" charset="0"/>
                </a:rPr>
                <a:t>   </a:t>
              </a:r>
              <a:r>
                <a:rPr lang="en-US" altLang="ko-KR" sz="2000" b="1" dirty="0" smtClean="0">
                  <a:solidFill>
                    <a:srgbClr val="FF66FF"/>
                  </a:solidFill>
                  <a:latin typeface="+mn-ea"/>
                  <a:cs typeface="Arial" pitchFamily="34" charset="0"/>
                </a:rPr>
                <a:t>(</a:t>
              </a:r>
              <a:r>
                <a:rPr lang="en-US" altLang="ko-KR" sz="2000" b="1" dirty="0" smtClean="0">
                  <a:solidFill>
                    <a:srgbClr val="FF66FF"/>
                  </a:solidFill>
                </a:rPr>
                <a:t>https://registry.kbcs.or.kr)</a:t>
              </a:r>
              <a:endParaRPr lang="en-US" altLang="ko-KR" sz="2000" b="1" dirty="0" smtClean="0">
                <a:solidFill>
                  <a:srgbClr val="FF66FF"/>
                </a:solidFill>
                <a:latin typeface="+mn-ea"/>
                <a:cs typeface="Arial" pitchFamily="34" charset="0"/>
              </a:endParaRPr>
            </a:p>
            <a:p>
              <a:pPr algn="ctr"/>
              <a:endParaRPr lang="ko-KR" altLang="en-US" sz="1050" dirty="0">
                <a:solidFill>
                  <a:srgbClr val="4D4D4D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958769" y="5530365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타원 30"/>
            <p:cNvSpPr/>
            <p:nvPr/>
          </p:nvSpPr>
          <p:spPr>
            <a:xfrm>
              <a:off x="3707904" y="5530365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4"/>
          <p:cNvGrpSpPr/>
          <p:nvPr/>
        </p:nvGrpSpPr>
        <p:grpSpPr>
          <a:xfrm>
            <a:off x="4932040" y="1340768"/>
            <a:ext cx="3960440" cy="2232248"/>
            <a:chOff x="5261429" y="1980919"/>
            <a:chExt cx="2952328" cy="3702732"/>
          </a:xfrm>
        </p:grpSpPr>
        <p:sp>
          <p:nvSpPr>
            <p:cNvPr id="22" name="양쪽 모서리가 둥근 사각형 21"/>
            <p:cNvSpPr/>
            <p:nvPr/>
          </p:nvSpPr>
          <p:spPr>
            <a:xfrm>
              <a:off x="5261429" y="1980919"/>
              <a:ext cx="2952328" cy="3702732"/>
            </a:xfrm>
            <a:prstGeom prst="round2SameRect">
              <a:avLst>
                <a:gd name="adj1" fmla="val 0"/>
                <a:gd name="adj2" fmla="val 3406"/>
              </a:avLst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타원 31"/>
            <p:cNvSpPr/>
            <p:nvPr/>
          </p:nvSpPr>
          <p:spPr>
            <a:xfrm>
              <a:off x="5323697" y="5530365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8072832" y="5530365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4" name="Picture 4" descr="유방암학회로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55576" y="1484784"/>
            <a:ext cx="3456384" cy="259228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014265" y="1484784"/>
            <a:ext cx="37341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/>
              <a:t>’99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2</a:t>
            </a:r>
            <a:r>
              <a:rPr lang="ko-KR" altLang="en-US" sz="2000" dirty="0" smtClean="0"/>
              <a:t>월 대한간암연구회 시작</a:t>
            </a:r>
            <a:endParaRPr lang="en-US" altLang="ko-KR" sz="2000" dirty="0" smtClean="0"/>
          </a:p>
          <a:p>
            <a:endParaRPr lang="en-US" altLang="ko-KR" sz="1000" dirty="0" smtClean="0"/>
          </a:p>
          <a:p>
            <a:r>
              <a:rPr lang="en-US" altLang="ko-KR" sz="2000" dirty="0" smtClean="0"/>
              <a:t>’03</a:t>
            </a:r>
            <a:r>
              <a:rPr lang="ko-KR" altLang="en-US" sz="2000" dirty="0" smtClean="0"/>
              <a:t>년 </a:t>
            </a:r>
            <a:r>
              <a:rPr lang="en-US" altLang="ko-KR" sz="2000" dirty="0" smtClean="0"/>
              <a:t>6</a:t>
            </a:r>
            <a:r>
              <a:rPr lang="ko-KR" altLang="en-US" sz="2000" dirty="0" smtClean="0"/>
              <a:t>월 간암등록사업 운영위원회 발족</a:t>
            </a:r>
            <a:endParaRPr lang="en-US" altLang="ko-KR" sz="2000" dirty="0" smtClean="0"/>
          </a:p>
          <a:p>
            <a:endParaRPr lang="en-US" altLang="ko-KR" sz="1000" dirty="0" smtClean="0"/>
          </a:p>
          <a:p>
            <a:r>
              <a:rPr lang="en-US" altLang="ko-KR" sz="2000" dirty="0" smtClean="0"/>
              <a:t>’03 </a:t>
            </a:r>
            <a:r>
              <a:rPr lang="ko-KR" altLang="en-US" sz="2000" dirty="0" smtClean="0"/>
              <a:t>온라인 등록사업 시작</a:t>
            </a:r>
            <a:endParaRPr lang="en-US" altLang="ko-KR" sz="2000" dirty="0" smtClean="0"/>
          </a:p>
          <a:p>
            <a:r>
              <a:rPr lang="en-US" altLang="ko-KR" sz="2000" b="1" dirty="0" smtClean="0">
                <a:solidFill>
                  <a:schemeClr val="accent2">
                    <a:lumMod val="75000"/>
                  </a:schemeClr>
                </a:solidFill>
              </a:rPr>
              <a:t>    (http://www.plcr.or.kr)</a:t>
            </a:r>
          </a:p>
        </p:txBody>
      </p:sp>
      <p:sp>
        <p:nvSpPr>
          <p:cNvPr id="25" name="제목 1"/>
          <p:cNvSpPr txBox="1">
            <a:spLocks/>
          </p:cNvSpPr>
          <p:nvPr/>
        </p:nvSpPr>
        <p:spPr>
          <a:xfrm>
            <a:off x="4860031" y="3933056"/>
            <a:ext cx="3900307" cy="6725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부인암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 등록사업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4860031" y="4942909"/>
            <a:ext cx="391400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b="1" dirty="0" smtClean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뇌종양 </a:t>
            </a:r>
            <a:r>
              <a:rPr lang="ko-KR" altLang="en-US" sz="3600" b="1" dirty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등록사업</a:t>
            </a:r>
            <a:r>
              <a:rPr lang="en-US" altLang="ko-KR" sz="3600" b="1" dirty="0">
                <a:solidFill>
                  <a:schemeClr val="tx2"/>
                </a:solidFill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lang="ko-KR" altLang="en-US" sz="3600" b="1" dirty="0">
              <a:solidFill>
                <a:schemeClr val="tx2"/>
              </a:solidFill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9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제목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KBCS</a:t>
            </a:r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&amp;</a:t>
            </a:r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KCCR</a:t>
            </a:r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  공동사업 결과</a:t>
            </a:r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(2006</a:t>
            </a:r>
            <a:r>
              <a:rPr lang="ko-KR" altLang="en-US" sz="30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3000" dirty="0" smtClean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323" name="내용 개체 틀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4525963"/>
          </a:xfrm>
        </p:spPr>
        <p:txBody>
          <a:bodyPr/>
          <a:lstStyle/>
          <a:p>
            <a:r>
              <a:rPr lang="ko-KR" altLang="en-US" sz="2600" dirty="0" smtClean="0"/>
              <a:t>유방암 </a:t>
            </a:r>
            <a:r>
              <a:rPr lang="ko-KR" altLang="en-US" sz="2600" dirty="0" err="1" smtClean="0"/>
              <a:t>병기별</a:t>
            </a:r>
            <a:r>
              <a:rPr lang="ko-KR" altLang="en-US" sz="2600" dirty="0" smtClean="0"/>
              <a:t> 생존율 언론 발표</a:t>
            </a:r>
            <a:r>
              <a:rPr lang="en-US" altLang="ko-KR" sz="2600" dirty="0" smtClean="0"/>
              <a:t>(’06.10.28</a:t>
            </a:r>
            <a:r>
              <a:rPr lang="ko-KR" altLang="en-US" sz="2600" dirty="0" smtClean="0"/>
              <a:t> 보건복지부</a:t>
            </a:r>
            <a:r>
              <a:rPr lang="en-US" altLang="ko-KR" sz="2600" dirty="0" smtClean="0"/>
              <a:t>)</a:t>
            </a:r>
          </a:p>
          <a:p>
            <a:pPr>
              <a:buNone/>
            </a:pPr>
            <a:endParaRPr lang="en-US" altLang="ko-KR" sz="1200" dirty="0" smtClean="0"/>
          </a:p>
          <a:p>
            <a:r>
              <a:rPr lang="ko-KR" altLang="en-US" sz="2600" dirty="0" smtClean="0"/>
              <a:t>공동사업의 결과 각 병원에서 등록한 자료의 생존율을 분석하여 피드백</a:t>
            </a:r>
            <a:r>
              <a:rPr lang="en-US" altLang="ko-KR" sz="2600" dirty="0" smtClean="0"/>
              <a:t>(’06</a:t>
            </a:r>
            <a:r>
              <a:rPr lang="ko-KR" altLang="en-US" sz="2600" dirty="0" smtClean="0"/>
              <a:t>년 </a:t>
            </a:r>
            <a:r>
              <a:rPr lang="en-US" altLang="ko-KR" sz="2600" dirty="0" smtClean="0"/>
              <a:t>11</a:t>
            </a:r>
            <a:r>
              <a:rPr lang="ko-KR" altLang="en-US" sz="2600" dirty="0" smtClean="0"/>
              <a:t>월</a:t>
            </a:r>
            <a:r>
              <a:rPr lang="en-US" altLang="ko-KR" sz="2600" dirty="0" smtClean="0"/>
              <a:t>)</a:t>
            </a:r>
          </a:p>
          <a:p>
            <a:pPr>
              <a:buFont typeface="Arial" pitchFamily="34" charset="0"/>
              <a:buNone/>
            </a:pPr>
            <a:endParaRPr lang="ko-KR" altLang="en-US" dirty="0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852936"/>
            <a:ext cx="5760640" cy="348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27784" y="6381328"/>
            <a:ext cx="37444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1500" dirty="0">
                <a:latin typeface="+mn-ea"/>
                <a:ea typeface="굴림" charset="-127"/>
              </a:rPr>
              <a:t> </a:t>
            </a:r>
            <a:r>
              <a:rPr lang="ko-KR" altLang="en-US" sz="1500" dirty="0" err="1">
                <a:latin typeface="+mn-ea"/>
                <a:ea typeface="굴림" charset="-127"/>
              </a:rPr>
              <a:t>중앙암등록본부와</a:t>
            </a:r>
            <a:r>
              <a:rPr lang="ko-KR" altLang="en-US" sz="1500" dirty="0">
                <a:latin typeface="+mn-ea"/>
                <a:ea typeface="굴림" charset="-127"/>
              </a:rPr>
              <a:t> </a:t>
            </a:r>
            <a:r>
              <a:rPr lang="ko-KR" altLang="en-US" sz="1500" dirty="0" smtClean="0">
                <a:latin typeface="+mn-ea"/>
                <a:ea typeface="굴림" charset="-127"/>
              </a:rPr>
              <a:t>유방암학회 자료 비교</a:t>
            </a:r>
            <a:endParaRPr lang="ko-KR" altLang="en-US" sz="1500" dirty="0">
              <a:latin typeface="+mn-ea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0525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539552" y="404664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학회 </a:t>
            </a: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암등록사업에서의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 고민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Arial" pitchFamily="34" charset="0"/>
              </a:rPr>
              <a:t> </a:t>
            </a:r>
            <a:endParaRPr kumimoji="0" lang="ko-KR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Arial" pitchFamily="34" charset="0"/>
            </a:endParaRP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467544" y="1628800"/>
            <a:ext cx="8424936" cy="4525963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rgbClr val="C00000"/>
              </a:buClr>
              <a:buFont typeface="Arial" charset="0"/>
              <a:buChar char="•"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개인정보보호법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(2011.9.30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시행</a:t>
            </a: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에 근거하여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ko-KR" altLang="en-US" sz="2400" noProof="0" dirty="0" smtClean="0">
                <a:latin typeface="Calibri" pitchFamily="34" charset="0"/>
                <a:cs typeface="Calibri" pitchFamily="34" charset="0"/>
              </a:rPr>
              <a:t>동의서가 없는 경우</a:t>
            </a:r>
            <a:r>
              <a:rPr lang="en-US" altLang="ko-KR" sz="2400" noProof="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개인정보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kumimoji="0" lang="ko-KR" alt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주민등록번호</a:t>
            </a: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</a:t>
            </a:r>
            <a:r>
              <a:rPr kumimoji="0" lang="ko-KR" alt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이름 등</a:t>
            </a:r>
            <a:r>
              <a:rPr kumimoji="0" lang="en-US" altLang="ko-KR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  <a:r>
              <a:rPr kumimoji="0" lang="ko-KR" alt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가 포함된 자료 수집 불가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err="1" smtClean="0">
                <a:latin typeface="Calibri" pitchFamily="34" charset="0"/>
                <a:cs typeface="Calibri" pitchFamily="34" charset="0"/>
              </a:rPr>
              <a:t>병원별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 임의코드 활용한 개인정보 제외 임상변수 수집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?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   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- 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한계점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생존여부 확인 불가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/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중복 등록 가능성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…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altLang="ko-KR" sz="150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자료 제출에 대한 의무 없어 충실한 자료 수집의 한계</a:t>
            </a:r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endParaRPr lang="en-US" altLang="ko-KR" sz="15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정보 발췌자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전공의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? 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전문의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?...) 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의 안정적 확보</a:t>
            </a:r>
            <a:endParaRPr lang="en-US" altLang="ko-KR" sz="240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lang="en-US" altLang="ko-KR" sz="1500" dirty="0" smtClean="0"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지속적인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Data Validation </a:t>
            </a:r>
            <a:r>
              <a:rPr lang="ko-KR" altLang="en-US" sz="2400" dirty="0" smtClean="0">
                <a:latin typeface="Calibri" pitchFamily="34" charset="0"/>
                <a:cs typeface="Calibri" pitchFamily="34" charset="0"/>
              </a:rPr>
              <a:t>과 </a:t>
            </a: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Standardization</a:t>
            </a: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tabLst/>
              <a:defRPr/>
            </a:pPr>
            <a:r>
              <a:rPr lang="en-US" altLang="ko-KR" sz="2400" dirty="0" smtClean="0">
                <a:latin typeface="Calibri" pitchFamily="34" charset="0"/>
                <a:cs typeface="Calibri" pitchFamily="34" charset="0"/>
              </a:rPr>
              <a:t>      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420624" marR="0" lvl="1" indent="-384048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80000"/>
              <a:buFont typeface="Arial" charset="0"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   </a:t>
            </a:r>
            <a:endParaRPr kumimoji="0" lang="en-US" altLang="ko-KR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815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ko-KR" altLang="en-US" sz="3600" dirty="0" err="1" smtClean="0"/>
              <a:t>간담췌종양등록</a:t>
            </a:r>
            <a:r>
              <a:rPr lang="ko-KR" altLang="en-US" sz="3600" dirty="0" smtClean="0"/>
              <a:t> 사업의 특수</a:t>
            </a:r>
            <a:r>
              <a:rPr lang="en-US" altLang="ko-KR" sz="3600" dirty="0" smtClean="0"/>
              <a:t>/</a:t>
            </a:r>
            <a:r>
              <a:rPr lang="ko-KR" altLang="en-US" sz="3600" dirty="0" smtClean="0"/>
              <a:t>필요성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4857403"/>
          </a:xfrm>
        </p:spPr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ko-KR" altLang="en-US" sz="2800" dirty="0" smtClean="0"/>
              <a:t>다양한 질환</a:t>
            </a:r>
            <a:r>
              <a:rPr lang="en-US" altLang="ko-KR" sz="2800" dirty="0" smtClean="0"/>
              <a:t>/</a:t>
            </a:r>
            <a:r>
              <a:rPr lang="ko-KR" altLang="en-US" sz="2800" dirty="0" smtClean="0"/>
              <a:t>수술 및 치료</a:t>
            </a:r>
            <a:r>
              <a:rPr lang="en-US" altLang="ko-KR" sz="2800" dirty="0" smtClean="0">
                <a:sym typeface="Wingdings" panose="05000000000000000000" pitchFamily="2" charset="2"/>
              </a:rPr>
              <a:t></a:t>
            </a:r>
            <a:r>
              <a:rPr lang="ko-KR" altLang="en-US" sz="2800" dirty="0" smtClean="0">
                <a:sym typeface="Wingdings" panose="05000000000000000000" pitchFamily="2" charset="2"/>
              </a:rPr>
              <a:t>국가자료관리불가</a:t>
            </a:r>
            <a:endParaRPr lang="en-US" altLang="ko-KR" sz="2800" dirty="0" smtClean="0"/>
          </a:p>
          <a:p>
            <a:pPr>
              <a:lnSpc>
                <a:spcPct val="130000"/>
              </a:lnSpc>
            </a:pPr>
            <a:r>
              <a:rPr lang="ko-KR" altLang="en-US" sz="2800" dirty="0" smtClean="0"/>
              <a:t>개별병원 증례</a:t>
            </a:r>
            <a:r>
              <a:rPr lang="en-US" altLang="ko-KR" sz="2800" dirty="0"/>
              <a:t>:</a:t>
            </a:r>
            <a:r>
              <a:rPr lang="ko-KR" altLang="en-US" sz="2800" dirty="0" smtClean="0"/>
              <a:t>매우 제한</a:t>
            </a:r>
            <a:r>
              <a:rPr lang="en-US" altLang="ko-KR" sz="2800" dirty="0" smtClean="0">
                <a:sym typeface="Wingdings" panose="05000000000000000000" pitchFamily="2" charset="2"/>
              </a:rPr>
              <a:t></a:t>
            </a:r>
            <a:r>
              <a:rPr lang="ko-KR" altLang="en-US" sz="2800" dirty="0" err="1" smtClean="0">
                <a:sym typeface="Wingdings" panose="05000000000000000000" pitchFamily="2" charset="2"/>
              </a:rPr>
              <a:t>다기관</a:t>
            </a:r>
            <a:r>
              <a:rPr lang="ko-KR" altLang="en-US" sz="2800" dirty="0" smtClean="0">
                <a:sym typeface="Wingdings" panose="05000000000000000000" pitchFamily="2" charset="2"/>
              </a:rPr>
              <a:t> 통합 자료 필요</a:t>
            </a:r>
            <a:endParaRPr lang="en-US" altLang="ko-KR" sz="2800" dirty="0" smtClean="0"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r>
              <a:rPr lang="en-US" altLang="ko-KR" sz="2800" dirty="0" smtClean="0"/>
              <a:t>USA, Japan </a:t>
            </a:r>
            <a:r>
              <a:rPr lang="ko-KR" altLang="en-US" sz="2800" dirty="0" smtClean="0"/>
              <a:t>등의 데이터가 한국 현실을 반영</a:t>
            </a:r>
            <a:r>
              <a:rPr lang="en-US" altLang="ko-KR" sz="2800" dirty="0" smtClean="0"/>
              <a:t>X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ko-KR" altLang="en-US" sz="2800" dirty="0" smtClean="0"/>
              <a:t>  </a:t>
            </a:r>
            <a:r>
              <a:rPr lang="en-US" altLang="ko-KR" sz="2800" dirty="0" smtClean="0">
                <a:sym typeface="Wingdings" panose="05000000000000000000" pitchFamily="2" charset="2"/>
              </a:rPr>
              <a:t> </a:t>
            </a:r>
            <a:r>
              <a:rPr lang="ko-KR" altLang="en-US" sz="2800" dirty="0" smtClean="0"/>
              <a:t>한국 자료 기반의 </a:t>
            </a:r>
            <a:r>
              <a:rPr lang="ko-KR" altLang="en-US" sz="2800" dirty="0" smtClean="0">
                <a:sym typeface="Wingdings" panose="05000000000000000000" pitchFamily="2" charset="2"/>
              </a:rPr>
              <a:t>국가 </a:t>
            </a:r>
            <a:r>
              <a:rPr lang="ko-KR" altLang="en-US" sz="2800" dirty="0">
                <a:sym typeface="Wingdings" panose="05000000000000000000" pitchFamily="2" charset="2"/>
              </a:rPr>
              <a:t>질환 </a:t>
            </a:r>
            <a:r>
              <a:rPr lang="en-US" altLang="ko-KR" sz="2800" dirty="0" smtClean="0">
                <a:sym typeface="Wingdings" panose="05000000000000000000" pitchFamily="2" charset="2"/>
              </a:rPr>
              <a:t>agenda</a:t>
            </a:r>
            <a:r>
              <a:rPr lang="ko-KR" altLang="en-US" sz="2800" dirty="0">
                <a:sym typeface="Wingdings" panose="05000000000000000000" pitchFamily="2" charset="2"/>
              </a:rPr>
              <a:t>형성</a:t>
            </a:r>
            <a:r>
              <a:rPr lang="ko-KR" altLang="en-US" sz="2800" dirty="0"/>
              <a:t> </a:t>
            </a:r>
            <a:endParaRPr lang="en-US" altLang="ko-KR" sz="2800" dirty="0"/>
          </a:p>
          <a:p>
            <a:pPr>
              <a:lnSpc>
                <a:spcPct val="130000"/>
              </a:lnSpc>
            </a:pPr>
            <a:r>
              <a:rPr lang="ko-KR" altLang="en-US" sz="2800" dirty="0" smtClean="0"/>
              <a:t>통합 자료 분석을 통한 연구</a:t>
            </a:r>
            <a:r>
              <a:rPr lang="en-US" altLang="ko-KR" sz="2800" dirty="0" smtClean="0"/>
              <a:t>/</a:t>
            </a:r>
            <a:r>
              <a:rPr lang="ko-KR" altLang="en-US" sz="2800" dirty="0" smtClean="0"/>
              <a:t>진료의 질 향상 </a:t>
            </a:r>
            <a:endParaRPr lang="en-US" altLang="ko-KR" sz="28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2800" dirty="0" smtClean="0">
                <a:sym typeface="Wingdings" panose="05000000000000000000" pitchFamily="2" charset="2"/>
              </a:rPr>
              <a:t>   </a:t>
            </a:r>
            <a:r>
              <a:rPr lang="ko-KR" altLang="en-US" sz="2800" dirty="0"/>
              <a:t>회원 정보 교류</a:t>
            </a:r>
            <a:endParaRPr lang="en-US" altLang="ko-KR" sz="2800" dirty="0"/>
          </a:p>
          <a:p>
            <a:pPr marL="0" indent="0">
              <a:lnSpc>
                <a:spcPct val="130000"/>
              </a:lnSpc>
              <a:buNone/>
            </a:pPr>
            <a:r>
              <a:rPr lang="ko-KR" altLang="en-US" sz="2800" dirty="0" smtClean="0">
                <a:sym typeface="Wingdings" panose="05000000000000000000" pitchFamily="2" charset="2"/>
              </a:rPr>
              <a:t>      최적의</a:t>
            </a:r>
            <a:r>
              <a:rPr lang="ko-KR" altLang="en-US" sz="2800" dirty="0" smtClean="0"/>
              <a:t> 치료 방법 도출</a:t>
            </a:r>
            <a:endParaRPr lang="en-US" altLang="ko-KR" sz="2800" dirty="0" smtClean="0"/>
          </a:p>
          <a:p>
            <a:pPr marL="0" indent="0">
              <a:lnSpc>
                <a:spcPct val="130000"/>
              </a:lnSpc>
              <a:buNone/>
            </a:pPr>
            <a:r>
              <a:rPr lang="en-US" altLang="ko-KR" sz="2800" dirty="0"/>
              <a:t> </a:t>
            </a:r>
            <a:r>
              <a:rPr lang="en-US" altLang="ko-KR" sz="2800" dirty="0" smtClean="0"/>
              <a:t>     </a:t>
            </a:r>
            <a:r>
              <a:rPr lang="ko-KR" altLang="en-US" sz="2800" dirty="0" smtClean="0"/>
              <a:t>진료의 질 향상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주도권</a:t>
            </a:r>
            <a:r>
              <a:rPr lang="en-US" altLang="ko-KR" sz="2800" dirty="0" smtClean="0"/>
              <a:t>: </a:t>
            </a:r>
            <a:r>
              <a:rPr lang="ko-KR" altLang="en-US" sz="2800" dirty="0" smtClean="0"/>
              <a:t>학회</a:t>
            </a:r>
            <a:r>
              <a:rPr lang="en-US" altLang="ko-KR" sz="2800" dirty="0" smtClean="0"/>
              <a:t>&gt;</a:t>
            </a:r>
            <a:r>
              <a:rPr lang="ko-KR" altLang="en-US" sz="2800" dirty="0" smtClean="0"/>
              <a:t>보험회사</a:t>
            </a:r>
            <a:r>
              <a:rPr lang="en-US" altLang="ko-KR" sz="2800" dirty="0" smtClean="0"/>
              <a:t>)   </a:t>
            </a:r>
            <a:endParaRPr lang="ko-KR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240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/>
              <a:t>종양등록사업 위원회 개발 과정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052736"/>
            <a:ext cx="8928992" cy="4968552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n-US" altLang="ko-KR" sz="2200" dirty="0" smtClean="0">
                <a:latin typeface="Calibri" pitchFamily="34" charset="0"/>
                <a:cs typeface="Calibri" pitchFamily="34" charset="0"/>
              </a:rPr>
              <a:t>Member: </a:t>
            </a:r>
            <a:r>
              <a:rPr lang="ko-KR" altLang="en-US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장진영</a:t>
            </a:r>
            <a:r>
              <a:rPr lang="en-US" altLang="ko-KR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이승은</a:t>
            </a:r>
            <a:r>
              <a:rPr lang="en-US" altLang="ko-KR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김용훈</a:t>
            </a: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양재도</a:t>
            </a: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윤명희</a:t>
            </a: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endParaRPr lang="en-US" altLang="ko-KR" sz="2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marL="0" indent="0">
              <a:lnSpc>
                <a:spcPct val="114000"/>
              </a:lnSpc>
              <a:buNone/>
            </a:pP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</a:t>
            </a:r>
            <a:r>
              <a:rPr lang="ko-KR" altLang="en-US" sz="22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전광식</a:t>
            </a: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한인웅</a:t>
            </a: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황대욱</a:t>
            </a:r>
            <a:r>
              <a:rPr lang="en-US" altLang="ko-KR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2200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황호경 </a:t>
            </a:r>
            <a:endParaRPr lang="en-US" altLang="ko-KR" sz="2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14000"/>
              </a:lnSpc>
            </a:pPr>
            <a:endParaRPr lang="en-US" altLang="ko-KR" sz="22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1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st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TFT- 13.07.25-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위원회 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Kick-off Meeting, </a:t>
            </a:r>
            <a:r>
              <a:rPr lang="ko-KR" altLang="en-US" sz="1800" dirty="0" err="1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담도암</a:t>
            </a:r>
            <a:r>
              <a:rPr lang="ko-KR" altLang="en-US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등록 사업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2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nd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TFT- 13.10.12-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프로그램 안 논의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KCCR </a:t>
            </a:r>
            <a:r>
              <a:rPr lang="ko-KR" altLang="en-US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유방암 관계자 초빙</a:t>
            </a:r>
            <a:endParaRPr lang="en-US" altLang="ko-KR" sz="1800" dirty="0" smtClean="0">
              <a:solidFill>
                <a:srgbClr val="FF0000"/>
              </a:solidFill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3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rd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TFT- 131212- CRF </a:t>
            </a:r>
            <a:r>
              <a:rPr lang="ko-KR" altLang="en-US" sz="1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구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성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Benchmarking for Japanese registry: </a:t>
            </a:r>
            <a:r>
              <a:rPr lang="en-US" altLang="ko-KR" sz="1800" dirty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13.12.15- 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17 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Fujita University hospital</a:t>
            </a: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4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TFT- 140102-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프로그램 형태 결정 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5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TFT- 140612-DB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포맷 결정 및 프로그램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입</a:t>
            </a:r>
            <a:r>
              <a:rPr lang="ko-KR" altLang="en-US" sz="1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찰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6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TFT- 140818- Program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계약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 </a:t>
            </a:r>
            <a:r>
              <a:rPr lang="ko-KR" altLang="en-US" sz="18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메디컬디비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©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7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tumor registry TFT- 141002-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시안확정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</a:t>
            </a:r>
            <a:r>
              <a:rPr lang="ko-KR" altLang="en-US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췌장암 포함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, App </a:t>
            </a:r>
            <a:r>
              <a:rPr lang="ko-KR" altLang="en-US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확대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altLang="ko-KR" sz="1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8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tumor registry 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TFT-15.01.7-KCCR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과의 협력방안 논의, 프로그램 개발 점검 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ko-KR" altLang="en-US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초기 프로그램 완성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-15.2.28 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이후 위원들을 통한 베타테스트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The 9</a:t>
            </a:r>
            <a:r>
              <a:rPr lang="en-US" altLang="ko-KR" sz="1800" baseline="300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th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 </a:t>
            </a:r>
            <a:r>
              <a:rPr lang="en-US" altLang="ko-KR" sz="1800" dirty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tumor registry </a:t>
            </a:r>
            <a:r>
              <a:rPr lang="en-US" altLang="ko-KR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TFT-15.03.15-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베타테스트 결과 보고 및 프로그램 수정</a:t>
            </a:r>
            <a:endParaRPr lang="en-US" altLang="ko-KR" sz="1800" dirty="0" smtClean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  <a:p>
            <a:pPr>
              <a:lnSpc>
                <a:spcPct val="114000"/>
              </a:lnSpc>
            </a:pP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Program </a:t>
            </a:r>
            <a:r>
              <a:rPr lang="ko-KR" altLang="en-US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출시</a:t>
            </a:r>
            <a:r>
              <a:rPr lang="en-US" altLang="ko-KR" sz="1800" dirty="0" smtClean="0">
                <a:solidFill>
                  <a:srgbClr val="FF0000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: 15.4.15-</a:t>
            </a:r>
            <a:r>
              <a:rPr lang="ko-KR" altLang="en-US" sz="1800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현재 회원을 대상으로 의견 </a:t>
            </a:r>
            <a:r>
              <a:rPr lang="ko-KR" altLang="en-US" sz="1800" dirty="0" err="1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접수중</a:t>
            </a:r>
            <a:endParaRPr lang="ko-KR" altLang="en-US" sz="18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12168" cy="3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5" descr="G:\업무\업무학회 간담췌 Tumor Registry\2013.12.15 후지타대\DSCF07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" y="44624"/>
            <a:ext cx="5212960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2542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1143000"/>
          </a:xfrm>
        </p:spPr>
        <p:txBody>
          <a:bodyPr>
            <a:normAutofit/>
          </a:bodyPr>
          <a:lstStyle/>
          <a:p>
            <a:r>
              <a:rPr lang="en-US" altLang="ko-KR" sz="3800" b="1" dirty="0">
                <a:latin typeface="Calibri" pitchFamily="34" charset="0"/>
              </a:rPr>
              <a:t>Korea National Cancer Incidence </a:t>
            </a:r>
            <a:r>
              <a:rPr lang="en-US" altLang="ko-KR" sz="3800" b="1" dirty="0" smtClean="0">
                <a:latin typeface="Calibri" pitchFamily="34" charset="0"/>
              </a:rPr>
              <a:t>Database</a:t>
            </a:r>
            <a:endParaRPr lang="en-US" altLang="ko-KR" sz="3800" b="1" dirty="0">
              <a:latin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8064896" cy="565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5896" y="616530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i="1" dirty="0" smtClean="0">
                <a:solidFill>
                  <a:srgbClr val="FF0000"/>
                </a:solidFill>
                <a:latin typeface="Calibri" pitchFamily="34" charset="0"/>
              </a:rPr>
              <a:t>The 95-97% among all of the newly developed cancer patients in Korea </a:t>
            </a:r>
            <a:endParaRPr lang="ko-KR" altLang="en-US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4624"/>
            <a:ext cx="1512168" cy="3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549162"/>
              </p:ext>
            </p:extLst>
          </p:nvPr>
        </p:nvGraphicFramePr>
        <p:xfrm>
          <a:off x="6824" y="2019240"/>
          <a:ext cx="4824536" cy="3403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43074"/>
                <a:gridCol w="3181462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연 도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       용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1980</a:t>
                      </a:r>
                      <a:r>
                        <a:rPr lang="ko-KR" altLang="en-US" dirty="0" smtClean="0"/>
                        <a:t>년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dirty="0" err="1" smtClean="0"/>
                        <a:t>한국중앙암등록본부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2003</a:t>
                      </a:r>
                      <a:r>
                        <a:rPr lang="ko-KR" altLang="en-US" dirty="0" smtClean="0"/>
                        <a:t>년 </a:t>
                      </a:r>
                      <a:r>
                        <a:rPr lang="en-US" altLang="ko-KR" dirty="0" smtClean="0"/>
                        <a:t>5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암관리법</a:t>
                      </a:r>
                      <a:r>
                        <a:rPr lang="ko-KR" altLang="en-US" dirty="0" smtClean="0"/>
                        <a:t> 제정</a:t>
                      </a:r>
                      <a:endParaRPr lang="ko-KR" altLang="en-US" b="1" dirty="0">
                        <a:solidFill>
                          <a:srgbClr val="2B3DED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2004</a:t>
                      </a:r>
                      <a:r>
                        <a:rPr lang="ko-KR" altLang="en-US" dirty="0" smtClean="0"/>
                        <a:t>년 </a:t>
                      </a:r>
                      <a:r>
                        <a:rPr lang="en-US" altLang="ko-KR" dirty="0" smtClean="0"/>
                        <a:t>12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중앙암등록본부</a:t>
                      </a:r>
                      <a:r>
                        <a:rPr lang="ko-KR" altLang="en-US" dirty="0" smtClean="0"/>
                        <a:t> 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2005</a:t>
                      </a:r>
                      <a:r>
                        <a:rPr lang="ko-KR" altLang="en-US" dirty="0" smtClean="0"/>
                        <a:t>년 </a:t>
                      </a:r>
                      <a:r>
                        <a:rPr lang="en-US" altLang="ko-KR" dirty="0" smtClean="0"/>
                        <a:t>4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국가암발생</a:t>
                      </a:r>
                      <a:r>
                        <a:rPr lang="en-US" altLang="ko-KR" dirty="0" smtClean="0"/>
                        <a:t>DB </a:t>
                      </a:r>
                      <a:r>
                        <a:rPr lang="ko-KR" altLang="en-US" dirty="0" smtClean="0"/>
                        <a:t>생성 및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국가 </a:t>
                      </a:r>
                      <a:r>
                        <a:rPr lang="ko-KR" altLang="en-US" dirty="0" err="1" smtClean="0"/>
                        <a:t>암발생률</a:t>
                      </a:r>
                      <a:r>
                        <a:rPr lang="ko-KR" altLang="en-US" dirty="0" smtClean="0"/>
                        <a:t> 최초 산출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2006</a:t>
                      </a:r>
                      <a:r>
                        <a:rPr lang="ko-KR" altLang="en-US" dirty="0" smtClean="0"/>
                        <a:t>년 </a:t>
                      </a:r>
                      <a:r>
                        <a:rPr lang="en-US" altLang="ko-KR" dirty="0" smtClean="0"/>
                        <a:t>10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/>
                        <a:t>암관리법</a:t>
                      </a:r>
                      <a:r>
                        <a:rPr lang="ko-KR" altLang="en-US" dirty="0" smtClean="0"/>
                        <a:t> 개정 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개인정보 수집 및 관리 가능</a:t>
                      </a:r>
                      <a:r>
                        <a:rPr lang="en-US" altLang="ko-KR" dirty="0" smtClean="0"/>
                        <a:t>)</a:t>
                      </a:r>
                      <a:endParaRPr lang="ko-KR" altLang="en-US" b="1" dirty="0">
                        <a:solidFill>
                          <a:srgbClr val="FF00FF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2008</a:t>
                      </a:r>
                      <a:r>
                        <a:rPr lang="ko-KR" altLang="en-US" dirty="0" smtClean="0"/>
                        <a:t>년 </a:t>
                      </a:r>
                      <a:r>
                        <a:rPr lang="en-US" altLang="ko-KR" dirty="0" smtClean="0"/>
                        <a:t>10</a:t>
                      </a:r>
                      <a:r>
                        <a:rPr lang="ko-KR" altLang="en-US" dirty="0" smtClean="0"/>
                        <a:t>월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2003-2005</a:t>
                      </a:r>
                      <a:r>
                        <a:rPr lang="ko-KR" altLang="en-US" dirty="0" smtClean="0"/>
                        <a:t>년 </a:t>
                      </a:r>
                      <a:r>
                        <a:rPr lang="ko-KR" altLang="en-US" dirty="0" err="1" smtClean="0"/>
                        <a:t>암통계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en-US" altLang="ko-KR" dirty="0" smtClean="0"/>
                        <a:t>(</a:t>
                      </a:r>
                      <a:r>
                        <a:rPr lang="ko-KR" altLang="en-US" dirty="0" smtClean="0"/>
                        <a:t>발생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u="sng" dirty="0" smtClean="0"/>
                        <a:t>생존</a:t>
                      </a:r>
                      <a:r>
                        <a:rPr lang="en-US" altLang="ko-KR" dirty="0" smtClean="0"/>
                        <a:t>)</a:t>
                      </a:r>
                      <a:r>
                        <a:rPr lang="ko-KR" altLang="en-US" baseline="0" dirty="0" smtClean="0"/>
                        <a:t> 공표</a:t>
                      </a:r>
                      <a:endParaRPr lang="ko-KR" alt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72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3192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>
                <a:latin typeface="Arial Unicode MS" panose="020B0604020202020204" pitchFamily="50" charset="-127"/>
                <a:ea typeface="Arial Unicode MS" panose="020B0604020202020204" pitchFamily="50" charset="-127"/>
                <a:cs typeface="Arial Unicode MS" panose="020B0604020202020204" pitchFamily="50" charset="-127"/>
              </a:rPr>
              <a:t>Acknowledgement</a:t>
            </a:r>
            <a:endParaRPr lang="ko-KR" altLang="en-US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836712"/>
            <a:ext cx="2090707" cy="2442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57" y="4005947"/>
            <a:ext cx="1947489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80071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85" y="858268"/>
            <a:ext cx="2015407" cy="242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43406"/>
            <a:ext cx="1997655" cy="2441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4005947"/>
            <a:ext cx="201540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58661"/>
            <a:ext cx="2088232" cy="249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33" y="3971125"/>
            <a:ext cx="1997511" cy="248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08005" y="3395586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고신대 윤명희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419708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동국대 한인웅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79237" y="3429000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중앙대 이승은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92280" y="3419708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계명대 김용훈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52296" y="6453336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충남대 전광식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572075" y="6477458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울산대 황대욱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6486750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연세대 황호경</a:t>
            </a:r>
            <a:endParaRPr lang="ko-KR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036571" y="6477458"/>
            <a:ext cx="1924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전북대 양재도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5463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아주대병원 왕희정 교수, 넥사바 치료효율성 제고 연구 실시 기사의 사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1613"/>
            <a:ext cx="2512698" cy="33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332" y="4928648"/>
            <a:ext cx="223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왕</a:t>
            </a:r>
            <a:r>
              <a:rPr lang="ko-KR" altLang="en-US" sz="2400" dirty="0" smtClean="0"/>
              <a:t>희정 회장님</a:t>
            </a:r>
            <a:endParaRPr lang="ko-KR" altLang="en-US" sz="2400" dirty="0"/>
          </a:p>
        </p:txBody>
      </p:sp>
      <p:pic>
        <p:nvPicPr>
          <p:cNvPr id="3076" name="Picture 4" descr="http://menu.mtn.co.kr/upload/article/2015/04/15/20150415117918512007_9531061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31612"/>
            <a:ext cx="2952328" cy="334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nuh.org/upload_image/medical/DRPIC_00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31613"/>
            <a:ext cx="2673082" cy="334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31840" y="4911551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최동욱 전회장님</a:t>
            </a:r>
            <a:endParaRPr lang="ko-KR" alt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156176" y="4911551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김선회 전회장님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5156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07504" y="94102"/>
            <a:ext cx="48245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o-KR" altLang="en-US" sz="2800" b="1" dirty="0" err="1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암등록통계</a:t>
            </a:r>
            <a:r>
              <a:rPr lang="ko-KR" altLang="en-US" sz="2800" b="1" dirty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 연례보고서 간행</a:t>
            </a:r>
            <a:endParaRPr lang="en-US" altLang="ko-KR" sz="2800" b="1" dirty="0">
              <a:solidFill>
                <a:srgbClr val="00823B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22536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009846"/>
            <a:ext cx="2339975" cy="3240087"/>
          </a:xfrm>
          <a:prstGeom prst="rect">
            <a:avLst/>
          </a:prstGeom>
          <a:noFill/>
          <a:ln w="127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4" descr="1999-2002 암발생책자 표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77813"/>
            <a:ext cx="3138488" cy="448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512" y="6093296"/>
            <a:ext cx="7489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2400" b="1" dirty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전국 단위 </a:t>
            </a:r>
            <a:r>
              <a:rPr lang="ko-KR" altLang="en-US" sz="2400" b="1" dirty="0" err="1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암발생통계집</a:t>
            </a:r>
            <a:endParaRPr lang="en-US" altLang="ko-KR" sz="2400" b="1" dirty="0">
              <a:solidFill>
                <a:srgbClr val="00823B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4427984" y="5420121"/>
            <a:ext cx="4267200" cy="146526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800" b="1" dirty="0">
                <a:solidFill>
                  <a:srgbClr val="000066"/>
                </a:solidFill>
                <a:latin typeface="Tahoma" pitchFamily="34" charset="0"/>
                <a:ea typeface="굴림" pitchFamily="50" charset="-127"/>
                <a:cs typeface="Arial" pitchFamily="34" charset="0"/>
              </a:rPr>
              <a:t>Korean cancer incidence statistics (1999-2002) was published in </a:t>
            </a:r>
            <a:r>
              <a:rPr lang="en-US" altLang="ko-KR" sz="1800" b="1" dirty="0">
                <a:solidFill>
                  <a:srgbClr val="FF3399"/>
                </a:solidFill>
                <a:latin typeface="Tahoma" pitchFamily="34" charset="0"/>
                <a:ea typeface="굴림" pitchFamily="50" charset="-127"/>
                <a:cs typeface="Arial" pitchFamily="34" charset="0"/>
              </a:rPr>
              <a:t>Cancer Incidence in Five Continents, Volume IX</a:t>
            </a:r>
            <a:r>
              <a:rPr lang="en-US" altLang="ko-KR" sz="1800" b="1" dirty="0">
                <a:solidFill>
                  <a:srgbClr val="000066"/>
                </a:solidFill>
                <a:latin typeface="Tahoma" pitchFamily="34" charset="0"/>
                <a:ea typeface="굴림" pitchFamily="50" charset="-127"/>
                <a:cs typeface="Arial" pitchFamily="34" charset="0"/>
              </a:rPr>
              <a:t> (IARC, 2007)</a:t>
            </a:r>
            <a:endParaRPr lang="en-US" altLang="ko-KR" sz="1800" b="1" dirty="0">
              <a:solidFill>
                <a:schemeClr val="tx2"/>
              </a:solidFill>
              <a:latin typeface="Tahoma" pitchFamily="34" charset="0"/>
              <a:ea typeface="굴림" pitchFamily="50" charset="-127"/>
              <a:cs typeface="Arial" pitchFamily="34" charset="0"/>
            </a:endParaRPr>
          </a:p>
        </p:txBody>
      </p:sp>
      <p:pic>
        <p:nvPicPr>
          <p:cNvPr id="13" name="Picture 10" descr="ci5-i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090138"/>
            <a:ext cx="2491516" cy="3198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71786"/>
            <a:ext cx="1656184" cy="18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14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제목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ko-KR" altLang="en-US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국가별 최신 </a:t>
            </a:r>
            <a:r>
              <a:rPr lang="ko-KR" altLang="en-US" dirty="0" err="1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암등록통계</a:t>
            </a:r>
            <a:r>
              <a:rPr lang="ko-KR" altLang="en-US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 비교</a:t>
            </a:r>
            <a:r>
              <a:rPr lang="en-US" altLang="ko-KR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/>
            </a:r>
            <a:br>
              <a:rPr lang="en-US" altLang="ko-KR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</a:br>
            <a:r>
              <a:rPr lang="en-US" altLang="ko-KR" sz="2000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(2013</a:t>
            </a:r>
            <a:r>
              <a:rPr lang="ko-KR" altLang="en-US" sz="2000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년 </a:t>
            </a:r>
            <a:r>
              <a:rPr lang="en-US" altLang="ko-KR" sz="2000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월 기준</a:t>
            </a:r>
            <a:r>
              <a:rPr lang="en-US" altLang="ko-KR" sz="2000" dirty="0" smtClean="0">
                <a:solidFill>
                  <a:srgbClr val="00823B"/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sz="2000" dirty="0" smtClean="0">
              <a:solidFill>
                <a:srgbClr val="00823B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890119"/>
              </p:ext>
            </p:extLst>
          </p:nvPr>
        </p:nvGraphicFramePr>
        <p:xfrm>
          <a:off x="467544" y="1916832"/>
          <a:ext cx="8280920" cy="4248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682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국가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인구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Coverage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최신통계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chemeClr val="tx1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완전성</a:t>
                      </a:r>
                    </a:p>
                  </a:txBody>
                  <a:tcPr marL="91447" marR="91447" marT="45729" marB="45729"/>
                </a:tc>
              </a:tr>
              <a:tr h="682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핀란드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5,616,000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Over</a:t>
                      </a:r>
                      <a:r>
                        <a:rPr lang="en-US" altLang="ko-KR" sz="18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99%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</a:tr>
              <a:tr h="682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우리나라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50,000,000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  <a:endParaRPr lang="ko-KR" altLang="en-US" sz="1800" b="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Over 96%</a:t>
                      </a:r>
                      <a:endParaRPr lang="ko-KR" altLang="en-US" sz="1800" b="0" dirty="0" smtClean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</a:tr>
              <a:tr h="7585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영국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60,975,000 </a:t>
                      </a:r>
                      <a:endParaRPr lang="ko-KR" altLang="en-US" sz="18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100%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Not</a:t>
                      </a:r>
                      <a:r>
                        <a:rPr lang="en-US" altLang="ko-KR" sz="18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Reported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</a:tr>
              <a:tr h="6828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미국</a:t>
                      </a:r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(NPCR)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견고딕" pitchFamily="18" charset="-127"/>
                          <a:ea typeface="HY견고딕" pitchFamily="18" charset="-127"/>
                        </a:rPr>
                        <a:t>322,206,000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96%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94.6%</a:t>
                      </a:r>
                      <a:endParaRPr lang="ko-KR" altLang="en-US" sz="18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</a:tr>
              <a:tr h="7586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일본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128,056,000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지역자료</a:t>
                      </a:r>
                      <a:endParaRPr lang="en-US" altLang="ko-KR" sz="18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이용 추정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2006</a:t>
                      </a:r>
                      <a:endParaRPr lang="ko-KR" altLang="en-US" sz="1800" b="0" dirty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latin typeface="HY견고딕" pitchFamily="18" charset="-127"/>
                          <a:ea typeface="HY견고딕" pitchFamily="18" charset="-127"/>
                        </a:rPr>
                        <a:t>Not</a:t>
                      </a:r>
                      <a:r>
                        <a:rPr lang="en-US" altLang="ko-KR" sz="1800" b="0" baseline="0" dirty="0" smtClean="0">
                          <a:latin typeface="HY견고딕" pitchFamily="18" charset="-127"/>
                          <a:ea typeface="HY견고딕" pitchFamily="18" charset="-127"/>
                        </a:rPr>
                        <a:t> Reported</a:t>
                      </a:r>
                      <a:endParaRPr lang="ko-KR" altLang="en-US" sz="1800" b="0" dirty="0" smtClean="0"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91447" marR="91447" marT="45729" marB="4572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0517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9" descr="np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348880"/>
            <a:ext cx="5132387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9512" y="339621"/>
            <a:ext cx="8785225" cy="553998"/>
          </a:xfrm>
        </p:spPr>
        <p:txBody>
          <a:bodyPr>
            <a:spAutoFit/>
          </a:bodyPr>
          <a:lstStyle/>
          <a:p>
            <a:pPr algn="ctr"/>
            <a:r>
              <a:rPr lang="en-US" altLang="ko-KR" sz="3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N</a:t>
            </a:r>
            <a:r>
              <a:rPr lang="en-US" altLang="ko-KR" sz="3000" b="1" dirty="0" smtClean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ational </a:t>
            </a:r>
            <a:r>
              <a:rPr lang="en-US" altLang="ko-KR" sz="3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P</a:t>
            </a:r>
            <a:r>
              <a:rPr lang="en-US" altLang="ko-KR" sz="3000" b="1" dirty="0" smtClean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rogram of </a:t>
            </a:r>
            <a:r>
              <a:rPr lang="en-US" altLang="ko-KR" sz="3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3000" b="1" dirty="0" smtClean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ancer </a:t>
            </a:r>
            <a:r>
              <a:rPr lang="en-US" altLang="ko-KR" sz="3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R</a:t>
            </a:r>
            <a:r>
              <a:rPr lang="en-US" altLang="ko-KR" sz="3000" b="1" dirty="0" smtClean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egistries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89040"/>
            <a:ext cx="2790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Text Box 8"/>
          <p:cNvSpPr txBox="1">
            <a:spLocks noChangeArrowheads="1"/>
          </p:cNvSpPr>
          <p:nvPr/>
        </p:nvSpPr>
        <p:spPr bwMode="auto">
          <a:xfrm>
            <a:off x="251520" y="1124744"/>
            <a:ext cx="54864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000" b="1" dirty="0" smtClean="0">
                <a:latin typeface="Arial" pitchFamily="34" charset="0"/>
                <a:cs typeface="Arial" pitchFamily="34" charset="0"/>
              </a:rPr>
              <a:t>1996 +</a:t>
            </a:r>
          </a:p>
          <a:p>
            <a:pPr eaLnBrk="0" latinLnBrk="0" hangingPunct="0"/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  <a:p>
            <a:pPr eaLnBrk="0" latinLnBrk="0" hangingPunct="0"/>
            <a:r>
              <a:rPr kumimoji="0" lang="en-US" altLang="ko-KR" sz="2000" b="1" dirty="0">
                <a:latin typeface="Arial" pitchFamily="34" charset="0"/>
                <a:cs typeface="Arial" pitchFamily="34" charset="0"/>
              </a:rPr>
              <a:t>45 states, 3 territories, District of Columbia</a:t>
            </a:r>
          </a:p>
          <a:p>
            <a:pPr eaLnBrk="0" latinLnBrk="0" hangingPunct="0"/>
            <a:endParaRPr lang="en-US" altLang="ko-KR" sz="20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CDC </a:t>
            </a:r>
            <a:r>
              <a:rPr lang="ko-KR" altLang="en-US" sz="2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에서 운영</a:t>
            </a:r>
            <a:endParaRPr lang="en-US" altLang="ko-KR" sz="20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 96% population coverage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en-US" altLang="ko-KR" sz="2000" b="1" spc="-100" dirty="0" smtClean="0">
                <a:latin typeface="Arial" pitchFamily="34" charset="0"/>
                <a:ea typeface="굴림" charset="-127"/>
                <a:cs typeface="Arial" pitchFamily="34" charset="0"/>
              </a:rPr>
              <a:t>Public Law (102-515)</a:t>
            </a:r>
            <a:endParaRPr kumimoji="0" lang="en-US" altLang="ko-K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6" name="Text Box 10"/>
          <p:cNvSpPr txBox="1">
            <a:spLocks noChangeArrowheads="1"/>
          </p:cNvSpPr>
          <p:nvPr/>
        </p:nvSpPr>
        <p:spPr bwMode="auto">
          <a:xfrm>
            <a:off x="8271966" y="4985395"/>
            <a:ext cx="676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spcBef>
                <a:spcPct val="50000"/>
              </a:spcBef>
            </a:pPr>
            <a:r>
              <a:rPr kumimoji="0" lang="en-US" altLang="ko-KR" sz="1000">
                <a:latin typeface="Times" pitchFamily="18" charset="0"/>
              </a:rPr>
              <a:t>NPCR</a:t>
            </a:r>
          </a:p>
        </p:txBody>
      </p:sp>
      <p:sp>
        <p:nvSpPr>
          <p:cNvPr id="73737" name="Text Box 11"/>
          <p:cNvSpPr txBox="1">
            <a:spLocks noChangeArrowheads="1"/>
          </p:cNvSpPr>
          <p:nvPr/>
        </p:nvSpPr>
        <p:spPr bwMode="auto">
          <a:xfrm>
            <a:off x="4484315" y="5733256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1000" dirty="0">
                <a:latin typeface="Times" pitchFamily="18" charset="0"/>
              </a:rPr>
              <a:t>AK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4916363" y="5733256"/>
            <a:ext cx="317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000" dirty="0">
                <a:latin typeface="Times" pitchFamily="18" charset="0"/>
              </a:rPr>
              <a:t>HI</a:t>
            </a:r>
          </a:p>
        </p:txBody>
      </p:sp>
      <p:sp>
        <p:nvSpPr>
          <p:cNvPr id="73739" name="Text Box 14"/>
          <p:cNvSpPr txBox="1">
            <a:spLocks noChangeArrowheads="1"/>
          </p:cNvSpPr>
          <p:nvPr/>
        </p:nvSpPr>
        <p:spPr bwMode="auto">
          <a:xfrm>
            <a:off x="7868741" y="5344170"/>
            <a:ext cx="860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1000" dirty="0">
                <a:latin typeface="Times" pitchFamily="18" charset="0"/>
              </a:rPr>
              <a:t>NPCR/SEER</a:t>
            </a:r>
          </a:p>
        </p:txBody>
      </p:sp>
      <p:pic>
        <p:nvPicPr>
          <p:cNvPr id="73740" name="Picture 13" descr="CDC_b2-npcr"/>
          <p:cNvPicPr>
            <a:picLocks noChangeAspect="1" noChangeArrowheads="1"/>
          </p:cNvPicPr>
          <p:nvPr/>
        </p:nvPicPr>
        <p:blipFill>
          <a:blip r:embed="rId5" cstate="print"/>
          <a:srcRect l="85768" t="-6122"/>
          <a:stretch>
            <a:fillRect/>
          </a:stretch>
        </p:blipFill>
        <p:spPr bwMode="auto">
          <a:xfrm>
            <a:off x="7380312" y="1124744"/>
            <a:ext cx="128428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8598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꺾인 연결선 29"/>
          <p:cNvCxnSpPr>
            <a:stCxn id="39" idx="0"/>
            <a:endCxn id="46" idx="0"/>
          </p:cNvCxnSpPr>
          <p:nvPr/>
        </p:nvCxnSpPr>
        <p:spPr>
          <a:xfrm>
            <a:off x="8025643" y="3106393"/>
            <a:ext cx="12700" cy="1929910"/>
          </a:xfrm>
          <a:prstGeom prst="bentConnector3">
            <a:avLst>
              <a:gd name="adj1" fmla="val 1800000"/>
            </a:avLst>
          </a:prstGeom>
          <a:ln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꺾인 연결선 8"/>
          <p:cNvCxnSpPr>
            <a:stCxn id="6" idx="2"/>
            <a:endCxn id="41" idx="2"/>
          </p:cNvCxnSpPr>
          <p:nvPr/>
        </p:nvCxnSpPr>
        <p:spPr>
          <a:xfrm rot="10800000" flipV="1">
            <a:off x="757759" y="1860662"/>
            <a:ext cx="12700" cy="1770440"/>
          </a:xfrm>
          <a:prstGeom prst="bentConnector3">
            <a:avLst>
              <a:gd name="adj1" fmla="val 1800000"/>
            </a:avLst>
          </a:prstGeom>
          <a:ln>
            <a:solidFill>
              <a:srgbClr val="8888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14"/>
          <p:cNvGrpSpPr/>
          <p:nvPr/>
        </p:nvGrpSpPr>
        <p:grpSpPr>
          <a:xfrm>
            <a:off x="757759" y="4580803"/>
            <a:ext cx="4243548" cy="662539"/>
            <a:chOff x="904516" y="4365104"/>
            <a:chExt cx="4243548" cy="662539"/>
          </a:xfrm>
        </p:grpSpPr>
        <p:sp>
          <p:nvSpPr>
            <p:cNvPr id="44" name="양쪽 모서리가 둥근 사각형 43"/>
            <p:cNvSpPr/>
            <p:nvPr/>
          </p:nvSpPr>
          <p:spPr>
            <a:xfrm>
              <a:off x="904516" y="4374629"/>
              <a:ext cx="4243548" cy="653014"/>
            </a:xfrm>
            <a:prstGeom prst="round2SameRect">
              <a:avLst>
                <a:gd name="adj1" fmla="val 28174"/>
                <a:gd name="adj2" fmla="val 0"/>
              </a:avLst>
            </a:prstGeom>
            <a:gradFill>
              <a:gsLst>
                <a:gs pos="0">
                  <a:schemeClr val="accent3"/>
                </a:gs>
                <a:gs pos="100000">
                  <a:schemeClr val="accent3">
                    <a:lumMod val="75000"/>
                  </a:schemeClr>
                </a:gs>
              </a:gsLst>
              <a:lin ang="5400000" scaled="0"/>
            </a:gradFill>
            <a:ln w="9525">
              <a:solidFill>
                <a:schemeClr val="accent3">
                  <a:lumMod val="50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양쪽 모서리가 둥근 사각형 44"/>
            <p:cNvSpPr/>
            <p:nvPr/>
          </p:nvSpPr>
          <p:spPr>
            <a:xfrm>
              <a:off x="904516" y="4365104"/>
              <a:ext cx="4243548" cy="356915"/>
            </a:xfrm>
            <a:prstGeom prst="round2SameRect">
              <a:avLst>
                <a:gd name="adj1" fmla="val 28174"/>
                <a:gd name="adj2" fmla="val 0"/>
              </a:avLst>
            </a:pr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타원 47"/>
            <p:cNvSpPr/>
            <p:nvPr/>
          </p:nvSpPr>
          <p:spPr>
            <a:xfrm>
              <a:off x="1050718" y="4680793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chemeClr val="accent3">
                  <a:lumMod val="50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1207815" y="4390537"/>
              <a:ext cx="3600000" cy="18000"/>
            </a:xfrm>
            <a:prstGeom prst="rect">
              <a:avLst/>
            </a:prstGeom>
            <a:gradFill>
              <a:gsLst>
                <a:gs pos="49600">
                  <a:srgbClr val="FFFFFF"/>
                </a:gs>
                <a:gs pos="0">
                  <a:srgbClr val="333333">
                    <a:alpha val="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3782095" y="2779886"/>
            <a:ext cx="4243548" cy="653014"/>
            <a:chOff x="3928852" y="2935516"/>
            <a:chExt cx="4243548" cy="653014"/>
          </a:xfrm>
        </p:grpSpPr>
        <p:sp>
          <p:nvSpPr>
            <p:cNvPr id="39" name="양쪽 모서리가 둥근 사각형 38"/>
            <p:cNvSpPr/>
            <p:nvPr/>
          </p:nvSpPr>
          <p:spPr>
            <a:xfrm>
              <a:off x="3928852" y="2935516"/>
              <a:ext cx="4243548" cy="653014"/>
            </a:xfrm>
            <a:prstGeom prst="round2SameRect">
              <a:avLst>
                <a:gd name="adj1" fmla="val 28174"/>
                <a:gd name="adj2" fmla="val 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0"/>
            </a:gradFill>
            <a:ln w="9525">
              <a:solidFill>
                <a:schemeClr val="accent2">
                  <a:lumMod val="50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양쪽 모서리가 둥근 사각형 39"/>
            <p:cNvSpPr/>
            <p:nvPr/>
          </p:nvSpPr>
          <p:spPr>
            <a:xfrm>
              <a:off x="3928852" y="2935517"/>
              <a:ext cx="4243548" cy="333500"/>
            </a:xfrm>
            <a:prstGeom prst="round2SameRect">
              <a:avLst>
                <a:gd name="adj1" fmla="val 28174"/>
                <a:gd name="adj2" fmla="val 0"/>
              </a:avLst>
            </a:pr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타원 42"/>
            <p:cNvSpPr/>
            <p:nvPr/>
          </p:nvSpPr>
          <p:spPr>
            <a:xfrm>
              <a:off x="7956376" y="3226598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chemeClr val="accent2">
                  <a:lumMod val="50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4255793" y="2954569"/>
              <a:ext cx="3600000" cy="18000"/>
            </a:xfrm>
            <a:prstGeom prst="rect">
              <a:avLst/>
            </a:prstGeom>
            <a:gradFill>
              <a:gsLst>
                <a:gs pos="49600">
                  <a:srgbClr val="FFFFFF"/>
                </a:gs>
                <a:gs pos="0">
                  <a:srgbClr val="333333">
                    <a:alpha val="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757759" y="1534155"/>
            <a:ext cx="4243548" cy="653014"/>
            <a:chOff x="904516" y="1509161"/>
            <a:chExt cx="4243548" cy="653014"/>
          </a:xfrm>
        </p:grpSpPr>
        <p:sp>
          <p:nvSpPr>
            <p:cNvPr id="6" name="양쪽 모서리가 둥근 사각형 5"/>
            <p:cNvSpPr/>
            <p:nvPr/>
          </p:nvSpPr>
          <p:spPr>
            <a:xfrm>
              <a:off x="904516" y="1509161"/>
              <a:ext cx="4243548" cy="653014"/>
            </a:xfrm>
            <a:prstGeom prst="round2SameRect">
              <a:avLst>
                <a:gd name="adj1" fmla="val 28174"/>
                <a:gd name="adj2" fmla="val 0"/>
              </a:avLst>
            </a:prstGeom>
            <a:gradFill>
              <a:gsLst>
                <a:gs pos="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9525">
              <a:solidFill>
                <a:schemeClr val="accent1">
                  <a:lumMod val="50000"/>
                </a:schemeClr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양쪽 모서리가 둥근 사각형 6"/>
            <p:cNvSpPr/>
            <p:nvPr/>
          </p:nvSpPr>
          <p:spPr>
            <a:xfrm>
              <a:off x="904516" y="1509161"/>
              <a:ext cx="4243548" cy="329163"/>
            </a:xfrm>
            <a:prstGeom prst="round2SameRect">
              <a:avLst>
                <a:gd name="adj1" fmla="val 28174"/>
                <a:gd name="adj2" fmla="val 0"/>
              </a:avLst>
            </a:pr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>
              <a:off x="1050718" y="1803416"/>
              <a:ext cx="84839" cy="84839"/>
            </a:xfrm>
            <a:prstGeom prst="ellipse">
              <a:avLst/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chemeClr val="accent1">
                  <a:lumMod val="50000"/>
                </a:schemeClr>
              </a:solidFill>
            </a:ln>
            <a:effectLst>
              <a:outerShdw blurRad="63500" sx="101000" sy="101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1226865" y="1522884"/>
              <a:ext cx="3600000" cy="18000"/>
            </a:xfrm>
            <a:prstGeom prst="rect">
              <a:avLst/>
            </a:prstGeom>
            <a:gradFill>
              <a:gsLst>
                <a:gs pos="49600">
                  <a:srgbClr val="FFFFFF"/>
                </a:gs>
                <a:gs pos="0">
                  <a:srgbClr val="333333">
                    <a:alpha val="0"/>
                  </a:srgbClr>
                </a:gs>
                <a:gs pos="100000">
                  <a:srgbClr val="5F5F5F">
                    <a:alpha val="0"/>
                  </a:srgb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제목 18"/>
          <p:cNvSpPr>
            <a:spLocks noGrp="1"/>
          </p:cNvSpPr>
          <p:nvPr>
            <p:ph type="title" idx="4294967295"/>
          </p:nvPr>
        </p:nvSpPr>
        <p:spPr>
          <a:xfrm>
            <a:off x="440382" y="357982"/>
            <a:ext cx="8020050" cy="766762"/>
          </a:xfrm>
        </p:spPr>
        <p:txBody>
          <a:bodyPr>
            <a:noAutofit/>
          </a:bodyPr>
          <a:lstStyle/>
          <a:p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Information </a:t>
            </a:r>
            <a:b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</a:br>
            <a:r>
              <a:rPr lang="en-US" altLang="ko-KR" sz="3000" dirty="0" smtClean="0">
                <a:latin typeface="HY견고딕" pitchFamily="18" charset="-127"/>
                <a:ea typeface="HY견고딕" pitchFamily="18" charset="-127"/>
              </a:rPr>
              <a:t>in Korea Central Cancer Registry</a:t>
            </a:r>
            <a:endParaRPr lang="ko-KR" altLang="en-US" sz="3000" dirty="0"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112875" y="1643216"/>
            <a:ext cx="6912768" cy="993371"/>
            <a:chOff x="1259632" y="1618222"/>
            <a:chExt cx="6912768" cy="1162706"/>
          </a:xfrm>
        </p:grpSpPr>
        <p:sp>
          <p:nvSpPr>
            <p:cNvPr id="8" name="양쪽 모서리가 둥근 사각형 7"/>
            <p:cNvSpPr/>
            <p:nvPr/>
          </p:nvSpPr>
          <p:spPr>
            <a:xfrm>
              <a:off x="1259632" y="1618222"/>
              <a:ext cx="6912768" cy="1162706"/>
            </a:xfrm>
            <a:prstGeom prst="round2SameRect">
              <a:avLst>
                <a:gd name="adj1" fmla="val 3277"/>
                <a:gd name="adj2" fmla="val 3406"/>
              </a:avLst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03647" y="1729564"/>
              <a:ext cx="6595147" cy="936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Personal</a:t>
              </a:r>
            </a:p>
            <a:p>
              <a:r>
                <a:rPr lang="en-US" altLang="ko-KR" sz="22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: Name, PIN (sex, age), Address, Occupation</a:t>
              </a:r>
              <a:endParaRPr lang="en-US" altLang="ko-KR" sz="2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757759" y="2888011"/>
            <a:ext cx="8134721" cy="1523494"/>
            <a:chOff x="904516" y="3043641"/>
            <a:chExt cx="7846689" cy="1193815"/>
          </a:xfrm>
        </p:grpSpPr>
        <p:sp>
          <p:nvSpPr>
            <p:cNvPr id="41" name="양쪽 모서리가 둥근 사각형 40"/>
            <p:cNvSpPr/>
            <p:nvPr/>
          </p:nvSpPr>
          <p:spPr>
            <a:xfrm>
              <a:off x="904516" y="3044577"/>
              <a:ext cx="6912768" cy="1162706"/>
            </a:xfrm>
            <a:prstGeom prst="round2SameRect">
              <a:avLst>
                <a:gd name="adj1" fmla="val 3277"/>
                <a:gd name="adj2" fmla="val 3406"/>
              </a:avLst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74341" y="3043641"/>
              <a:ext cx="7776864" cy="1193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latin typeface="Arial" pitchFamily="34" charset="0"/>
                  <a:ea typeface="HY견고딕" pitchFamily="18" charset="-127"/>
                  <a:cs typeface="Arial" pitchFamily="34" charset="0"/>
                </a:rPr>
                <a:t>                                                 Case Information</a:t>
              </a:r>
            </a:p>
            <a:p>
              <a:pPr latinLnBrk="0">
                <a:lnSpc>
                  <a:spcPct val="150000"/>
                </a:lnSpc>
                <a:buClr>
                  <a:srgbClr val="813513"/>
                </a:buClr>
                <a:buSzPct val="70000"/>
                <a:defRPr/>
              </a:pPr>
              <a:r>
                <a:rPr lang="en-US" altLang="ko-KR" sz="22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: Diagnosis date, Primary site, Morphology, Behavior, </a:t>
              </a:r>
            </a:p>
            <a:p>
              <a:pPr latinLnBrk="0">
                <a:lnSpc>
                  <a:spcPct val="150000"/>
                </a:lnSpc>
                <a:buClr>
                  <a:srgbClr val="813513"/>
                </a:buClr>
                <a:buSzPct val="70000"/>
                <a:defRPr/>
              </a:pPr>
              <a:r>
                <a:rPr lang="en-US" altLang="ko-KR" sz="22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Method of diagnosis, Treatment  </a:t>
              </a:r>
              <a:r>
                <a:rPr lang="en-US" altLang="ko-KR" sz="2400" dirty="0" smtClean="0">
                  <a:latin typeface="Arial" pitchFamily="34" charset="0"/>
                  <a:ea typeface="굴림" charset="-127"/>
                  <a:cs typeface="Arial" pitchFamily="34" charset="0"/>
                </a:rPr>
                <a:t>method, SEER stage</a:t>
              </a:r>
              <a:endParaRPr lang="ko-KR" altLang="en-US" sz="1200" dirty="0">
                <a:solidFill>
                  <a:srgbClr val="4D4D4D"/>
                </a:solidFill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112875" y="4699389"/>
            <a:ext cx="6912768" cy="673827"/>
            <a:chOff x="1259632" y="4483690"/>
            <a:chExt cx="6912768" cy="1162706"/>
          </a:xfrm>
        </p:grpSpPr>
        <p:sp>
          <p:nvSpPr>
            <p:cNvPr id="46" name="양쪽 모서리가 둥근 사각형 45"/>
            <p:cNvSpPr/>
            <p:nvPr/>
          </p:nvSpPr>
          <p:spPr>
            <a:xfrm>
              <a:off x="1259632" y="4483690"/>
              <a:ext cx="6912768" cy="1162706"/>
            </a:xfrm>
            <a:prstGeom prst="round2SameRect">
              <a:avLst>
                <a:gd name="adj1" fmla="val 3277"/>
                <a:gd name="adj2" fmla="val 3406"/>
              </a:avLst>
            </a:prstGeom>
            <a:gradFill>
              <a:gsLst>
                <a:gs pos="0">
                  <a:srgbClr val="F0F0F0"/>
                </a:gs>
                <a:gs pos="100000">
                  <a:srgbClr val="F8F8F8"/>
                </a:gs>
              </a:gsLst>
              <a:lin ang="5400000" scaled="0"/>
            </a:gradFill>
            <a:ln w="9525">
              <a:solidFill>
                <a:srgbClr val="969696"/>
              </a:solidFill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403647" y="4511186"/>
              <a:ext cx="6637567" cy="1115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 smtClean="0">
                  <a:solidFill>
                    <a:srgbClr val="FF0000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Outcome </a:t>
              </a:r>
              <a:r>
                <a:rPr lang="en-US" altLang="ko-KR" sz="2400" dirty="0" smtClean="0">
                  <a:solidFill>
                    <a:srgbClr val="FF0000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:</a:t>
              </a:r>
              <a:r>
                <a:rPr lang="en-US" altLang="ko-KR" sz="2400" b="1" dirty="0" smtClean="0">
                  <a:solidFill>
                    <a:srgbClr val="FF0000"/>
                  </a:solidFill>
                  <a:latin typeface="Arial" pitchFamily="34" charset="0"/>
                  <a:ea typeface="HY견고딕" pitchFamily="18" charset="-127"/>
                  <a:cs typeface="Arial" pitchFamily="34" charset="0"/>
                </a:rPr>
                <a:t> </a:t>
              </a:r>
              <a:r>
                <a:rPr lang="en-US" altLang="ko-KR" sz="2200" dirty="0" smtClean="0">
                  <a:solidFill>
                    <a:srgbClr val="FF0000"/>
                  </a:solidFill>
                  <a:latin typeface="Arial" pitchFamily="34" charset="0"/>
                  <a:ea typeface="굴림" charset="-127"/>
                  <a:cs typeface="Arial" pitchFamily="34" charset="0"/>
                </a:rPr>
                <a:t>Death date, Cause of death </a:t>
              </a:r>
            </a:p>
            <a:p>
              <a:endParaRPr lang="en-US" altLang="ko-KR" sz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HY견고딕" pitchFamily="18" charset="-127"/>
                <a:cs typeface="Arial" pitchFamily="34" charset="0"/>
              </a:endParaRPr>
            </a:p>
          </p:txBody>
        </p:sp>
      </p:grpSp>
      <p:sp>
        <p:nvSpPr>
          <p:cNvPr id="32" name="직사각형 31"/>
          <p:cNvSpPr/>
          <p:nvPr/>
        </p:nvSpPr>
        <p:spPr>
          <a:xfrm>
            <a:off x="539552" y="57332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b="1" i="1" dirty="0" smtClean="0">
                <a:latin typeface="Arial" pitchFamily="34" charset="0"/>
                <a:ea typeface="ＭＳ Ｐゴシック" pitchFamily="-16" charset="-128"/>
                <a:cs typeface="Arial" pitchFamily="34" charset="0"/>
              </a:rPr>
              <a:t>Grade, Laterality, Collaborative Stage, Metastatic sites   </a:t>
            </a:r>
            <a:r>
              <a:rPr lang="en-US" altLang="ko-KR" sz="2400" b="1" i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ＭＳ Ｐゴシック" pitchFamily="-16" charset="-128"/>
                <a:cs typeface="Arial" pitchFamily="34" charset="0"/>
              </a:rPr>
              <a:t>(smoking, drinking, family history …)</a:t>
            </a:r>
            <a:endParaRPr lang="ko-KR" altLang="en-US" sz="24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9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214313" y="909638"/>
            <a:ext cx="8580437" cy="5210175"/>
            <a:chOff x="384" y="902"/>
            <a:chExt cx="3516" cy="2259"/>
          </a:xfrm>
        </p:grpSpPr>
        <p:pic>
          <p:nvPicPr>
            <p:cNvPr id="72710" name="Picture 1027" descr="modse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1257"/>
              <a:ext cx="2376" cy="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11" name="Picture 1028" descr="SeerLogo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8" y="902"/>
              <a:ext cx="43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2" name="Rectangle 1029"/>
            <p:cNvSpPr>
              <a:spLocks noChangeArrowheads="1"/>
            </p:cNvSpPr>
            <p:nvPr/>
          </p:nvSpPr>
          <p:spPr bwMode="auto">
            <a:xfrm>
              <a:off x="724" y="2931"/>
              <a:ext cx="54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/>
              <a:r>
                <a:rPr kumimoji="0" lang="en-US" altLang="ko-KR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kumimoji="0" lang="en-US" altLang="ko-KR" sz="1200" b="1">
                  <a:solidFill>
                    <a:srgbClr val="000000"/>
                  </a:solidFill>
                  <a:latin typeface="Arial" pitchFamily="34" charset="0"/>
                </a:rPr>
                <a:t>AK        HI</a:t>
              </a:r>
            </a:p>
          </p:txBody>
        </p:sp>
        <p:sp>
          <p:nvSpPr>
            <p:cNvPr id="72713" name="Rectangle 1030"/>
            <p:cNvSpPr>
              <a:spLocks noChangeArrowheads="1"/>
            </p:cNvSpPr>
            <p:nvPr/>
          </p:nvSpPr>
          <p:spPr bwMode="auto">
            <a:xfrm>
              <a:off x="2736" y="2592"/>
              <a:ext cx="86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0">
                <a:lnSpc>
                  <a:spcPct val="95000"/>
                </a:lnSpc>
                <a:spcBef>
                  <a:spcPct val="35000"/>
                </a:spcBef>
              </a:pPr>
              <a:endParaRPr kumimoji="0" lang="ko-KR" altLang="ko-KR" sz="1200" b="1">
                <a:latin typeface="Arial" pitchFamily="34" charset="0"/>
              </a:endParaRPr>
            </a:p>
          </p:txBody>
        </p:sp>
      </p:grpSp>
      <p:sp>
        <p:nvSpPr>
          <p:cNvPr id="72707" name="Text Box 1031"/>
          <p:cNvSpPr txBox="1">
            <a:spLocks noChangeArrowheads="1"/>
          </p:cNvSpPr>
          <p:nvPr/>
        </p:nvSpPr>
        <p:spPr bwMode="auto">
          <a:xfrm>
            <a:off x="357188" y="357188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3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S</a:t>
            </a:r>
            <a:r>
              <a:rPr kumimoji="0" lang="en-US" altLang="ko-KR" sz="3000" b="1" dirty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urveillance </a:t>
            </a:r>
            <a:r>
              <a:rPr kumimoji="0" lang="en-US" altLang="ko-KR" sz="3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E</a:t>
            </a:r>
            <a:r>
              <a:rPr kumimoji="0" lang="en-US" altLang="ko-KR" sz="3000" b="1" dirty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pidemiology and </a:t>
            </a:r>
            <a:endParaRPr kumimoji="0" lang="en-US" altLang="ko-KR" sz="3000" b="1" dirty="0" smtClean="0">
              <a:solidFill>
                <a:srgbClr val="438232"/>
              </a:solidFill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/>
            <a:r>
              <a:rPr lang="en-US" altLang="ko-KR" sz="3000" b="1" dirty="0" smtClean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kumimoji="0" lang="en-US" altLang="ko-KR" sz="3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E</a:t>
            </a:r>
            <a:r>
              <a:rPr kumimoji="0" lang="en-US" altLang="ko-KR" sz="3000" b="1" dirty="0" smtClean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nd </a:t>
            </a:r>
            <a:r>
              <a:rPr kumimoji="0" lang="en-US" altLang="ko-KR" sz="3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R</a:t>
            </a:r>
            <a:r>
              <a:rPr kumimoji="0" lang="en-US" altLang="ko-KR" sz="3000" b="1" dirty="0">
                <a:solidFill>
                  <a:srgbClr val="438232"/>
                </a:solidFill>
                <a:latin typeface="HY견고딕" pitchFamily="18" charset="-127"/>
                <a:ea typeface="HY견고딕" pitchFamily="18" charset="-127"/>
              </a:rPr>
              <a:t>esults Program (SEER)</a:t>
            </a:r>
          </a:p>
        </p:txBody>
      </p:sp>
      <p:sp>
        <p:nvSpPr>
          <p:cNvPr id="72708" name="Text Box 1032"/>
          <p:cNvSpPr txBox="1">
            <a:spLocks noChangeArrowheads="1"/>
          </p:cNvSpPr>
          <p:nvPr/>
        </p:nvSpPr>
        <p:spPr bwMode="auto">
          <a:xfrm>
            <a:off x="5732463" y="4735513"/>
            <a:ext cx="4953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/>
            <a:r>
              <a:rPr kumimoji="0" lang="en-US" altLang="ko-KR" sz="900">
                <a:latin typeface="Times" pitchFamily="18" charset="0"/>
              </a:rPr>
              <a:t>SEER</a:t>
            </a:r>
          </a:p>
          <a:p>
            <a:pPr eaLnBrk="0" latinLnBrk="0" hangingPunct="0"/>
            <a:endParaRPr kumimoji="0" lang="en-US" altLang="ko-KR" sz="900">
              <a:latin typeface="Times" pitchFamily="18" charset="0"/>
            </a:endParaRPr>
          </a:p>
          <a:p>
            <a:pPr eaLnBrk="0" latinLnBrk="0" hangingPunct="0"/>
            <a:r>
              <a:rPr kumimoji="0" lang="en-US" altLang="ko-KR" sz="900">
                <a:latin typeface="Times" pitchFamily="18" charset="0"/>
              </a:rPr>
              <a:t>SEER/</a:t>
            </a:r>
          </a:p>
          <a:p>
            <a:pPr eaLnBrk="0" latinLnBrk="0" hangingPunct="0"/>
            <a:r>
              <a:rPr kumimoji="0" lang="en-US" altLang="ko-KR" sz="900">
                <a:latin typeface="Times" pitchFamily="18" charset="0"/>
              </a:rPr>
              <a:t>NPCR</a:t>
            </a:r>
          </a:p>
        </p:txBody>
      </p:sp>
      <p:sp>
        <p:nvSpPr>
          <p:cNvPr id="72709" name="Text Box 1040"/>
          <p:cNvSpPr txBox="1">
            <a:spLocks noChangeArrowheads="1"/>
          </p:cNvSpPr>
          <p:nvPr/>
        </p:nvSpPr>
        <p:spPr bwMode="auto">
          <a:xfrm>
            <a:off x="6156176" y="1950506"/>
            <a:ext cx="2915816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/>
            <a:r>
              <a:rPr kumimoji="0" lang="en-US" altLang="ko-KR" sz="2000" b="1" dirty="0">
                <a:latin typeface="HY견고딕" pitchFamily="18" charset="-127"/>
                <a:ea typeface="HY견고딕" pitchFamily="18" charset="-127"/>
              </a:rPr>
              <a:t>1973+</a:t>
            </a:r>
          </a:p>
          <a:p>
            <a:pPr eaLnBrk="0" latinLnBrk="0" hangingPunct="0"/>
            <a:endParaRPr kumimoji="0" lang="en-US" altLang="ko-KR" sz="2000" b="1" dirty="0"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/>
            <a:r>
              <a:rPr kumimoji="0" lang="en-US" altLang="ko-KR" sz="2000" b="1" dirty="0">
                <a:latin typeface="HY견고딕" pitchFamily="18" charset="-127"/>
                <a:ea typeface="HY견고딕" pitchFamily="18" charset="-127"/>
              </a:rPr>
              <a:t>9 States, </a:t>
            </a:r>
          </a:p>
          <a:p>
            <a:pPr eaLnBrk="0" latinLnBrk="0" hangingPunct="0"/>
            <a:r>
              <a:rPr kumimoji="0" lang="en-US" altLang="ko-KR" sz="2000" b="1" dirty="0">
                <a:latin typeface="HY견고딕" pitchFamily="18" charset="-127"/>
                <a:ea typeface="HY견고딕" pitchFamily="18" charset="-127"/>
              </a:rPr>
              <a:t>6 Metro Areas</a:t>
            </a:r>
          </a:p>
          <a:p>
            <a:pPr lvl="1" eaLnBrk="0" latinLnBrk="0" hangingPunct="0"/>
            <a:endParaRPr kumimoji="0" lang="en-US" altLang="ko-KR" sz="2000" b="1" dirty="0">
              <a:latin typeface="HY견고딕" pitchFamily="18" charset="-127"/>
              <a:ea typeface="HY견고딕" pitchFamily="18" charset="-127"/>
            </a:endParaRPr>
          </a:p>
          <a:p>
            <a:pPr eaLnBrk="0" latinLnBrk="0" hangingPunct="0"/>
            <a:r>
              <a:rPr kumimoji="0" lang="en-US" altLang="ko-KR" sz="2000" b="1" dirty="0">
                <a:latin typeface="HY견고딕" pitchFamily="18" charset="-127"/>
                <a:ea typeface="HY견고딕" pitchFamily="18" charset="-127"/>
              </a:rPr>
              <a:t>26% population </a:t>
            </a:r>
            <a:r>
              <a:rPr kumimoji="0" lang="en-US" altLang="ko-KR" sz="2000" b="1" dirty="0" smtClean="0">
                <a:latin typeface="HY견고딕" pitchFamily="18" charset="-127"/>
                <a:ea typeface="HY견고딕" pitchFamily="18" charset="-127"/>
              </a:rPr>
              <a:t>coverage</a:t>
            </a:r>
          </a:p>
          <a:p>
            <a:pPr>
              <a:lnSpc>
                <a:spcPct val="150000"/>
              </a:lnSpc>
              <a:defRPr/>
            </a:pPr>
            <a:endParaRPr lang="en-US" altLang="ko-KR" sz="2000" b="1" dirty="0" smtClean="0">
              <a:solidFill>
                <a:schemeClr val="tx1">
                  <a:lumMod val="50000"/>
                  <a:lumOff val="50000"/>
                </a:schemeClr>
              </a:solidFill>
              <a:latin typeface="HY견고딕" pitchFamily="18" charset="-127"/>
              <a:ea typeface="HY견고딕" pitchFamily="18" charset="-127"/>
              <a:cs typeface="Calibri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  <a:cs typeface="Calibri" pitchFamily="34" charset="0"/>
              </a:rPr>
              <a:t>NCI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에서 운영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-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많은 변수</a:t>
            </a:r>
            <a:endParaRPr lang="en-US" altLang="ko-KR" sz="2000" b="1" dirty="0" smtClean="0">
              <a:latin typeface="HY견고딕" pitchFamily="18" charset="-127"/>
              <a:ea typeface="HY견고딕" pitchFamily="18" charset="-127"/>
              <a:cs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-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연구 목적의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  <a:cs typeface="Calibri" pitchFamily="34" charset="0"/>
              </a:rPr>
              <a:t>DB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  <a:cs typeface="Arial" charset="0"/>
              </a:rPr>
              <a:t> </a:t>
            </a:r>
          </a:p>
          <a:p>
            <a:pPr>
              <a:lnSpc>
                <a:spcPct val="150000"/>
              </a:lnSpc>
              <a:buFontTx/>
              <a:buChar char="-"/>
              <a:defRPr/>
            </a:pPr>
            <a:r>
              <a:rPr lang="en-US" altLang="ko-KR" sz="2000" b="1" spc="-100" dirty="0" smtClean="0">
                <a:latin typeface="HY견고딕" pitchFamily="18" charset="-127"/>
                <a:ea typeface="HY견고딕" pitchFamily="18" charset="-127"/>
                <a:cs typeface="Calibri" pitchFamily="34" charset="0"/>
              </a:rPr>
              <a:t>National Cancer Act</a:t>
            </a:r>
          </a:p>
          <a:p>
            <a:pPr eaLnBrk="0" latinLnBrk="0" hangingPunct="0"/>
            <a:endParaRPr kumimoji="0" lang="en-US" altLang="ko-KR" sz="2000" b="1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2186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88840"/>
            <a:ext cx="8136904" cy="4021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ko-KR" altLang="en-US" sz="2400" b="1" spc="100" dirty="0">
                <a:solidFill>
                  <a:schemeClr val="accent2"/>
                </a:solidFill>
              </a:rPr>
              <a:t> </a:t>
            </a:r>
            <a:r>
              <a:rPr lang="ko-KR" altLang="en-US" sz="2400" b="1" spc="100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암발생과</a:t>
            </a:r>
            <a:r>
              <a:rPr lang="ko-KR" altLang="en-US" sz="2400" b="1" spc="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특성에 관한 자료를 지속적이고</a:t>
            </a:r>
            <a:r>
              <a:rPr lang="en-US" altLang="ko-KR" sz="2400" b="1" spc="1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ko-KR" altLang="en-US" sz="2400" b="1" spc="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체계적으로</a:t>
            </a:r>
            <a:endParaRPr lang="en-US" altLang="ko-KR" sz="2400" b="1" spc="1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altLang="ko-KR" sz="2400" b="1" spc="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 </a:t>
            </a:r>
            <a:r>
              <a:rPr lang="ko-KR" altLang="en-US" sz="2400" b="1" spc="1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ko-KR" altLang="en-US" sz="24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모으는 </a:t>
            </a:r>
            <a:r>
              <a:rPr lang="ko-KR" altLang="en-US" sz="24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과정</a:t>
            </a:r>
            <a:endParaRPr lang="en-US" altLang="ko-KR" sz="2400" b="1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endParaRPr lang="en-US" altLang="ko-KR" sz="1500" b="1" dirty="0" smtClean="0">
              <a:solidFill>
                <a:srgbClr val="2B3DED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  <a:defRPr/>
            </a:pPr>
            <a:r>
              <a:rPr lang="en-US" altLang="ko-KR" sz="2400" b="1" spc="12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ko-KR" altLang="en-US" sz="2400" b="1" spc="120" dirty="0" err="1" smtClean="0">
                <a:solidFill>
                  <a:srgbClr val="C00000"/>
                </a:solidFill>
                <a:latin typeface="Calibri" pitchFamily="34" charset="0"/>
              </a:rPr>
              <a:t>암등록보다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 더 광범위하고 체계적인 시스템</a:t>
            </a:r>
          </a:p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위험 </a:t>
            </a: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요인</a:t>
            </a:r>
            <a:r>
              <a:rPr lang="en-US" altLang="ko-KR" sz="2400" b="1" spc="12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검진</a:t>
            </a:r>
            <a:r>
              <a:rPr lang="en-US" altLang="ko-KR" sz="2400" b="1" spc="120" dirty="0" smtClean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조기 발견 여부</a:t>
            </a:r>
            <a:r>
              <a:rPr lang="en-US" altLang="ko-KR" sz="2400" b="1" spc="12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ko-KR" altLang="en-US" sz="2400" b="1" spc="120" dirty="0" err="1" smtClean="0">
                <a:solidFill>
                  <a:srgbClr val="C00000"/>
                </a:solidFill>
                <a:latin typeface="Calibri" pitchFamily="34" charset="0"/>
              </a:rPr>
              <a:t>진단시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 질병 </a:t>
            </a:r>
            <a:r>
              <a:rPr lang="ko-KR" altLang="en-US" sz="2400" b="1" spc="120" dirty="0" err="1">
                <a:solidFill>
                  <a:srgbClr val="C00000"/>
                </a:solidFill>
                <a:latin typeface="Calibri" pitchFamily="34" charset="0"/>
              </a:rPr>
              <a:t>진행정도</a:t>
            </a:r>
            <a:r>
              <a:rPr lang="en-US" altLang="ko-KR" sz="2400" b="1" spc="12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치료 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과정까지 </a:t>
            </a: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조직적으로 수집</a:t>
            </a:r>
            <a:r>
              <a:rPr lang="en-US" altLang="ko-KR" sz="2400" b="1" spc="120" dirty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분석</a:t>
            </a:r>
            <a:endParaRPr lang="en-US" altLang="ko-KR" sz="2400" b="1" spc="120" dirty="0">
              <a:solidFill>
                <a:srgbClr val="C00000"/>
              </a:solidFill>
              <a:latin typeface="Calibri" pitchFamily="34" charset="0"/>
            </a:endParaRPr>
          </a:p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암 예방 및 관리를 위한 통합적</a:t>
            </a:r>
            <a:r>
              <a:rPr lang="en-US" altLang="ko-KR" sz="2400" b="1" spc="120" dirty="0">
                <a:solidFill>
                  <a:srgbClr val="C00000"/>
                </a:solidFill>
                <a:latin typeface="Calibri" pitchFamily="34" charset="0"/>
              </a:rPr>
              <a:t>, </a:t>
            </a: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과학적인 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활동</a:t>
            </a:r>
            <a:endParaRPr lang="en-US" altLang="ko-KR" sz="2400" b="1" spc="12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176213" indent="-176213">
              <a:lnSpc>
                <a:spcPct val="130000"/>
              </a:lnSpc>
              <a:buFont typeface="Arial" pitchFamily="34" charset="0"/>
              <a:buChar char="•"/>
              <a:defRPr/>
            </a:pP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공중보건 </a:t>
            </a:r>
            <a:r>
              <a:rPr lang="ko-KR" altLang="en-US" sz="2400" b="1" spc="120" dirty="0">
                <a:solidFill>
                  <a:srgbClr val="C00000"/>
                </a:solidFill>
                <a:latin typeface="Calibri" pitchFamily="34" charset="0"/>
              </a:rPr>
              <a:t>계획 및 평가에 </a:t>
            </a:r>
            <a:r>
              <a:rPr lang="ko-KR" altLang="en-US" sz="2400" b="1" spc="120" dirty="0" smtClean="0">
                <a:solidFill>
                  <a:srgbClr val="C00000"/>
                </a:solidFill>
                <a:latin typeface="Calibri" pitchFamily="34" charset="0"/>
              </a:rPr>
              <a:t>필수적</a:t>
            </a:r>
            <a:endParaRPr lang="en-US" altLang="ko-KR" sz="2400" b="1" spc="12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AutoShape 9"/>
          <p:cNvSpPr>
            <a:spLocks noChangeArrowheads="1"/>
          </p:cNvSpPr>
          <p:nvPr/>
        </p:nvSpPr>
        <p:spPr bwMode="auto">
          <a:xfrm>
            <a:off x="755576" y="548680"/>
            <a:ext cx="7200799" cy="97100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457200" indent="-457200" latinLnBrk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defRPr/>
            </a:pPr>
            <a:r>
              <a:rPr kumimoji="1" lang="ko-KR" altLang="en-US" sz="2800" b="1" dirty="0" err="1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암등록</a:t>
            </a:r>
            <a:r>
              <a:rPr kumimoji="1" lang="en-US" altLang="ko-KR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Cancer Registration</a:t>
            </a:r>
            <a:r>
              <a:rPr kumimoji="1" lang="en-US" sz="2800" b="1" dirty="0">
                <a:solidFill>
                  <a:schemeClr val="tx2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kumimoji="1" lang="en-US" sz="2800" b="1" dirty="0">
                <a:latin typeface="HY견고딕" pitchFamily="18" charset="-127"/>
                <a:ea typeface="HY견고딕" pitchFamily="18" charset="-127"/>
              </a:rPr>
              <a:t>vs.</a:t>
            </a:r>
          </a:p>
          <a:p>
            <a:pPr marL="457200" indent="-457200" latinLnBrk="1">
              <a:lnSpc>
                <a:spcPct val="110000"/>
              </a:lnSpc>
              <a:spcBef>
                <a:spcPct val="0"/>
              </a:spcBef>
              <a:buClr>
                <a:srgbClr val="CC0000"/>
              </a:buClr>
              <a:defRPr/>
            </a:pPr>
            <a:r>
              <a:rPr kumimoji="1" lang="ko-KR" altLang="en-US" sz="28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            </a:t>
            </a:r>
            <a:r>
              <a:rPr kumimoji="1" lang="ko-KR" altLang="en-US" sz="2800" b="1" dirty="0" err="1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암감시</a:t>
            </a:r>
            <a:r>
              <a:rPr kumimoji="1" lang="ko-KR" altLang="en-US" sz="2800" b="1" dirty="0" smtClean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kumimoji="1" lang="en-US" altLang="ko-KR" sz="2800" b="1" dirty="0">
                <a:solidFill>
                  <a:srgbClr val="C00000"/>
                </a:solidFill>
                <a:latin typeface="HY견고딕" pitchFamily="18" charset="-127"/>
                <a:ea typeface="HY견고딕" pitchFamily="18" charset="-127"/>
              </a:rPr>
              <a:t>(Cancer Surveillance)</a:t>
            </a:r>
            <a:endParaRPr lang="en-US" sz="2800" b="1" dirty="0">
              <a:solidFill>
                <a:srgbClr val="C0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7357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>
          <a:blip r:embed="rId2"/>
          <a:stretch>
            <a:fillRect/>
          </a:stretch>
        </p:blipFill>
        <p:spPr>
          <a:xfrm>
            <a:off x="7048" y="23352"/>
            <a:ext cx="9136952" cy="683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9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2919</TotalTime>
  <Words>847</Words>
  <Application>Microsoft Office PowerPoint</Application>
  <PresentationFormat>화면 슬라이드 쇼(4:3)</PresentationFormat>
  <Paragraphs>224</Paragraphs>
  <Slides>21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한국 담도 췌장종양 등록 사업 보고</vt:lpstr>
      <vt:lpstr>Korea National Cancer Incidence Database</vt:lpstr>
      <vt:lpstr>PowerPoint 프레젠테이션</vt:lpstr>
      <vt:lpstr>국가별 최신 암등록통계 비교 (2013년 2월 기준)</vt:lpstr>
      <vt:lpstr>National Program of Cancer Registries</vt:lpstr>
      <vt:lpstr>Information  in Korea Central Cancer Registry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종양 등록 데이터 비교</vt:lpstr>
      <vt:lpstr>종양 등록 데이터 비교</vt:lpstr>
      <vt:lpstr>PowerPoint 프레젠테이션</vt:lpstr>
      <vt:lpstr>KBCS  &amp; KCCR  공동사업 결과(2006년)</vt:lpstr>
      <vt:lpstr>PowerPoint 프레젠테이션</vt:lpstr>
      <vt:lpstr>간담췌종양등록 사업의 특수/필요성</vt:lpstr>
      <vt:lpstr>종양등록사업 위원회 개발 과정</vt:lpstr>
      <vt:lpstr>Acknowledgement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한국 종양 (담도계암) 등록 사업을 위한 제 8차 TFT</dc:title>
  <dc:creator>duih</dc:creator>
  <cp:lastModifiedBy>INDIO</cp:lastModifiedBy>
  <cp:revision>42</cp:revision>
  <cp:lastPrinted>2015-01-06T09:03:44Z</cp:lastPrinted>
  <dcterms:created xsi:type="dcterms:W3CDTF">2015-01-05T05:27:04Z</dcterms:created>
  <dcterms:modified xsi:type="dcterms:W3CDTF">2015-04-24T05:22:54Z</dcterms:modified>
</cp:coreProperties>
</file>