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2" r:id="rId6"/>
    <p:sldId id="260" r:id="rId7"/>
    <p:sldId id="285" r:id="rId8"/>
    <p:sldId id="265" r:id="rId9"/>
    <p:sldId id="261" r:id="rId10"/>
    <p:sldId id="267" r:id="rId11"/>
    <p:sldId id="271" r:id="rId12"/>
    <p:sldId id="272" r:id="rId13"/>
    <p:sldId id="282" r:id="rId14"/>
    <p:sldId id="287" r:id="rId15"/>
    <p:sldId id="289" r:id="rId16"/>
    <p:sldId id="290" r:id="rId17"/>
    <p:sldId id="291" r:id="rId18"/>
    <p:sldId id="293" r:id="rId19"/>
    <p:sldId id="295" r:id="rId20"/>
    <p:sldId id="296" r:id="rId21"/>
    <p:sldId id="297" r:id="rId22"/>
    <p:sldId id="298" r:id="rId23"/>
    <p:sldId id="302" r:id="rId24"/>
    <p:sldId id="300" r:id="rId25"/>
    <p:sldId id="264" r:id="rId26"/>
    <p:sldId id="268" r:id="rId27"/>
    <p:sldId id="269" r:id="rId28"/>
    <p:sldId id="303" r:id="rId29"/>
    <p:sldId id="274" r:id="rId30"/>
    <p:sldId id="277" r:id="rId31"/>
    <p:sldId id="278" r:id="rId32"/>
    <p:sldId id="280" r:id="rId33"/>
    <p:sldId id="281" r:id="rId34"/>
    <p:sldId id="299" r:id="rId35"/>
    <p:sldId id="304" r:id="rId3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27" autoAdjust="0"/>
  </p:normalViewPr>
  <p:slideViewPr>
    <p:cSldViewPr>
      <p:cViewPr>
        <p:scale>
          <a:sx n="50" d="100"/>
          <a:sy n="50" d="100"/>
        </p:scale>
        <p:origin x="-25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42B4-DB59-4F0E-B45C-310CF16E9249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BA60E-3D64-4649-A5E6-C6D7D6EA5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36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 smtClean="0"/>
              <a:t>Thank you, Professor</a:t>
            </a:r>
            <a:r>
              <a:rPr lang="en-US" altLang="ko-KR" b="0" baseline="0" dirty="0" smtClean="0"/>
              <a:t> Park.</a:t>
            </a:r>
            <a:endParaRPr lang="en-US" altLang="ko-KR" b="0" dirty="0" smtClean="0"/>
          </a:p>
          <a:p>
            <a:r>
              <a:rPr lang="en-US" altLang="ko-KR" b="0" dirty="0" smtClean="0"/>
              <a:t>Good afternoon, ladies</a:t>
            </a:r>
            <a:r>
              <a:rPr lang="en-US" altLang="ko-KR" b="0" baseline="0" dirty="0" smtClean="0"/>
              <a:t> and gentlemen.</a:t>
            </a:r>
          </a:p>
          <a:p>
            <a:r>
              <a:rPr lang="en-US" altLang="ko-KR" b="0" baseline="0" dirty="0" smtClean="0"/>
              <a:t>My topic is post-treatment follow-up protocol and management.</a:t>
            </a:r>
            <a:endParaRPr lang="ko-KR" alt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09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is the same</a:t>
            </a:r>
            <a:r>
              <a:rPr lang="en-US" altLang="ko-KR" baseline="0" dirty="0" smtClean="0"/>
              <a:t> study I mentioned before.</a:t>
            </a:r>
          </a:p>
          <a:p>
            <a:r>
              <a:rPr lang="en-US" altLang="ko-KR" dirty="0" smtClean="0"/>
              <a:t>Ninety</a:t>
            </a:r>
            <a:r>
              <a:rPr lang="en-US" altLang="ko-KR" baseline="0" dirty="0" smtClean="0"/>
              <a:t> percent of i</a:t>
            </a:r>
            <a:r>
              <a:rPr lang="en-US" altLang="ko-KR" dirty="0" smtClean="0"/>
              <a:t>ntrahepatic metastasis recurred</a:t>
            </a:r>
            <a:r>
              <a:rPr lang="en-US" altLang="ko-KR" baseline="0" dirty="0" smtClean="0"/>
              <a:t> within one year after repeat hepatic resection.</a:t>
            </a:r>
          </a:p>
          <a:p>
            <a:r>
              <a:rPr lang="en-US" altLang="ko-KR" baseline="0" dirty="0" smtClean="0"/>
              <a:t>And two year overall survival was only about twenty percent even after re-resection.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78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Risk</a:t>
            </a:r>
            <a:r>
              <a:rPr lang="en-US" altLang="ko-KR" baseline="0" dirty="0" smtClean="0"/>
              <a:t> factors associated with HCC recurrence are also divided to two different categories.</a:t>
            </a:r>
          </a:p>
          <a:p>
            <a:r>
              <a:rPr lang="en-US" altLang="ko-KR" baseline="0" dirty="0" smtClean="0"/>
              <a:t>One is tumor-related factors.</a:t>
            </a:r>
          </a:p>
          <a:p>
            <a:r>
              <a:rPr lang="en-US" altLang="ko-KR" baseline="0" dirty="0" smtClean="0"/>
              <a:t>The number and size of tumors, tumor differentiation, vascular invasion, and preoperative serum AFP and PIVKA-II levels are included in this category.</a:t>
            </a:r>
          </a:p>
          <a:p>
            <a:r>
              <a:rPr lang="en-US" altLang="ko-KR" baseline="0" dirty="0" smtClean="0"/>
              <a:t>And, as you can expect, tumor-related risk factors are associated with </a:t>
            </a:r>
            <a:r>
              <a:rPr lang="en-US" altLang="ko-KR" baseline="0" dirty="0" err="1" smtClean="0"/>
              <a:t>intrahepaic</a:t>
            </a:r>
            <a:r>
              <a:rPr lang="en-US" altLang="ko-KR" baseline="0" dirty="0" smtClean="0"/>
              <a:t> metastases.</a:t>
            </a:r>
          </a:p>
          <a:p>
            <a:r>
              <a:rPr lang="en-US" altLang="ko-KR" baseline="0" dirty="0" smtClean="0"/>
              <a:t>So, we should pay attention to early recurrence in patients with tumor-related risk factors.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83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other category of risk factors is underlying disease-related factors.</a:t>
            </a:r>
          </a:p>
          <a:p>
            <a:r>
              <a:rPr lang="en-US" altLang="ko-KR" baseline="0" dirty="0" smtClean="0"/>
              <a:t>Liver cirrhosis, activity of hepatitis and preoperative serum HBV DNA level are included in this category.</a:t>
            </a:r>
          </a:p>
          <a:p>
            <a:r>
              <a:rPr lang="en-US" altLang="ko-KR" baseline="0" dirty="0" smtClean="0"/>
              <a:t>And, these increase the risk of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So, in patients with underlying disease-related risk factors, we should  consider de novo HCC and try to control the underlying liver condition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836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 move to the</a:t>
            </a:r>
            <a:r>
              <a:rPr lang="en-US" altLang="ko-KR" baseline="0" dirty="0" smtClean="0"/>
              <a:t> second topic, adjuvant therapy.</a:t>
            </a:r>
            <a:endParaRPr lang="en-US" altLang="ko-KR" dirty="0" smtClean="0"/>
          </a:p>
          <a:p>
            <a:r>
              <a:rPr lang="en-US" altLang="ko-KR" dirty="0" smtClean="0"/>
              <a:t>As I said</a:t>
            </a:r>
            <a:r>
              <a:rPr lang="en-US" altLang="ko-KR" baseline="0" dirty="0" smtClean="0"/>
              <a:t> before, not only HCC recurrence mechanisms but also risk factors are differentiated to two different types.</a:t>
            </a:r>
          </a:p>
          <a:p>
            <a:r>
              <a:rPr lang="en-US" altLang="ko-KR" baseline="0" dirty="0" smtClean="0"/>
              <a:t>So, adjuvant therapies can be categorized as two groups as well.</a:t>
            </a:r>
          </a:p>
          <a:p>
            <a:r>
              <a:rPr lang="en-US" altLang="ko-KR" baseline="0" dirty="0" smtClean="0"/>
              <a:t>Adjuvant therapies for early recurrence aim to suppress tumor cell, that is, anti-tumor therapy is needed.</a:t>
            </a:r>
          </a:p>
          <a:p>
            <a:r>
              <a:rPr lang="en-US" altLang="ko-KR" baseline="0" dirty="0" smtClean="0"/>
              <a:t>Systemic chemotherapy, arterial infusion chemotherapy and TACE, TARE are included in this group.</a:t>
            </a:r>
          </a:p>
          <a:p>
            <a:r>
              <a:rPr lang="en-US" altLang="ko-KR" baseline="0" dirty="0" smtClean="0"/>
              <a:t>On the other hand, adjuvant therapies for late recurrence aim to control hepatitis, that is, anti-viral therapy is needed.</a:t>
            </a:r>
          </a:p>
          <a:p>
            <a:r>
              <a:rPr lang="en-US" altLang="ko-KR" baseline="0" dirty="0" smtClean="0"/>
              <a:t>Interferon or nucleoside analogues can be used with this intent.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436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Unfortunately, conventional systemic chemotherapy, TACE and TARE are not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effective to prevent HCC recurrence according to available evidence.</a:t>
            </a:r>
            <a:endParaRPr lang="ko-KR" altLang="en-US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Only</a:t>
            </a:r>
            <a:r>
              <a:rPr lang="en-US" altLang="ko-KR" baseline="0" dirty="0" smtClean="0"/>
              <a:t> targeted agents like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is promising because some studies showed the effectiveness of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for advanced HCC.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And, several clinical studies with these agents are underway now.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16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According</a:t>
            </a:r>
            <a:r>
              <a:rPr lang="en-US" altLang="ko-KR" baseline="0" dirty="0" smtClean="0"/>
              <a:t> to one pilot study reported from Taiwan in 2013,</a:t>
            </a:r>
          </a:p>
          <a:p>
            <a:r>
              <a:rPr lang="en-US" altLang="ko-KR" baseline="0" dirty="0" smtClean="0"/>
              <a:t>When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was given to high risk patients after resection, it improved the disease-free survival.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065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Time to recurrence was significantly long in the </a:t>
            </a:r>
            <a:r>
              <a:rPr lang="en-US" altLang="ko-KR" dirty="0" err="1" smtClean="0"/>
              <a:t>sorafenib</a:t>
            </a:r>
            <a:r>
              <a:rPr lang="en-US" altLang="ko-KR" dirty="0" smtClean="0"/>
              <a:t> group</a:t>
            </a:r>
            <a:r>
              <a:rPr lang="en-US" altLang="ko-KR" baseline="0" dirty="0" smtClean="0"/>
              <a:t> compared to the control group.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261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However,</a:t>
            </a:r>
            <a:r>
              <a:rPr lang="en-US" altLang="ko-KR" baseline="0" dirty="0" smtClean="0"/>
              <a:t> one international, multicenter study with large scale has been just completed.</a:t>
            </a:r>
          </a:p>
          <a:p>
            <a:r>
              <a:rPr lang="en-US" altLang="ko-KR" baseline="0" dirty="0" smtClean="0"/>
              <a:t>You know, it’s STORM study.</a:t>
            </a:r>
          </a:p>
          <a:p>
            <a:r>
              <a:rPr lang="en-US" altLang="ko-KR" baseline="0" dirty="0" smtClean="0"/>
              <a:t>STORM study is a phase three randomized, double-blind, placebo-controlled study of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as adjuvant treatment for HCC after surgical resection or local ablation.</a:t>
            </a:r>
          </a:p>
          <a:p>
            <a:r>
              <a:rPr lang="en-US" altLang="ko-KR" baseline="0" dirty="0" smtClean="0"/>
              <a:t>Two hundred thirty four centers from twenty seven counties participated in this study.</a:t>
            </a:r>
          </a:p>
          <a:p>
            <a:r>
              <a:rPr lang="en-US" altLang="ko-KR" baseline="0" dirty="0" smtClean="0"/>
              <a:t>The study was completed in November 2014. </a:t>
            </a:r>
          </a:p>
          <a:p>
            <a:r>
              <a:rPr lang="en-US" altLang="ko-KR" baseline="0" dirty="0" smtClean="0"/>
              <a:t>And you can find the results on the website, clinicaltraials.gov.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510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More than</a:t>
            </a:r>
            <a:r>
              <a:rPr lang="en-US" altLang="ko-KR" baseline="0" dirty="0" smtClean="0"/>
              <a:t> five hundred participants were enrolled in each arm.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9912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However,</a:t>
            </a:r>
            <a:r>
              <a:rPr lang="en-US" altLang="ko-KR" baseline="0" dirty="0" smtClean="0"/>
              <a:t> t</a:t>
            </a:r>
            <a:r>
              <a:rPr lang="en-US" altLang="ko-KR" dirty="0" smtClean="0"/>
              <a:t>he</a:t>
            </a:r>
            <a:r>
              <a:rPr lang="en-US" altLang="ko-KR" baseline="0" dirty="0" smtClean="0"/>
              <a:t> results are disappointing.</a:t>
            </a:r>
          </a:p>
          <a:p>
            <a:r>
              <a:rPr lang="en-US" altLang="ko-KR" dirty="0" smtClean="0"/>
              <a:t>Time to recurrence was</a:t>
            </a:r>
            <a:r>
              <a:rPr lang="en-US" altLang="ko-KR" baseline="0" dirty="0" smtClean="0"/>
              <a:t> a little better in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group. </a:t>
            </a:r>
          </a:p>
          <a:p>
            <a:r>
              <a:rPr lang="en-US" altLang="ko-KR" baseline="0" dirty="0" smtClean="0"/>
              <a:t>But the difference was not significant.</a:t>
            </a:r>
          </a:p>
          <a:p>
            <a:r>
              <a:rPr lang="en-US" altLang="ko-KR" baseline="0" dirty="0" smtClean="0"/>
              <a:t>Therefore, up to date, there is no definite evidence of the effectiveness of </a:t>
            </a:r>
            <a:r>
              <a:rPr lang="en-US" altLang="ko-KR" baseline="0" dirty="0" err="1" smtClean="0"/>
              <a:t>sorafenib</a:t>
            </a:r>
            <a:r>
              <a:rPr lang="en-US" altLang="ko-KR" baseline="0" dirty="0" smtClean="0"/>
              <a:t> adjuvant therapy.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73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</a:t>
            </a:r>
            <a:r>
              <a:rPr lang="en-US" altLang="ko-KR" baseline="0" dirty="0" smtClean="0"/>
              <a:t> will present three subtopics.</a:t>
            </a:r>
          </a:p>
          <a:p>
            <a:r>
              <a:rPr lang="en-US" altLang="ko-KR" baseline="0" dirty="0" smtClean="0"/>
              <a:t>The first is HCC recurrence and risk factors.</a:t>
            </a:r>
          </a:p>
          <a:p>
            <a:r>
              <a:rPr lang="en-US" altLang="ko-KR" baseline="0" dirty="0" smtClean="0"/>
              <a:t>The Second’s adjuvant therapy after treatment.</a:t>
            </a:r>
          </a:p>
          <a:p>
            <a:r>
              <a:rPr lang="en-US" altLang="ko-KR" baseline="0" dirty="0" smtClean="0"/>
              <a:t>And the last is recurrence surveillance during follow-up.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04066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As</a:t>
            </a:r>
            <a:r>
              <a:rPr lang="en-US" altLang="ko-KR" baseline="0" dirty="0" smtClean="0"/>
              <a:t> an anti-viral adjuvant therapy, interferon was tried in many studies because interferon has potentially anti-tumor effect as well as viral suppressive effect.</a:t>
            </a:r>
          </a:p>
          <a:p>
            <a:r>
              <a:rPr lang="en-US" altLang="ko-KR" baseline="0" dirty="0" smtClean="0"/>
              <a:t>Some randomized controlled study and systematic review reported that interferon adjuvant therapy was effective for patients with HCV although its effectiveness was not definite for HBV.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759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However,</a:t>
            </a:r>
            <a:r>
              <a:rPr lang="en-US" altLang="ko-KR" baseline="0" dirty="0" smtClean="0"/>
              <a:t> interferon frequently complicates serious side effects and it is less effective for advanced HCC.</a:t>
            </a:r>
          </a:p>
          <a:p>
            <a:r>
              <a:rPr lang="en-US" altLang="ko-KR" baseline="0" dirty="0" smtClean="0"/>
              <a:t>In addition, there is no consensus about adjuvant interferon regimens.</a:t>
            </a:r>
          </a:p>
          <a:p>
            <a:r>
              <a:rPr lang="en-US" altLang="ko-KR" baseline="0" dirty="0" smtClean="0"/>
              <a:t>So, interferon adjuvant therapy is not routinely recommended even for HCV patients.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7800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 HBV</a:t>
            </a:r>
            <a:r>
              <a:rPr lang="en-US" altLang="ko-KR" baseline="0" dirty="0" smtClean="0"/>
              <a:t> patients, high HBV viral loads may be associated with late recurrence of HCC.</a:t>
            </a:r>
          </a:p>
          <a:p>
            <a:r>
              <a:rPr lang="en-US" altLang="ko-KR" baseline="0" dirty="0" smtClean="0"/>
              <a:t>In many studies, the patients with high HBV DNA level had high recurrence rate during late period.</a:t>
            </a:r>
          </a:p>
          <a:p>
            <a:r>
              <a:rPr lang="en-US" altLang="ko-KR" baseline="0" dirty="0" smtClean="0"/>
              <a:t>Thus, pre- and post-operative antiviral therapies may be potentially crucial in reducing late recurrence.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8365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However, up to date, the result</a:t>
            </a:r>
            <a:r>
              <a:rPr lang="en-US" altLang="ko-KR" baseline="0" dirty="0" smtClean="0"/>
              <a:t>s are conflicting.</a:t>
            </a:r>
          </a:p>
          <a:p>
            <a:r>
              <a:rPr lang="en-US" altLang="ko-KR" baseline="0" dirty="0" smtClean="0"/>
              <a:t>Most studies have some weak points in their conclusion.</a:t>
            </a:r>
          </a:p>
          <a:p>
            <a:r>
              <a:rPr lang="en-US" altLang="ko-KR" baseline="0" dirty="0" smtClean="0"/>
              <a:t>There is no well-designed comparative study.</a:t>
            </a:r>
          </a:p>
          <a:p>
            <a:r>
              <a:rPr lang="en-US" altLang="ko-KR" dirty="0" smtClean="0"/>
              <a:t>A large-scale investigation is required to clarify the</a:t>
            </a:r>
            <a:r>
              <a:rPr lang="en-US" altLang="ko-KR" baseline="0" dirty="0" smtClean="0"/>
              <a:t> effects of antiviral therapy with nucleosides analogues, particularly new agents, </a:t>
            </a:r>
            <a:r>
              <a:rPr lang="en-US" altLang="ko-KR" baseline="0" dirty="0" err="1" smtClean="0"/>
              <a:t>entecavir</a:t>
            </a:r>
            <a:r>
              <a:rPr lang="en-US" altLang="ko-KR" baseline="0" dirty="0" smtClean="0"/>
              <a:t> or </a:t>
            </a:r>
            <a:r>
              <a:rPr lang="en-US" altLang="ko-KR" baseline="0" dirty="0" err="1" smtClean="0"/>
              <a:t>tenofovir</a:t>
            </a:r>
            <a:r>
              <a:rPr lang="en-US" altLang="ko-KR" baseline="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530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Nonetheless, I</a:t>
            </a:r>
            <a:r>
              <a:rPr lang="en-US" altLang="ko-KR" baseline="0" dirty="0" smtClean="0"/>
              <a:t> recommend </a:t>
            </a:r>
            <a:r>
              <a:rPr lang="en-US" altLang="ko-KR" baseline="0" dirty="0" err="1" smtClean="0"/>
              <a:t>entecavir</a:t>
            </a:r>
            <a:r>
              <a:rPr lang="en-US" altLang="ko-KR" baseline="0" dirty="0" smtClean="0"/>
              <a:t> or </a:t>
            </a:r>
            <a:r>
              <a:rPr lang="en-US" altLang="ko-KR" baseline="0" dirty="0" err="1" smtClean="0"/>
              <a:t>tenofovir</a:t>
            </a:r>
            <a:r>
              <a:rPr lang="en-US" altLang="ko-KR" baseline="0" dirty="0" smtClean="0"/>
              <a:t> adjuvant therapy in patients with high HBV DNA level more than two thousand IU/</a:t>
            </a:r>
            <a:r>
              <a:rPr lang="en-US" altLang="ko-KR" baseline="0" dirty="0" err="1" smtClean="0"/>
              <a:t>mL.</a:t>
            </a:r>
            <a:endParaRPr lang="en-US" altLang="ko-KR" baseline="0" dirty="0" smtClean="0"/>
          </a:p>
          <a:p>
            <a:r>
              <a:rPr lang="en-US" altLang="ko-KR" dirty="0" smtClean="0"/>
              <a:t>Because</a:t>
            </a:r>
            <a:r>
              <a:rPr lang="en-US" altLang="ko-KR" baseline="0" dirty="0" smtClean="0"/>
              <a:t> those agents have low resistance rate  and  low complication rate and can be covered by health insurance.</a:t>
            </a:r>
          </a:p>
          <a:p>
            <a:r>
              <a:rPr lang="en-US" altLang="ko-KR" dirty="0" smtClean="0"/>
              <a:t>And</a:t>
            </a:r>
            <a:r>
              <a:rPr lang="en-US" altLang="ko-KR" baseline="0" dirty="0" smtClean="0"/>
              <a:t> the most important thing is this.</a:t>
            </a:r>
          </a:p>
          <a:p>
            <a:r>
              <a:rPr lang="en-US" altLang="ko-KR" dirty="0" smtClean="0"/>
              <a:t>Although</a:t>
            </a:r>
            <a:r>
              <a:rPr lang="en-US" altLang="ko-KR" baseline="0" dirty="0" smtClean="0"/>
              <a:t> nucleosides analogues could not reduce HCC recurrence rate, they could promote postoperative viral clearance, maintain liver function, thereby significantly enhance tolerance to subsequent curative therapies for HCC recurrence.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895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</a:t>
            </a:r>
            <a:r>
              <a:rPr lang="en-US" altLang="ko-KR" baseline="0" dirty="0" smtClean="0"/>
              <a:t> last topic is the surveillance after treatment.</a:t>
            </a:r>
          </a:p>
          <a:p>
            <a:r>
              <a:rPr lang="en-US" altLang="ko-KR" baseline="0" dirty="0" smtClean="0"/>
              <a:t>There are two questions about this.</a:t>
            </a:r>
          </a:p>
          <a:p>
            <a:r>
              <a:rPr lang="en-US" altLang="ko-KR" baseline="0" dirty="0" smtClean="0"/>
              <a:t>How long interval is proper?</a:t>
            </a:r>
          </a:p>
          <a:p>
            <a:r>
              <a:rPr lang="en-US" altLang="ko-KR" baseline="0" dirty="0" smtClean="0"/>
              <a:t>What modalities are needed?</a:t>
            </a:r>
          </a:p>
          <a:p>
            <a:r>
              <a:rPr lang="en-US" altLang="ko-KR" dirty="0" smtClean="0"/>
              <a:t>Of</a:t>
            </a:r>
            <a:r>
              <a:rPr lang="en-US" altLang="ko-KR" baseline="0" dirty="0" smtClean="0"/>
              <a:t> cause, there is no answer, no consensus</a:t>
            </a:r>
          </a:p>
          <a:p>
            <a:r>
              <a:rPr lang="en-US" altLang="ko-KR" baseline="0" dirty="0" smtClean="0"/>
              <a:t>It is very different  according to countries, centers and clinicians.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850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As you know, six months is</a:t>
            </a:r>
            <a:r>
              <a:rPr lang="en-US" altLang="ko-KR" baseline="0" dirty="0" smtClean="0"/>
              <a:t> the screening interval recommended for general population with HCC risk factors.</a:t>
            </a:r>
          </a:p>
          <a:p>
            <a:r>
              <a:rPr lang="en-US" altLang="ko-KR" baseline="0" dirty="0" smtClean="0"/>
              <a:t>It’s not for recurrence but for de novo HCC.</a:t>
            </a:r>
          </a:p>
          <a:p>
            <a:r>
              <a:rPr lang="en-US" altLang="ko-KR" baseline="0" dirty="0" smtClean="0"/>
              <a:t>Thus, recurrence surveillance interval should be shorter than 6 months at least in the early period when intrahepatic metastasis frequently develops.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610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Within 2 years after treatment,</a:t>
            </a:r>
            <a:r>
              <a:rPr lang="en-US" altLang="ko-KR" baseline="0" dirty="0" smtClean="0"/>
              <a:t> recurrence is frequent and intrahepatic metastases are predominant.</a:t>
            </a:r>
          </a:p>
          <a:p>
            <a:r>
              <a:rPr lang="en-US" altLang="ko-KR" baseline="0" dirty="0" smtClean="0"/>
              <a:t>Surveillance should aim to early detect intrahepatic metastasis.</a:t>
            </a:r>
          </a:p>
          <a:p>
            <a:r>
              <a:rPr lang="en-US" altLang="ko-KR" dirty="0" smtClean="0"/>
              <a:t>So, I recommend three</a:t>
            </a:r>
            <a:r>
              <a:rPr lang="en-US" altLang="ko-KR" baseline="0" dirty="0" smtClean="0"/>
              <a:t> to four month interval.</a:t>
            </a:r>
          </a:p>
          <a:p>
            <a:r>
              <a:rPr lang="en-US" altLang="ko-KR" baseline="0" dirty="0" smtClean="0"/>
              <a:t>And it should be adjusted according to patients’ risk factors.</a:t>
            </a:r>
          </a:p>
          <a:p>
            <a:r>
              <a:rPr lang="en-US" altLang="ko-KR" baseline="0" dirty="0" smtClean="0"/>
              <a:t>However, after 2 year, recurrence rate decreases and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occurrences are predominant.</a:t>
            </a:r>
          </a:p>
          <a:p>
            <a:r>
              <a:rPr lang="en-US" altLang="ko-KR" baseline="0" dirty="0" smtClean="0"/>
              <a:t>HCC recurrence risk may be similar to general screening situations.</a:t>
            </a:r>
          </a:p>
          <a:p>
            <a:r>
              <a:rPr lang="en-US" altLang="ko-KR" baseline="0" dirty="0" smtClean="0"/>
              <a:t>So, surveillance interval could be extended to 6 months.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453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050" dirty="0" smtClean="0"/>
              <a:t>This is one of surveillance</a:t>
            </a:r>
            <a:r>
              <a:rPr lang="en-US" altLang="ko-KR" sz="1050" baseline="0" dirty="0" smtClean="0"/>
              <a:t> recommendations suggested by </a:t>
            </a:r>
            <a:r>
              <a:rPr lang="en-US" altLang="ko-KR" sz="1050" baseline="0" dirty="0" err="1" smtClean="0"/>
              <a:t>Hatzaras</a:t>
            </a:r>
            <a:r>
              <a:rPr lang="en-US" altLang="ko-KR" sz="1050" baseline="0" dirty="0" smtClean="0"/>
              <a:t> and colleagues.</a:t>
            </a:r>
          </a:p>
          <a:p>
            <a:r>
              <a:rPr lang="en-US" altLang="ko-KR" sz="1050" baseline="0" dirty="0" smtClean="0"/>
              <a:t>They follow-up at the interval of 3 to 4 months up to three years after treatment.</a:t>
            </a:r>
          </a:p>
          <a:p>
            <a:r>
              <a:rPr lang="en-US" altLang="ko-KR" sz="1050" baseline="0" dirty="0" smtClean="0"/>
              <a:t>After then they do at the interval of 6 months.</a:t>
            </a:r>
          </a:p>
          <a:p>
            <a:r>
              <a:rPr lang="en-US" altLang="ko-KR" sz="1050" baseline="0" dirty="0" smtClean="0"/>
              <a:t>They use AFP and MRI as surveillance modalities.</a:t>
            </a:r>
          </a:p>
          <a:p>
            <a:r>
              <a:rPr lang="en-US" altLang="ko-KR" sz="1050" baseline="0" dirty="0" smtClean="0"/>
              <a:t>Imaging studies and tumor markers are generally accepted standard of surveillance.</a:t>
            </a:r>
          </a:p>
          <a:p>
            <a:r>
              <a:rPr lang="en-US" altLang="ko-KR" sz="1050" baseline="0" dirty="0" smtClean="0"/>
              <a:t>And, liver function test and viral quantification can be added to check underlying liver condition.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5040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I think during recurrence surveillance, non-contrast imaging like sonography is not suitable.</a:t>
            </a:r>
          </a:p>
          <a:p>
            <a:r>
              <a:rPr lang="en-US" altLang="ko-KR" baseline="0" dirty="0" smtClean="0"/>
              <a:t>Dynamic contra-enhanced CT or MRI or MRI with liver specific contrast agents is strongly recommended.</a:t>
            </a:r>
          </a:p>
          <a:p>
            <a:r>
              <a:rPr lang="en-US" altLang="ko-KR" baseline="0" dirty="0" smtClean="0"/>
              <a:t>Chest CT, PET or bone scan is not routinely recommended but could be performed to investigate </a:t>
            </a:r>
            <a:r>
              <a:rPr lang="en-US" altLang="ko-KR" baseline="0" dirty="0" err="1" smtClean="0"/>
              <a:t>extrahepatic</a:t>
            </a:r>
            <a:r>
              <a:rPr lang="en-US" altLang="ko-KR" baseline="0" dirty="0" smtClean="0"/>
              <a:t> recurrence in cases with suspicious conditions.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0391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ffectLst/>
              </a:rPr>
              <a:t>HCC is less likely to develop </a:t>
            </a:r>
            <a:r>
              <a:rPr lang="en-US" altLang="ko-KR" dirty="0" err="1" smtClean="0">
                <a:effectLst/>
              </a:rPr>
              <a:t>extrahepatic</a:t>
            </a:r>
            <a:r>
              <a:rPr lang="en-US" altLang="ko-KR" dirty="0" smtClean="0">
                <a:effectLst/>
              </a:rPr>
              <a:t> distant metastasis compared to other solid tumors.</a:t>
            </a:r>
          </a:p>
          <a:p>
            <a:r>
              <a:rPr lang="en-US" altLang="ko-KR" dirty="0" smtClean="0">
                <a:effectLst/>
              </a:rPr>
              <a:t>The most common site of metastasis is the lung, followed by lymph nodes, bones and the adrenal glands.  </a:t>
            </a:r>
            <a:endParaRPr lang="en-US" altLang="ko-KR" dirty="0" smtClean="0"/>
          </a:p>
          <a:p>
            <a:r>
              <a:rPr lang="en-US" altLang="ko-KR" dirty="0" smtClean="0"/>
              <a:t>On the other hand,</a:t>
            </a:r>
            <a:r>
              <a:rPr lang="en-US" altLang="ko-KR" baseline="0" dirty="0" smtClean="0"/>
              <a:t> i</a:t>
            </a:r>
            <a:r>
              <a:rPr lang="en-US" altLang="ko-KR" dirty="0" smtClean="0"/>
              <a:t>ntrahepatic</a:t>
            </a:r>
            <a:r>
              <a:rPr lang="en-US" altLang="ko-KR" baseline="0" dirty="0" smtClean="0"/>
              <a:t> recurrence is very common after HCC treatment.</a:t>
            </a:r>
          </a:p>
          <a:p>
            <a:r>
              <a:rPr lang="en-US" altLang="ko-KR" baseline="0" dirty="0" smtClean="0"/>
              <a:t>As you know, intrahepatic recurrence can be caused by two different mechanisms.</a:t>
            </a:r>
          </a:p>
          <a:p>
            <a:r>
              <a:rPr lang="en-US" altLang="ko-KR" baseline="0" dirty="0" smtClean="0"/>
              <a:t>One is intrahepatic metastasis, which is true recurrence from the original tumor.</a:t>
            </a:r>
          </a:p>
          <a:p>
            <a:r>
              <a:rPr lang="en-US" altLang="ko-KR" baseline="0" dirty="0" smtClean="0"/>
              <a:t>It occurs by means of the marginal recurrence or portal dissemination.</a:t>
            </a:r>
          </a:p>
          <a:p>
            <a:r>
              <a:rPr lang="en-US" altLang="ko-KR" baseline="0" dirty="0" smtClean="0"/>
              <a:t>The other recurrence pattern is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occurrence. </a:t>
            </a:r>
          </a:p>
          <a:p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occurrrence</a:t>
            </a:r>
            <a:r>
              <a:rPr lang="en-US" altLang="ko-KR" baseline="0" dirty="0" smtClean="0"/>
              <a:t> is newly developed de novo HCC from underlying carcinogenic liver.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6291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 smtClean="0"/>
              <a:t>Gd</a:t>
            </a:r>
            <a:r>
              <a:rPr lang="en-US" altLang="ko-KR" dirty="0" smtClean="0"/>
              <a:t>-EOB-DTPA, that is, </a:t>
            </a:r>
            <a:r>
              <a:rPr lang="en-US" altLang="ko-KR" dirty="0" err="1" smtClean="0"/>
              <a:t>Primovist</a:t>
            </a:r>
            <a:r>
              <a:rPr lang="en-US" altLang="ko-KR" baseline="0" dirty="0" smtClean="0"/>
              <a:t> MRI is highly sensitive to </a:t>
            </a:r>
            <a:r>
              <a:rPr lang="en-US" altLang="ko-KR" baseline="0" dirty="0" err="1" smtClean="0"/>
              <a:t>subcentimeter</a:t>
            </a:r>
            <a:r>
              <a:rPr lang="en-US" altLang="ko-KR" baseline="0" dirty="0" smtClean="0"/>
              <a:t> HCC.</a:t>
            </a:r>
          </a:p>
          <a:p>
            <a:r>
              <a:rPr lang="en-US" altLang="ko-KR" baseline="0" dirty="0" smtClean="0"/>
              <a:t>Using </a:t>
            </a:r>
            <a:r>
              <a:rPr lang="en-US" altLang="ko-KR" baseline="0" dirty="0" err="1" smtClean="0"/>
              <a:t>Primovist</a:t>
            </a:r>
            <a:r>
              <a:rPr lang="en-US" altLang="ko-KR" baseline="0" dirty="0" smtClean="0"/>
              <a:t> MRI, early detection of small HCC could be possible.</a:t>
            </a:r>
          </a:p>
          <a:p>
            <a:r>
              <a:rPr lang="en-US" altLang="ko-KR" baseline="0" dirty="0" smtClean="0"/>
              <a:t>However, false positive rate is high and health insurance coverage is limited.</a:t>
            </a:r>
          </a:p>
          <a:p>
            <a:r>
              <a:rPr lang="en-US" altLang="ko-KR" baseline="0" dirty="0" smtClean="0"/>
              <a:t>Most of all, it is not clear whether the early detection of small HCC by </a:t>
            </a:r>
            <a:r>
              <a:rPr lang="en-US" altLang="ko-KR" baseline="0" dirty="0" err="1" smtClean="0"/>
              <a:t>Primovist</a:t>
            </a:r>
            <a:r>
              <a:rPr lang="en-US" altLang="ko-KR" baseline="0" dirty="0" smtClean="0"/>
              <a:t> MRI could improve the patient’s survival or not.</a:t>
            </a:r>
          </a:p>
          <a:p>
            <a:r>
              <a:rPr lang="en-US" altLang="ko-KR" baseline="0" dirty="0" smtClean="0"/>
              <a:t>So, I don’t recommend the routine use of MRI.</a:t>
            </a:r>
          </a:p>
          <a:p>
            <a:r>
              <a:rPr lang="en-US" altLang="ko-KR" baseline="0" dirty="0" smtClean="0"/>
              <a:t>But, MRI can be used once or twice per year as a complement to CT within the coverage of health insurance.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85355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As you know, the tumor markers of</a:t>
            </a:r>
            <a:r>
              <a:rPr lang="en-US" altLang="ko-KR" baseline="0" dirty="0" smtClean="0"/>
              <a:t> HCC are AFP and PIVKA.</a:t>
            </a:r>
          </a:p>
          <a:p>
            <a:r>
              <a:rPr lang="en-US" altLang="ko-KR" baseline="0" dirty="0" smtClean="0"/>
              <a:t>Some clinicians use only AFP.</a:t>
            </a:r>
          </a:p>
          <a:p>
            <a:r>
              <a:rPr lang="en-US" altLang="ko-KR" baseline="0" dirty="0" smtClean="0"/>
              <a:t>Some clinicians use PIVKA as well.</a:t>
            </a:r>
          </a:p>
          <a:p>
            <a:r>
              <a:rPr lang="en-US" altLang="ko-KR" baseline="0" dirty="0" smtClean="0"/>
              <a:t>Although further studies are needed to clarify the efficacy of PIVKA, I usually check PIVKA as a complement to AFP.</a:t>
            </a:r>
          </a:p>
          <a:p>
            <a:r>
              <a:rPr lang="en-US" altLang="ko-KR" baseline="0" dirty="0" smtClean="0"/>
              <a:t>Generally, tumor marker follow-up has an advantage only when the tumor marker increased preoperatively.</a:t>
            </a:r>
          </a:p>
          <a:p>
            <a:r>
              <a:rPr lang="en-US" altLang="ko-KR" baseline="0" dirty="0" smtClean="0"/>
              <a:t>However, I recommend tumor marker follow-up in all HCC cases including cases with normal level before treatment. </a:t>
            </a:r>
          </a:p>
          <a:p>
            <a:r>
              <a:rPr lang="en-US" altLang="ko-KR" baseline="0" dirty="0" smtClean="0"/>
              <a:t>Because unlikely to other solid tumors, we should monitor de novo HCC as well as true recurrence.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915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</a:t>
            </a:r>
            <a:r>
              <a:rPr lang="en-US" altLang="ko-KR" baseline="0" dirty="0" smtClean="0"/>
              <a:t> is my actual surveillance protocol. </a:t>
            </a:r>
          </a:p>
          <a:p>
            <a:r>
              <a:rPr lang="en-US" altLang="ko-KR" baseline="0" dirty="0" smtClean="0"/>
              <a:t>I like frequent follow-up.</a:t>
            </a:r>
          </a:p>
          <a:p>
            <a:r>
              <a:rPr lang="en-US" altLang="ko-KR" baseline="0" dirty="0" smtClean="0"/>
              <a:t>My surveillance interval is 3 months up to 2 years, 4 months to 5 years and after then 6 months.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But, It’s just mine, not recommendation.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1411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ko-KR" sz="1200" dirty="0" smtClean="0"/>
              <a:t>In</a:t>
            </a:r>
            <a:r>
              <a:rPr lang="en-US" altLang="ko-KR" sz="1200" baseline="0" dirty="0" smtClean="0"/>
              <a:t> summary,</a:t>
            </a:r>
          </a:p>
          <a:p>
            <a:pPr>
              <a:lnSpc>
                <a:spcPct val="120000"/>
              </a:lnSpc>
            </a:pPr>
            <a:endParaRPr lang="en-US" altLang="ko-KR" sz="1200" dirty="0" smtClean="0"/>
          </a:p>
          <a:p>
            <a:pPr>
              <a:lnSpc>
                <a:spcPct val="120000"/>
              </a:lnSpc>
            </a:pPr>
            <a:r>
              <a:rPr lang="en-US" altLang="ko-KR" sz="1200" dirty="0" smtClean="0"/>
              <a:t>Within 2 years after curative HCC treatment, recurrence is more frequent and intrahepatic recurrence is mostly IM, which is associated with tumor-related risk factors. </a:t>
            </a:r>
          </a:p>
          <a:p>
            <a:pPr>
              <a:lnSpc>
                <a:spcPct val="120000"/>
              </a:lnSpc>
            </a:pPr>
            <a:endParaRPr lang="en-US" altLang="ko-KR" sz="800" dirty="0" smtClean="0"/>
          </a:p>
          <a:p>
            <a:pPr>
              <a:lnSpc>
                <a:spcPct val="120000"/>
              </a:lnSpc>
            </a:pPr>
            <a:r>
              <a:rPr lang="en-US" altLang="ko-KR" sz="1200" dirty="0" smtClean="0"/>
              <a:t>After 2 years from HCC treatment, recurrence is less frequent and intrahepatic recurrence is usually caused by MO, which is associated with liver disease-related risk factors. </a:t>
            </a:r>
          </a:p>
          <a:p>
            <a:pPr>
              <a:lnSpc>
                <a:spcPct val="120000"/>
              </a:lnSpc>
            </a:pPr>
            <a:endParaRPr lang="en-US" altLang="ko-KR" sz="800" dirty="0" smtClean="0"/>
          </a:p>
          <a:p>
            <a:pPr>
              <a:lnSpc>
                <a:spcPct val="120000"/>
              </a:lnSpc>
            </a:pPr>
            <a:r>
              <a:rPr lang="en-US" altLang="ko-KR" sz="1200" dirty="0" smtClean="0"/>
              <a:t>Aggressive treatments with curative intent could be considered for late recurrence, which shows relatively good prognosis.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4678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Although targeted agents are promising as an adjuvant therapies after HCC treatment, there is no definite evidence revealed up to date.</a:t>
            </a:r>
          </a:p>
          <a:p>
            <a:pPr>
              <a:lnSpc>
                <a:spcPct val="120000"/>
              </a:lnSpc>
            </a:pPr>
            <a:endParaRPr lang="en-US" altLang="ko-KR" sz="800" dirty="0" smtClean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Antiviral adjuvant therapy with ETV or TDF is recommended after HCC treatment in patient with high HBV DNA level.</a:t>
            </a:r>
          </a:p>
          <a:p>
            <a:pPr>
              <a:lnSpc>
                <a:spcPct val="120000"/>
              </a:lnSpc>
            </a:pPr>
            <a:endParaRPr lang="en-US" altLang="ko-KR" sz="800" dirty="0" smtClean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Although there is no established recurrence </a:t>
            </a:r>
            <a:r>
              <a:rPr lang="en-US" altLang="ko-KR" smtClean="0"/>
              <a:t>surveillance protocol, </a:t>
            </a:r>
            <a:r>
              <a:rPr lang="en-US" altLang="ko-KR" dirty="0" smtClean="0"/>
              <a:t>the surveillance test should include dynamic imaging and tumor markers and should be performed at intervals of 3-4 months at least up to 2 years after treatment.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3490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27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There</a:t>
            </a:r>
            <a:r>
              <a:rPr lang="en-US" altLang="ko-KR" baseline="0" dirty="0" smtClean="0"/>
              <a:t> are several methods to differentiate between intrahepatic metastasis and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occurrence.</a:t>
            </a:r>
          </a:p>
          <a:p>
            <a:r>
              <a:rPr lang="en-US" altLang="ko-KR" baseline="0" dirty="0" smtClean="0"/>
              <a:t>The definite method is the analysis of genetic backgrounds.</a:t>
            </a:r>
          </a:p>
          <a:p>
            <a:r>
              <a:rPr lang="en-US" altLang="ko-KR" baseline="0" dirty="0" smtClean="0"/>
              <a:t>However, these methods </a:t>
            </a:r>
            <a:r>
              <a:rPr lang="en-US" altLang="ko-K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rarely used in clinical practice because they are complex and time consuming.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587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Another</a:t>
            </a:r>
            <a:r>
              <a:rPr lang="en-US" altLang="ko-KR" baseline="0" dirty="0" smtClean="0"/>
              <a:t> method is </a:t>
            </a:r>
            <a:r>
              <a:rPr lang="en-US" altLang="ko-KR" baseline="0" dirty="0" err="1" smtClean="0"/>
              <a:t>histopathologic</a:t>
            </a:r>
            <a:r>
              <a:rPr lang="en-US" altLang="ko-KR" baseline="0" dirty="0" smtClean="0"/>
              <a:t> differentiation. </a:t>
            </a:r>
          </a:p>
          <a:p>
            <a:r>
              <a:rPr lang="en-US" altLang="ko-KR" dirty="0" smtClean="0"/>
              <a:t>This</a:t>
            </a:r>
            <a:r>
              <a:rPr lang="en-US" altLang="ko-KR" baseline="0" dirty="0" smtClean="0"/>
              <a:t> method was introduced </a:t>
            </a:r>
            <a:r>
              <a:rPr lang="en-US" altLang="ko-KR" dirty="0" smtClean="0"/>
              <a:t>by the Liver Cancer Study Group of Japan in 2001</a:t>
            </a:r>
            <a:r>
              <a:rPr lang="en-US" altLang="ko-KR" baseline="0" dirty="0" smtClean="0"/>
              <a:t> and a more convenient method.</a:t>
            </a:r>
          </a:p>
          <a:p>
            <a:r>
              <a:rPr lang="en-US" altLang="ko-KR" baseline="0" dirty="0" smtClean="0"/>
              <a:t>However, </a:t>
            </a:r>
            <a:r>
              <a:rPr lang="en-US" altLang="ko-KR" baseline="0" dirty="0" err="1" smtClean="0"/>
              <a:t>histopathologic</a:t>
            </a:r>
            <a:r>
              <a:rPr lang="en-US" altLang="ko-KR" baseline="0" dirty="0" smtClean="0"/>
              <a:t> method as well as genetic background analysis require the recurrent tumor tissue by biopsy or re-resection.</a:t>
            </a:r>
          </a:p>
          <a:p>
            <a:r>
              <a:rPr lang="en-US" altLang="ko-KR" baseline="0" dirty="0" smtClean="0"/>
              <a:t>So, many clinicians usually use a cruder method in practice.</a:t>
            </a:r>
          </a:p>
          <a:p>
            <a:endParaRPr lang="en-US" altLang="ko-KR" baseline="0" dirty="0" smtClean="0"/>
          </a:p>
          <a:p>
            <a:endParaRPr lang="en-US" altLang="ko-KR" baseline="0" dirty="0" smtClean="0"/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0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Actually in clinical practice,</a:t>
            </a:r>
            <a:r>
              <a:rPr lang="en-US" altLang="ko-KR" baseline="0" dirty="0" smtClean="0"/>
              <a:t> </a:t>
            </a:r>
            <a:r>
              <a:rPr lang="en-US" altLang="ko-KR" baseline="0" smtClean="0"/>
              <a:t>simply, early </a:t>
            </a:r>
            <a:r>
              <a:rPr lang="en-US" altLang="ko-KR" baseline="0" dirty="0" smtClean="0"/>
              <a:t>recurrence is usually considered as intrahepatic metastasis and late recurrence is considered as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occurrence.</a:t>
            </a:r>
          </a:p>
          <a:p>
            <a:r>
              <a:rPr lang="en-US" altLang="ko-KR" baseline="0" dirty="0" smtClean="0"/>
              <a:t>There is no established cut-off time between early and late recurrence.</a:t>
            </a:r>
          </a:p>
          <a:p>
            <a:r>
              <a:rPr lang="en-US" altLang="ko-KR" baseline="0" dirty="0" smtClean="0"/>
              <a:t>But 2 years is a generally accepted consensus.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380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</a:t>
            </a:r>
            <a:r>
              <a:rPr lang="en-US" altLang="ko-KR" baseline="0" dirty="0" smtClean="0"/>
              <a:t> 2006, </a:t>
            </a:r>
            <a:r>
              <a:rPr lang="en-US" altLang="ko-KR" baseline="0" dirty="0" err="1" smtClean="0"/>
              <a:t>Portonali</a:t>
            </a:r>
            <a:r>
              <a:rPr lang="en-US" altLang="ko-KR" baseline="0" dirty="0" smtClean="0"/>
              <a:t> and colleagues suggested the cutoff of two years.</a:t>
            </a:r>
          </a:p>
          <a:p>
            <a:r>
              <a:rPr lang="en-US" altLang="ko-KR" baseline="0" dirty="0" smtClean="0"/>
              <a:t>They performed linear regression using disease-free survival curves after HCC resection.</a:t>
            </a:r>
          </a:p>
          <a:p>
            <a:r>
              <a:rPr lang="en-US" altLang="ko-KR" baseline="0" dirty="0" smtClean="0"/>
              <a:t>In early period, the slope of the disease-free survival curve is steep and then it’s getting gentle.</a:t>
            </a:r>
          </a:p>
          <a:p>
            <a:r>
              <a:rPr lang="en-US" altLang="ko-KR" baseline="0" dirty="0" smtClean="0"/>
              <a:t>So, they suggested twenty four months as the cutoff to separate early and late recurrences, which is the cross point of two linear regression lines.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0652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Huang and</a:t>
            </a:r>
            <a:r>
              <a:rPr lang="en-US" altLang="ko-KR" baseline="0" dirty="0" smtClean="0"/>
              <a:t> colleagues</a:t>
            </a:r>
            <a:r>
              <a:rPr lang="en-US" altLang="ko-KR" dirty="0" smtClean="0"/>
              <a:t> actually compared</a:t>
            </a:r>
            <a:r>
              <a:rPr lang="en-US" altLang="ko-KR" baseline="0" dirty="0" smtClean="0"/>
              <a:t> primary and recurrent tumors by the </a:t>
            </a:r>
            <a:r>
              <a:rPr lang="en-US" altLang="ko-KR" baseline="0" dirty="0" err="1" smtClean="0"/>
              <a:t>histopathologic</a:t>
            </a:r>
            <a:r>
              <a:rPr lang="en-US" altLang="ko-KR" baseline="0" dirty="0" smtClean="0"/>
              <a:t> method.</a:t>
            </a:r>
          </a:p>
          <a:p>
            <a:r>
              <a:rPr lang="en-US" altLang="ko-KR" baseline="0" dirty="0" smtClean="0"/>
              <a:t>This is the recurrence of intrahepatic metastasis and this is the recurrence of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occurrence.</a:t>
            </a:r>
          </a:p>
          <a:p>
            <a:r>
              <a:rPr lang="en-US" altLang="ko-KR" baseline="0" dirty="0" smtClean="0"/>
              <a:t>As you can see, within 2 years after initial resection, more than ninety percent of intrahepatic metastasis showed up while only 20% of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occurrences developed within 2 years.</a:t>
            </a:r>
          </a:p>
          <a:p>
            <a:r>
              <a:rPr lang="en-US" altLang="ko-KR" baseline="0" dirty="0" smtClean="0"/>
              <a:t>Therefore, two years could be acceptable as the crude cut-off point in the clinical setting.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355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Differentiation between</a:t>
            </a:r>
            <a:r>
              <a:rPr lang="en-US" altLang="ko-KR" baseline="0" dirty="0" smtClean="0"/>
              <a:t> intrahepatic metastasis and </a:t>
            </a:r>
            <a:r>
              <a:rPr lang="en-US" altLang="ko-KR" baseline="0" dirty="0" err="1" smtClean="0"/>
              <a:t>multicentric</a:t>
            </a:r>
            <a:r>
              <a:rPr lang="en-US" altLang="ko-KR" baseline="0" dirty="0" smtClean="0"/>
              <a:t> occurrence is clinically important because not only mechanisms and timing but also prognosis and risk factors are different.</a:t>
            </a:r>
          </a:p>
          <a:p>
            <a:r>
              <a:rPr lang="en-US" altLang="ko-KR" dirty="0" smtClean="0"/>
              <a:t>Late</a:t>
            </a:r>
            <a:r>
              <a:rPr lang="en-US" altLang="ko-KR" baseline="0" dirty="0" smtClean="0"/>
              <a:t> recurrence has better prognosis and could be re-resected according to patient’s conditions.</a:t>
            </a:r>
          </a:p>
          <a:p>
            <a:r>
              <a:rPr lang="en-US" altLang="ko-KR" baseline="0" dirty="0" smtClean="0"/>
              <a:t>On the other hand, early recurrence, mostly intrahepatic metastasis has poor prognosis even after repeat curative treatment.</a:t>
            </a:r>
          </a:p>
          <a:p>
            <a:r>
              <a:rPr lang="en-US" altLang="ko-KR" baseline="0" dirty="0" smtClean="0"/>
              <a:t>So, re-resection is not strongly recommended for early recurrence.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BA60E-3D64-4649-A5E6-C6D7D6EA5F3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952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561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54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23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82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65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36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82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8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11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9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7100C-1E9E-4630-B82E-26AD87CD9E25}" type="datetimeFigureOut">
              <a:rPr lang="ko-KR" altLang="en-US" smtClean="0"/>
              <a:t>2015-04-24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D35B1-11CF-4DD8-B9C4-13949E39FA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62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Post-treatment </a:t>
            </a:r>
            <a:r>
              <a:rPr lang="en-US" altLang="ko-KR" b="1" dirty="0">
                <a:solidFill>
                  <a:srgbClr val="C00000"/>
                </a:solidFill>
              </a:rPr>
              <a:t>Follow-up Protocol and </a:t>
            </a:r>
            <a:r>
              <a:rPr lang="en-US" altLang="ko-KR" b="1" dirty="0" smtClean="0">
                <a:solidFill>
                  <a:srgbClr val="C00000"/>
                </a:solidFill>
              </a:rPr>
              <a:t>Management</a:t>
            </a:r>
            <a:br>
              <a:rPr lang="en-US" altLang="ko-KR" b="1" dirty="0" smtClean="0">
                <a:solidFill>
                  <a:srgbClr val="C00000"/>
                </a:solidFill>
              </a:rPr>
            </a:b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&lt;Trend 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HCC in 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Korea&gt;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b="1" dirty="0" err="1">
                <a:solidFill>
                  <a:schemeClr val="tx1"/>
                </a:solidFill>
              </a:rPr>
              <a:t>Hae</a:t>
            </a:r>
            <a:r>
              <a:rPr lang="en-US" altLang="ko-KR" b="1" dirty="0">
                <a:solidFill>
                  <a:schemeClr val="tx1"/>
                </a:solidFill>
              </a:rPr>
              <a:t> Won Lee MD. PhD. </a:t>
            </a:r>
            <a:endParaRPr lang="ko-KR" altLang="ko-KR" b="1" dirty="0">
              <a:solidFill>
                <a:schemeClr val="tx1"/>
              </a:solidFill>
            </a:endParaRPr>
          </a:p>
          <a:p>
            <a:r>
              <a:rPr lang="en-US" altLang="ko-KR" b="1" dirty="0">
                <a:solidFill>
                  <a:schemeClr val="tx1"/>
                </a:solidFill>
              </a:rPr>
              <a:t>Seoul National University College of Medicine</a:t>
            </a:r>
            <a:endParaRPr lang="ko-KR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0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" t="32786" r="30776" b="13959"/>
          <a:stretch/>
        </p:blipFill>
        <p:spPr bwMode="auto">
          <a:xfrm>
            <a:off x="164515" y="1052736"/>
            <a:ext cx="8856991" cy="425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1960" y="57332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i="1" dirty="0"/>
              <a:t>&lt;Huang et al. Ann </a:t>
            </a:r>
            <a:r>
              <a:rPr lang="en-US" altLang="ko-KR" i="1" dirty="0" err="1"/>
              <a:t>Surg</a:t>
            </a:r>
            <a:r>
              <a:rPr lang="en-US" altLang="ko-KR" i="1" dirty="0"/>
              <a:t> </a:t>
            </a:r>
            <a:r>
              <a:rPr lang="en-US" altLang="ko-KR" i="1" dirty="0" err="1"/>
              <a:t>Oncol</a:t>
            </a:r>
            <a:r>
              <a:rPr lang="en-US" altLang="ko-KR" i="1" dirty="0"/>
              <a:t>. 2012</a:t>
            </a:r>
            <a:r>
              <a:rPr lang="en-US" altLang="ko-KR" i="1" dirty="0" smtClean="0"/>
              <a:t>&gt;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261921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Risk Factors for Recurrence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Tumor-related factors</a:t>
            </a:r>
          </a:p>
          <a:p>
            <a:pPr lvl="1"/>
            <a:r>
              <a:rPr lang="en-US" altLang="ko-KR" dirty="0"/>
              <a:t>N</a:t>
            </a:r>
            <a:r>
              <a:rPr lang="en-US" altLang="ko-KR" dirty="0" smtClean="0"/>
              <a:t>umber </a:t>
            </a:r>
            <a:r>
              <a:rPr lang="en-US" altLang="ko-KR" dirty="0"/>
              <a:t>and size of tumors,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Differentiation</a:t>
            </a:r>
          </a:p>
          <a:p>
            <a:pPr lvl="1"/>
            <a:r>
              <a:rPr lang="en-US" altLang="ko-KR" dirty="0" smtClean="0"/>
              <a:t>Vascular </a:t>
            </a:r>
            <a:r>
              <a:rPr lang="en-US" altLang="ko-KR" dirty="0"/>
              <a:t>invasion 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reoperative </a:t>
            </a:r>
            <a:r>
              <a:rPr lang="en-US" altLang="ko-KR" dirty="0"/>
              <a:t>serum AFP and PIVKA-II 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: Associated </a:t>
            </a:r>
            <a:r>
              <a:rPr lang="en-US" altLang="ko-KR" dirty="0"/>
              <a:t>with </a:t>
            </a:r>
            <a:r>
              <a:rPr lang="en-US" altLang="ko-KR" dirty="0" smtClean="0"/>
              <a:t>IM</a:t>
            </a:r>
          </a:p>
          <a:p>
            <a:pPr marL="400050" lvl="1" indent="0">
              <a:buNone/>
            </a:pPr>
            <a:r>
              <a:rPr lang="en-US" altLang="ko-KR" i="1" dirty="0" smtClean="0"/>
              <a:t>→ Should pay attention to early recurrence in patients with tumor-related risk factors</a:t>
            </a:r>
          </a:p>
        </p:txBody>
      </p:sp>
    </p:spTree>
    <p:extLst>
      <p:ext uri="{BB962C8B-B14F-4D97-AF65-F5344CB8AC3E}">
        <p14:creationId xmlns:p14="http://schemas.microsoft.com/office/powerpoint/2010/main" val="299953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Risk Factors for Recurrence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</a:t>
            </a:r>
            <a:r>
              <a:rPr lang="en-US" altLang="ko-KR" dirty="0" smtClean="0"/>
              <a:t>nderlying disease-related factors</a:t>
            </a:r>
          </a:p>
          <a:p>
            <a:pPr lvl="1"/>
            <a:r>
              <a:rPr lang="en-US" altLang="ko-KR" dirty="0"/>
              <a:t>L</a:t>
            </a:r>
            <a:r>
              <a:rPr lang="en-US" altLang="ko-KR" dirty="0" smtClean="0"/>
              <a:t>iver cirrhosis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ctivity of hepatitis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reoperative serum HBV DNA level</a:t>
            </a:r>
          </a:p>
          <a:p>
            <a:pPr marL="457200" lvl="1" indent="0">
              <a:buNone/>
            </a:pPr>
            <a:r>
              <a:rPr lang="en-US" altLang="ko-KR" dirty="0" smtClean="0"/>
              <a:t>: Increase the risk of MO (late recurrence)</a:t>
            </a:r>
          </a:p>
          <a:p>
            <a:pPr marL="400050" lvl="1" indent="0">
              <a:buNone/>
            </a:pPr>
            <a:r>
              <a:rPr lang="en-US" altLang="ko-KR" i="1" dirty="0" smtClean="0"/>
              <a:t>→ Should </a:t>
            </a:r>
            <a:r>
              <a:rPr lang="en-US" altLang="ko-KR" i="1" dirty="0" err="1" smtClean="0"/>
              <a:t>condiser</a:t>
            </a:r>
            <a:r>
              <a:rPr lang="en-US" altLang="ko-KR" i="1" dirty="0" smtClean="0"/>
              <a:t> de novo HCC in patients with underlying disease-related risk factors</a:t>
            </a:r>
          </a:p>
          <a:p>
            <a:pPr marL="400050" lvl="1" indent="0">
              <a:buNone/>
            </a:pPr>
            <a:r>
              <a:rPr lang="en-US" altLang="ko-KR" i="1" dirty="0" smtClean="0"/>
              <a:t>→ Should try to control the underlying liver condition</a:t>
            </a:r>
            <a:endParaRPr lang="ko-KR" altLang="en-US" i="1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892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solidFill>
                  <a:srgbClr val="C00000"/>
                </a:solidFill>
              </a:rPr>
              <a:t>Adjuvant Therapy for HCC Recurrence</a:t>
            </a:r>
            <a:endParaRPr lang="ko-KR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ko-KR" dirty="0" smtClean="0"/>
              <a:t>Adjuvant therapies for early recurrence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Aim to suppress tumor cell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Systemic chemotherapy</a:t>
            </a:r>
          </a:p>
          <a:p>
            <a:pPr lvl="1">
              <a:lnSpc>
                <a:spcPct val="110000"/>
              </a:lnSpc>
            </a:pPr>
            <a:r>
              <a:rPr lang="en-US" altLang="ko-KR" dirty="0"/>
              <a:t>H</a:t>
            </a:r>
            <a:r>
              <a:rPr lang="en-US" altLang="ko-KR" dirty="0" smtClean="0"/>
              <a:t>epatic artery infusion chemotherapy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TACE / TARE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/>
              <a:t>Adjuvant therapies for late recurrence</a:t>
            </a:r>
            <a:endParaRPr lang="en-US" altLang="ko-KR" dirty="0"/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Aim to control hepatitis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Interferon</a:t>
            </a:r>
          </a:p>
          <a:p>
            <a:pPr lvl="1">
              <a:lnSpc>
                <a:spcPct val="110000"/>
              </a:lnSpc>
            </a:pPr>
            <a:r>
              <a:rPr lang="en-US" altLang="ko-KR" dirty="0" err="1" smtClean="0"/>
              <a:t>Nucleos</a:t>
            </a:r>
            <a:r>
              <a:rPr lang="en-US" altLang="ko-KR" dirty="0" smtClean="0"/>
              <a:t>(t)ide analogues (NA)</a:t>
            </a:r>
          </a:p>
        </p:txBody>
      </p:sp>
    </p:spTree>
    <p:extLst>
      <p:ext uri="{BB962C8B-B14F-4D97-AF65-F5344CB8AC3E}">
        <p14:creationId xmlns:p14="http://schemas.microsoft.com/office/powerpoint/2010/main" val="161322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Autofit/>
          </a:bodyPr>
          <a:lstStyle/>
          <a:p>
            <a:r>
              <a:rPr lang="en-US" altLang="ko-KR" sz="4000" b="1" dirty="0" smtClean="0">
                <a:solidFill>
                  <a:srgbClr val="C00000"/>
                </a:solidFill>
              </a:rPr>
              <a:t>Anti-tumor Adjuvant Therapy</a:t>
            </a:r>
            <a:endParaRPr lang="ko-KR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No available evidence for the effectiveness</a:t>
            </a:r>
          </a:p>
          <a:p>
            <a:pPr lvl="1"/>
            <a:r>
              <a:rPr lang="en-US" altLang="ko-KR" dirty="0" smtClean="0"/>
              <a:t>Conventional systemic chemotherapy</a:t>
            </a:r>
          </a:p>
          <a:p>
            <a:pPr lvl="1"/>
            <a:r>
              <a:rPr lang="en-US" altLang="ko-KR" dirty="0" smtClean="0"/>
              <a:t>TACE or TARE </a:t>
            </a:r>
          </a:p>
          <a:p>
            <a:pPr lvl="1"/>
            <a:endParaRPr lang="en-US" altLang="ko-KR" sz="800" dirty="0" smtClean="0"/>
          </a:p>
          <a:p>
            <a:r>
              <a:rPr lang="en-US" altLang="ko-KR" dirty="0" smtClean="0"/>
              <a:t>Targeted agents like </a:t>
            </a:r>
            <a:r>
              <a:rPr lang="en-US" altLang="ko-KR" dirty="0" err="1"/>
              <a:t>s</a:t>
            </a:r>
            <a:r>
              <a:rPr lang="en-US" altLang="ko-KR" dirty="0" err="1" smtClean="0"/>
              <a:t>orafenib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Effective </a:t>
            </a:r>
            <a:r>
              <a:rPr lang="en-US" altLang="ko-KR" dirty="0"/>
              <a:t>for advanced </a:t>
            </a:r>
            <a:r>
              <a:rPr lang="en-US" altLang="ko-KR" dirty="0" smtClean="0"/>
              <a:t>HCC</a:t>
            </a:r>
          </a:p>
          <a:p>
            <a:pPr marL="457200" lvl="1" indent="0" algn="r">
              <a:buNone/>
            </a:pPr>
            <a:r>
              <a:rPr lang="en-US" altLang="ko-KR" sz="1800" i="1" dirty="0" smtClean="0"/>
              <a:t>&lt;</a:t>
            </a:r>
            <a:r>
              <a:rPr lang="en-US" altLang="ko-KR" sz="1800" i="1" dirty="0" err="1" smtClean="0"/>
              <a:t>Llovet</a:t>
            </a:r>
            <a:r>
              <a:rPr lang="en-US" altLang="ko-KR" sz="1800" i="1" dirty="0" smtClean="0"/>
              <a:t> </a:t>
            </a:r>
            <a:r>
              <a:rPr lang="en-US" altLang="ko-KR" sz="1800" i="1" dirty="0"/>
              <a:t>JM</a:t>
            </a:r>
            <a:r>
              <a:rPr lang="en-US" altLang="ko-KR" sz="1800" i="1" dirty="0" smtClean="0"/>
              <a:t>, et al. N </a:t>
            </a:r>
            <a:r>
              <a:rPr lang="en-US" altLang="ko-KR" sz="1800" i="1" dirty="0" err="1" smtClean="0"/>
              <a:t>Eng</a:t>
            </a:r>
            <a:r>
              <a:rPr lang="en-US" altLang="ko-KR" sz="1800" i="1" dirty="0" smtClean="0"/>
              <a:t> J Med. 2008.&gt;</a:t>
            </a:r>
          </a:p>
          <a:p>
            <a:pPr marL="457200" lvl="1" indent="0" algn="r">
              <a:buNone/>
            </a:pPr>
            <a:r>
              <a:rPr lang="en-US" altLang="ko-KR" sz="1800" i="1" dirty="0" smtClean="0"/>
              <a:t>&lt;Cheng AL, et al. Lancet </a:t>
            </a:r>
            <a:r>
              <a:rPr lang="en-US" altLang="ko-KR" sz="1800" i="1" dirty="0" err="1" smtClean="0"/>
              <a:t>Oncol</a:t>
            </a:r>
            <a:r>
              <a:rPr lang="en-US" altLang="ko-KR" sz="1800" i="1" dirty="0" smtClean="0"/>
              <a:t>. 2009.&gt;</a:t>
            </a:r>
          </a:p>
          <a:p>
            <a:pPr lvl="1"/>
            <a:r>
              <a:rPr lang="en-US" altLang="ko-KR" dirty="0" smtClean="0"/>
              <a:t>The only promising agents, up to date</a:t>
            </a:r>
          </a:p>
          <a:p>
            <a:pPr lvl="1"/>
            <a:r>
              <a:rPr lang="en-US" altLang="ko-KR" dirty="0" smtClean="0"/>
              <a:t>Several clinical studies are underway.</a:t>
            </a:r>
          </a:p>
        </p:txBody>
      </p:sp>
    </p:spTree>
    <p:extLst>
      <p:ext uri="{BB962C8B-B14F-4D97-AF65-F5344CB8AC3E}">
        <p14:creationId xmlns:p14="http://schemas.microsoft.com/office/powerpoint/2010/main" val="81773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61" y="274638"/>
            <a:ext cx="8435280" cy="1143000"/>
          </a:xfrm>
        </p:spPr>
        <p:txBody>
          <a:bodyPr>
            <a:noAutofit/>
          </a:bodyPr>
          <a:lstStyle/>
          <a:p>
            <a:r>
              <a:rPr lang="en-US" altLang="ko-KR" sz="3200" b="1" dirty="0">
                <a:solidFill>
                  <a:srgbClr val="C00000"/>
                </a:solidFill>
              </a:rPr>
              <a:t>Efficacy of </a:t>
            </a:r>
            <a:r>
              <a:rPr lang="en-US" altLang="ko-KR" sz="3200" b="1" dirty="0" err="1" smtClean="0">
                <a:solidFill>
                  <a:srgbClr val="C00000"/>
                </a:solidFill>
              </a:rPr>
              <a:t>Sorafenib</a:t>
            </a:r>
            <a:r>
              <a:rPr lang="en-US" altLang="ko-KR" sz="32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3200" b="1" dirty="0">
                <a:solidFill>
                  <a:srgbClr val="C00000"/>
                </a:solidFill>
              </a:rPr>
              <a:t>as </a:t>
            </a:r>
            <a:r>
              <a:rPr lang="en-US" altLang="ko-KR" sz="3200" b="1" dirty="0" smtClean="0">
                <a:solidFill>
                  <a:srgbClr val="C00000"/>
                </a:solidFill>
              </a:rPr>
              <a:t>Adjuvant </a:t>
            </a:r>
            <a:r>
              <a:rPr lang="en-US" altLang="ko-KR" sz="3200" b="1" dirty="0">
                <a:solidFill>
                  <a:srgbClr val="C00000"/>
                </a:solidFill>
              </a:rPr>
              <a:t>T</a:t>
            </a:r>
            <a:r>
              <a:rPr lang="en-US" altLang="ko-KR" sz="3200" b="1" dirty="0" smtClean="0">
                <a:solidFill>
                  <a:srgbClr val="C00000"/>
                </a:solidFill>
              </a:rPr>
              <a:t>herapy</a:t>
            </a:r>
            <a:br>
              <a:rPr lang="en-US" altLang="ko-KR" sz="3200" b="1" dirty="0" smtClean="0">
                <a:solidFill>
                  <a:srgbClr val="C00000"/>
                </a:solidFill>
              </a:rPr>
            </a:br>
            <a:r>
              <a:rPr lang="en-US" altLang="ko-KR" sz="3200" b="1" dirty="0" smtClean="0">
                <a:solidFill>
                  <a:srgbClr val="C00000"/>
                </a:solidFill>
              </a:rPr>
              <a:t>- A Pilot Study-</a:t>
            </a:r>
            <a:endParaRPr lang="ko-KR" alt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Wang SN, et al. from Taiwan in 2013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Two-arm, open-label, controlled phase II study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Only high risk HCC enrolled after curative resection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ko-KR" dirty="0" smtClean="0"/>
              <a:t> (with poorly differentiation, microvascular invasion and/or microscopic satellites)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Adjuvant therapies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Sorafenib</a:t>
            </a:r>
            <a:r>
              <a:rPr lang="en-US" altLang="ko-KR" dirty="0" smtClean="0"/>
              <a:t> group (n=14): 400mg </a:t>
            </a:r>
            <a:r>
              <a:rPr lang="en-US" altLang="ko-KR" dirty="0" err="1" smtClean="0"/>
              <a:t>qd</a:t>
            </a:r>
            <a:r>
              <a:rPr lang="en-US" altLang="ko-KR" dirty="0" smtClean="0"/>
              <a:t> for 4 months from postoperative 14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day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Control group (n=17): no drug </a:t>
            </a:r>
          </a:p>
        </p:txBody>
      </p:sp>
    </p:spTree>
    <p:extLst>
      <p:ext uri="{BB962C8B-B14F-4D97-AF65-F5344CB8AC3E}">
        <p14:creationId xmlns:p14="http://schemas.microsoft.com/office/powerpoint/2010/main" val="130846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640" y="260648"/>
            <a:ext cx="5909012" cy="579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3059" y="6021288"/>
            <a:ext cx="4510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&lt;Recurrence-free Survival&gt;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672940"/>
            <a:ext cx="41764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- Time to Recurrence 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b="1" dirty="0" err="1" smtClean="0">
                <a:solidFill>
                  <a:srgbClr val="C00000"/>
                </a:solidFill>
              </a:rPr>
              <a:t>Sorafenib</a:t>
            </a:r>
            <a:r>
              <a:rPr lang="en-US" altLang="ko-KR" b="1" dirty="0" smtClean="0">
                <a:solidFill>
                  <a:srgbClr val="C00000"/>
                </a:solidFill>
              </a:rPr>
              <a:t> : 21.45 months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C00000"/>
                </a:solidFill>
              </a:rPr>
              <a:t>Control : 13.44 months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b="1" dirty="0" smtClean="0">
                <a:solidFill>
                  <a:srgbClr val="C00000"/>
                </a:solidFill>
              </a:rPr>
              <a:t>P-value = 0.032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4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STORM (NCT00692770) 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3439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altLang="ko-KR" dirty="0" smtClean="0"/>
              <a:t>Official title: A </a:t>
            </a:r>
            <a:r>
              <a:rPr lang="en-US" altLang="ko-KR" dirty="0"/>
              <a:t>Phase III Randomized, Double-blind, Placebo-controlled Study of </a:t>
            </a:r>
            <a:r>
              <a:rPr lang="en-US" altLang="ko-KR" dirty="0" err="1"/>
              <a:t>Sorafenib</a:t>
            </a:r>
            <a:r>
              <a:rPr lang="en-US" altLang="ko-KR" dirty="0"/>
              <a:t> as Adjuvant Treatment for Hepatocellular Carcinoma After Surgical Resection or Local </a:t>
            </a:r>
            <a:r>
              <a:rPr lang="en-US" altLang="ko-KR" dirty="0" smtClean="0"/>
              <a:t>Ablation</a:t>
            </a:r>
          </a:p>
          <a:p>
            <a:pPr>
              <a:lnSpc>
                <a:spcPct val="140000"/>
              </a:lnSpc>
            </a:pPr>
            <a:r>
              <a:rPr lang="en-US" altLang="ko-KR" dirty="0" smtClean="0"/>
              <a:t>234 centers of 27 countries participated in</a:t>
            </a:r>
          </a:p>
          <a:p>
            <a:pPr>
              <a:lnSpc>
                <a:spcPct val="140000"/>
              </a:lnSpc>
            </a:pPr>
            <a:r>
              <a:rPr lang="en-US" altLang="ko-KR" dirty="0" smtClean="0"/>
              <a:t>Participant </a:t>
            </a:r>
            <a:r>
              <a:rPr lang="en-US" altLang="ko-KR" dirty="0"/>
              <a:t>recruitment :</a:t>
            </a:r>
            <a:r>
              <a:rPr lang="en-US" altLang="ko-KR" dirty="0" smtClean="0"/>
              <a:t> </a:t>
            </a:r>
            <a:r>
              <a:rPr lang="en-US" altLang="ko-KR" dirty="0"/>
              <a:t>15 </a:t>
            </a:r>
            <a:r>
              <a:rPr lang="en-US" altLang="ko-KR" dirty="0" smtClean="0"/>
              <a:t>Aug </a:t>
            </a:r>
            <a:r>
              <a:rPr lang="en-US" altLang="ko-KR" dirty="0"/>
              <a:t>2008 ~</a:t>
            </a:r>
            <a:r>
              <a:rPr lang="en-US" altLang="ko-KR" dirty="0" smtClean="0"/>
              <a:t> </a:t>
            </a:r>
            <a:r>
              <a:rPr lang="en-US" altLang="ko-KR" dirty="0"/>
              <a:t>12 </a:t>
            </a:r>
            <a:r>
              <a:rPr lang="en-US" altLang="ko-KR" dirty="0" smtClean="0"/>
              <a:t>Nov 2010</a:t>
            </a:r>
          </a:p>
          <a:p>
            <a:pPr>
              <a:lnSpc>
                <a:spcPct val="140000"/>
              </a:lnSpc>
            </a:pPr>
            <a:r>
              <a:rPr lang="en-US" altLang="ko-KR" dirty="0" smtClean="0"/>
              <a:t>Study completion : Nov 2014</a:t>
            </a:r>
          </a:p>
          <a:p>
            <a:pPr>
              <a:lnSpc>
                <a:spcPct val="140000"/>
              </a:lnSpc>
            </a:pPr>
            <a:r>
              <a:rPr lang="en-US" altLang="ko-KR" dirty="0" smtClean="0"/>
              <a:t>Management</a:t>
            </a:r>
          </a:p>
          <a:p>
            <a:pPr lvl="1">
              <a:lnSpc>
                <a:spcPct val="140000"/>
              </a:lnSpc>
            </a:pPr>
            <a:r>
              <a:rPr lang="en-US" altLang="ko-KR" dirty="0" err="1" smtClean="0"/>
              <a:t>Sorafenib</a:t>
            </a:r>
            <a:r>
              <a:rPr lang="en-US" altLang="ko-KR" dirty="0" smtClean="0"/>
              <a:t> : </a:t>
            </a:r>
            <a:r>
              <a:rPr lang="en-US" altLang="ko-KR" dirty="0" err="1"/>
              <a:t>o</a:t>
            </a:r>
            <a:r>
              <a:rPr lang="en-US" altLang="ko-KR" dirty="0" err="1" smtClean="0"/>
              <a:t>orafenib</a:t>
            </a:r>
            <a:r>
              <a:rPr lang="en-US" altLang="ko-KR" dirty="0" smtClean="0"/>
              <a:t> 400mg bid (2 tablets)</a:t>
            </a:r>
          </a:p>
          <a:p>
            <a:pPr lvl="1">
              <a:lnSpc>
                <a:spcPct val="140000"/>
              </a:lnSpc>
            </a:pPr>
            <a:r>
              <a:rPr lang="en-US" altLang="ko-KR" dirty="0" smtClean="0"/>
              <a:t>Placebo : placebo 2 tablets bid</a:t>
            </a:r>
          </a:p>
          <a:p>
            <a:pPr lvl="1">
              <a:lnSpc>
                <a:spcPct val="140000"/>
              </a:lnSpc>
            </a:pPr>
            <a:r>
              <a:rPr lang="en-US" altLang="ko-KR" dirty="0"/>
              <a:t>From randomization up to 4 years or until disease recurrence whichever came first  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9923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83278"/>
              </p:ext>
            </p:extLst>
          </p:nvPr>
        </p:nvGraphicFramePr>
        <p:xfrm>
          <a:off x="251521" y="836712"/>
          <a:ext cx="8640960" cy="561662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176463"/>
                <a:gridCol w="2304256"/>
                <a:gridCol w="2160241"/>
              </a:tblGrid>
              <a:tr h="367584">
                <a:tc>
                  <a:txBody>
                    <a:bodyPr/>
                    <a:lstStyle/>
                    <a:p>
                      <a:r>
                        <a:rPr lang="ko-KR" altLang="en-US" sz="1400" b="1" dirty="0"/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  </a:t>
                      </a:r>
                      <a:r>
                        <a:rPr lang="en-US" sz="1400" b="1" dirty="0" err="1"/>
                        <a:t>Sorafenib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1" dirty="0" smtClean="0"/>
                        <a:t> </a:t>
                      </a:r>
                      <a:endParaRPr lang="en-US" sz="1400" b="1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  Placebo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598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STARTED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rgbClr val="C00000"/>
                          </a:solidFill>
                        </a:rPr>
                        <a:t>  </a:t>
                      </a:r>
                      <a:r>
                        <a:rPr lang="en-US" altLang="ko-KR" sz="1400" b="1" dirty="0">
                          <a:solidFill>
                            <a:srgbClr val="C00000"/>
                          </a:solidFill>
                        </a:rPr>
                        <a:t>556  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rgbClr val="C00000"/>
                          </a:solidFill>
                        </a:rPr>
                        <a:t>  </a:t>
                      </a:r>
                      <a:r>
                        <a:rPr lang="en-US" altLang="ko-KR" sz="1400" b="1" dirty="0">
                          <a:solidFill>
                            <a:srgbClr val="C00000"/>
                          </a:solidFill>
                        </a:rPr>
                        <a:t>558  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Participants Received Treatment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553  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554  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598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effectLst/>
                        </a:rPr>
                        <a:t>COMPLETED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82  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107   </a:t>
                      </a:r>
                    </a:p>
                  </a:txBody>
                  <a:tcPr marL="0" marR="0" marT="0" marB="0" anchor="ctr"/>
                </a:tc>
              </a:tr>
              <a:tr h="242598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NOT COMPLETED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474  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</a:t>
                      </a:r>
                      <a:r>
                        <a:rPr lang="en-US" altLang="ko-KR" sz="1400" b="1" dirty="0"/>
                        <a:t>451  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598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Protocol Violation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2  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7   </a:t>
                      </a:r>
                    </a:p>
                  </a:txBody>
                  <a:tcPr marL="0" marR="0" marT="0" marB="0" anchor="ctr"/>
                </a:tc>
              </a:tr>
              <a:tr h="242598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Withdrawal by Subject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93  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35   </a:t>
                      </a:r>
                    </a:p>
                  </a:txBody>
                  <a:tcPr marL="0" marR="0" marT="0" marB="0" anchor="ctr"/>
                </a:tc>
              </a:tr>
              <a:tr h="242598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Adverse Event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133  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41   </a:t>
                      </a:r>
                    </a:p>
                  </a:txBody>
                  <a:tcPr marL="0" marR="0" marT="0" marB="0" anchor="ctr"/>
                </a:tc>
              </a:tr>
              <a:tr h="242598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Death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10  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5   </a:t>
                      </a:r>
                    </a:p>
                  </a:txBody>
                  <a:tcPr marL="0" marR="0" marT="0" marB="0" anchor="ctr"/>
                </a:tc>
              </a:tr>
              <a:tr h="242598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Lost to Follow-up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7  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3  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Non-compliant with study medication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11  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5  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Randomized but not treated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3  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4  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Progression by clinical judgment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2  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3  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Physician decision not protocol driven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2  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1  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Disease progression, recurrence/relapse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165  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274  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Protocol driven decision point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3  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0  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Completed all planned assessments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35  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65   </a:t>
                      </a:r>
                    </a:p>
                  </a:txBody>
                  <a:tcPr marL="0" marR="0" marT="0" marB="0" anchor="ctr"/>
                </a:tc>
              </a:tr>
              <a:tr h="367584">
                <a:tc>
                  <a:txBody>
                    <a:bodyPr/>
                    <a:lstStyle/>
                    <a:p>
                      <a:pPr lvl="1"/>
                      <a:r>
                        <a:rPr lang="en-US" sz="1400" b="1" dirty="0">
                          <a:effectLst/>
                        </a:rPr>
                        <a:t>Radiological and clinical progression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/>
                        <a:t>              </a:t>
                      </a:r>
                      <a:r>
                        <a:rPr lang="en-US" altLang="ko-KR" sz="1400" b="1"/>
                        <a:t>8  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              </a:t>
                      </a:r>
                      <a:r>
                        <a:rPr lang="en-US" altLang="ko-KR" sz="1400" b="1" dirty="0"/>
                        <a:t>8  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12" y="332656"/>
            <a:ext cx="37834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Participant Flow:   Overall Study</a:t>
            </a:r>
            <a:r>
              <a:rPr kumimoji="1" lang="ko-KR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ko-K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189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Primary Outcome: Recurrence-free survival </a:t>
            </a:r>
            <a:endParaRPr lang="en-US" altLang="ko-KR" sz="24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ko-KR" sz="2400" dirty="0" smtClean="0"/>
              <a:t>Event : recurrence, death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8498"/>
              </p:ext>
            </p:extLst>
          </p:nvPr>
        </p:nvGraphicFramePr>
        <p:xfrm>
          <a:off x="467544" y="1639456"/>
          <a:ext cx="8229600" cy="1213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16224"/>
                <a:gridCol w="2520280"/>
                <a:gridCol w="2376264"/>
                <a:gridCol w="1316832"/>
              </a:tblGrid>
              <a:tr h="360040">
                <a:tc>
                  <a:txBody>
                    <a:bodyPr/>
                    <a:lstStyle/>
                    <a:p>
                      <a:endParaRPr lang="ko-KR" alt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err="1" smtClean="0"/>
                        <a:t>Sorafenib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Placebo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P-value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/>
                      </a:r>
                      <a:br>
                        <a:rPr lang="en-US" sz="2000" b="1" dirty="0">
                          <a:effectLst/>
                        </a:rPr>
                      </a:br>
                      <a:r>
                        <a:rPr lang="en-US" altLang="ko-KR" sz="1800" b="1" dirty="0" smtClean="0"/>
                        <a:t>Recurrence-free survival (days)</a:t>
                      </a:r>
                      <a:endParaRPr lang="ko-KR" alt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smtClean="0"/>
                        <a:t>1,014 </a:t>
                      </a:r>
                      <a:r>
                        <a:rPr lang="en-US" sz="2000" b="1" dirty="0"/>
                        <a:t>  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  ( 839 to 1339 )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smtClean="0"/>
                        <a:t>1,026 </a:t>
                      </a:r>
                      <a:r>
                        <a:rPr lang="en-US" sz="2000" b="1" dirty="0"/>
                        <a:t>  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  ( 841 to 1185 )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0.2583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내용 개체 틀 2"/>
          <p:cNvSpPr txBox="1">
            <a:spLocks/>
          </p:cNvSpPr>
          <p:nvPr/>
        </p:nvSpPr>
        <p:spPr>
          <a:xfrm>
            <a:off x="454481" y="3140969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Secondary Outcome: Time to recurrence</a:t>
            </a:r>
            <a:endParaRPr lang="en-US" altLang="ko-KR" sz="24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ko-KR" sz="2400" dirty="0" smtClean="0"/>
              <a:t>Event : recurrence (death censored)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33706"/>
              </p:ext>
            </p:extLst>
          </p:nvPr>
        </p:nvGraphicFramePr>
        <p:xfrm>
          <a:off x="464825" y="4447768"/>
          <a:ext cx="8229600" cy="1213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18943"/>
                <a:gridCol w="2517561"/>
                <a:gridCol w="2376264"/>
                <a:gridCol w="1316832"/>
              </a:tblGrid>
              <a:tr h="360040">
                <a:tc>
                  <a:txBody>
                    <a:bodyPr/>
                    <a:lstStyle/>
                    <a:p>
                      <a:endParaRPr lang="ko-KR" alt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err="1" smtClean="0"/>
                        <a:t>Sorafenib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Placebo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P-value</a:t>
                      </a:r>
                      <a:endParaRPr lang="en-US" sz="2000" b="1" dirty="0"/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effectLst/>
                        </a:rPr>
                        <a:t/>
                      </a:r>
                      <a:br>
                        <a:rPr lang="en-US" sz="2000" b="1" dirty="0">
                          <a:effectLst/>
                        </a:rPr>
                      </a:br>
                      <a:r>
                        <a:rPr lang="en-US" sz="1800" b="1" dirty="0" smtClean="0">
                          <a:effectLst/>
                        </a:rPr>
                        <a:t>Time</a:t>
                      </a:r>
                      <a:r>
                        <a:rPr lang="en-US" sz="1800" b="1" baseline="0" dirty="0" smtClean="0">
                          <a:effectLst/>
                        </a:rPr>
                        <a:t> to </a:t>
                      </a:r>
                    </a:p>
                    <a:p>
                      <a:r>
                        <a:rPr lang="en-US" sz="1800" b="1" baseline="0" dirty="0" smtClean="0">
                          <a:effectLst/>
                        </a:rPr>
                        <a:t>recurrence</a:t>
                      </a:r>
                      <a:r>
                        <a:rPr lang="en-US" altLang="ko-KR" sz="1800" b="1" dirty="0" smtClean="0"/>
                        <a:t> (days)</a:t>
                      </a:r>
                      <a:endParaRPr lang="ko-KR" altLang="en-US" sz="1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smtClean="0"/>
                        <a:t>1,172 </a:t>
                      </a:r>
                      <a:r>
                        <a:rPr lang="en-US" sz="2000" b="1" dirty="0"/>
                        <a:t>  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  ( </a:t>
                      </a:r>
                      <a:r>
                        <a:rPr lang="en-US" sz="2000" b="1" dirty="0" smtClean="0"/>
                        <a:t>924</a:t>
                      </a:r>
                      <a:r>
                        <a:rPr lang="en-US" sz="2000" b="1" dirty="0"/>
                        <a:t> to </a:t>
                      </a:r>
                      <a:r>
                        <a:rPr lang="en-US" sz="2000" b="1" dirty="0" smtClean="0"/>
                        <a:t>NA</a:t>
                      </a:r>
                      <a:r>
                        <a:rPr lang="en-US" sz="2000" b="1" dirty="0"/>
                        <a:t> )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  </a:t>
                      </a:r>
                      <a:r>
                        <a:rPr lang="en-US" sz="2000" b="1" dirty="0" smtClean="0"/>
                        <a:t>1,089</a:t>
                      </a:r>
                      <a:r>
                        <a:rPr lang="en-US" sz="2000" b="1" dirty="0"/>
                        <a:t>  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  ( </a:t>
                      </a:r>
                      <a:r>
                        <a:rPr lang="en-US" sz="2000" b="1" dirty="0" smtClean="0"/>
                        <a:t>923</a:t>
                      </a:r>
                      <a:r>
                        <a:rPr lang="en-US" sz="2000" b="1" dirty="0"/>
                        <a:t> to </a:t>
                      </a:r>
                      <a:r>
                        <a:rPr lang="en-US" sz="2000" b="1" dirty="0" smtClean="0"/>
                        <a:t>1260</a:t>
                      </a:r>
                      <a:r>
                        <a:rPr lang="en-US" sz="2000" b="1" dirty="0"/>
                        <a:t> )  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0.1214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00079" y="6021288"/>
            <a:ext cx="7064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latin typeface="맑은 고딕"/>
                <a:ea typeface="맑은 고딕"/>
              </a:rPr>
              <a:t>※ Data were expressed as median (95% confidence interval) </a:t>
            </a:r>
            <a:endParaRPr lang="ko-KR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4920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Contents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ko-KR" dirty="0" smtClean="0">
                <a:latin typeface="+mn-ea"/>
              </a:rPr>
              <a:t>HCC recurrence and risk factors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latin typeface="+mn-ea"/>
              </a:rPr>
              <a:t>Adjuvant therapy after treatment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>
                <a:latin typeface="+mn-ea"/>
              </a:rPr>
              <a:t>Surveillance for recurrence </a:t>
            </a:r>
            <a:endParaRPr lang="ko-KR" altLang="en-US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025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>
                <a:solidFill>
                  <a:srgbClr val="C00000"/>
                </a:solidFill>
              </a:rPr>
              <a:t>Inteferon</a:t>
            </a:r>
            <a:r>
              <a:rPr lang="en-US" altLang="ko-KR" b="1" dirty="0" smtClean="0">
                <a:solidFill>
                  <a:srgbClr val="C00000"/>
                </a:solidFill>
              </a:rPr>
              <a:t> Adjuvant Therapy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ko-KR" sz="3000" dirty="0" smtClean="0"/>
              <a:t>Potentially </a:t>
            </a:r>
            <a:r>
              <a:rPr lang="en-US" altLang="ko-KR" sz="3000" dirty="0" err="1" smtClean="0"/>
              <a:t>tumoricidal</a:t>
            </a:r>
            <a:r>
              <a:rPr lang="en-US" altLang="ko-KR" sz="3000" dirty="0" smtClean="0"/>
              <a:t>, </a:t>
            </a:r>
            <a:r>
              <a:rPr lang="en-US" altLang="ko-KR" sz="3000" dirty="0" err="1" smtClean="0"/>
              <a:t>antiangiogenetic</a:t>
            </a:r>
            <a:r>
              <a:rPr lang="en-US" altLang="ko-KR" sz="3000" dirty="0" smtClean="0"/>
              <a:t> and </a:t>
            </a:r>
            <a:r>
              <a:rPr lang="en-US" altLang="ko-KR" sz="3000" dirty="0" err="1" smtClean="0"/>
              <a:t>antiproliferative</a:t>
            </a:r>
            <a:r>
              <a:rPr lang="en-US" altLang="ko-KR" sz="3000" dirty="0" smtClean="0"/>
              <a:t> effects as well as viral suppressive effect </a:t>
            </a:r>
          </a:p>
          <a:p>
            <a:pPr>
              <a:lnSpc>
                <a:spcPct val="120000"/>
              </a:lnSpc>
            </a:pPr>
            <a:r>
              <a:rPr lang="en-US" altLang="ko-KR" sz="3000" dirty="0" smtClean="0"/>
              <a:t>For HCV, evidently effective in some randomized controlled trials and systematic reviews</a:t>
            </a:r>
          </a:p>
          <a:p>
            <a:pPr>
              <a:lnSpc>
                <a:spcPct val="120000"/>
              </a:lnSpc>
            </a:pPr>
            <a:r>
              <a:rPr lang="en-US" altLang="ko-KR" sz="3000" dirty="0" smtClean="0"/>
              <a:t>Not definite effect for HBV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en-US" altLang="ko-KR" sz="1900" i="1" dirty="0" smtClean="0"/>
              <a:t>&lt;Shen YC, et al. J </a:t>
            </a:r>
            <a:r>
              <a:rPr lang="en-US" altLang="ko-KR" sz="1900" i="1" dirty="0" err="1" smtClean="0"/>
              <a:t>Hepatol</a:t>
            </a:r>
            <a:r>
              <a:rPr lang="en-US" altLang="ko-KR" sz="1900" i="1" dirty="0" smtClean="0"/>
              <a:t>. 2010&gt;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en-US" altLang="ko-KR" sz="1900" i="1" dirty="0" smtClean="0"/>
              <a:t>&lt;Huang TS, et al. J Viral </a:t>
            </a:r>
            <a:r>
              <a:rPr lang="en-US" altLang="ko-KR" sz="1900" i="1" dirty="0" err="1" smtClean="0"/>
              <a:t>Hepat</a:t>
            </a:r>
            <a:r>
              <a:rPr lang="en-US" altLang="ko-KR" sz="1900" i="1" dirty="0" smtClean="0"/>
              <a:t>. 2013&gt;</a:t>
            </a:r>
            <a:endParaRPr lang="en-US" altLang="ko-KR" sz="1900" i="1" dirty="0"/>
          </a:p>
        </p:txBody>
      </p:sp>
    </p:spTree>
    <p:extLst>
      <p:ext uri="{BB962C8B-B14F-4D97-AF65-F5344CB8AC3E}">
        <p14:creationId xmlns:p14="http://schemas.microsoft.com/office/powerpoint/2010/main" val="53929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Interferon Adjuvant Therapy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US" altLang="ko-KR" dirty="0" smtClean="0"/>
              <a:t>Problems</a:t>
            </a:r>
          </a:p>
          <a:p>
            <a:pPr lvl="1">
              <a:lnSpc>
                <a:spcPct val="130000"/>
              </a:lnSpc>
            </a:pPr>
            <a:r>
              <a:rPr lang="en-US" altLang="ko-KR" dirty="0" smtClean="0"/>
              <a:t>Restricted due to serious side-effects in many cases</a:t>
            </a:r>
          </a:p>
          <a:p>
            <a:pPr lvl="1">
              <a:lnSpc>
                <a:spcPct val="130000"/>
              </a:lnSpc>
            </a:pPr>
            <a:r>
              <a:rPr lang="en-US" altLang="ko-KR" dirty="0" smtClean="0"/>
              <a:t>Less effect for advanced HCC</a:t>
            </a:r>
          </a:p>
          <a:p>
            <a:pPr lvl="1">
              <a:lnSpc>
                <a:spcPct val="130000"/>
              </a:lnSpc>
            </a:pPr>
            <a:r>
              <a:rPr lang="en-US" altLang="ko-KR" dirty="0"/>
              <a:t>No consensus about </a:t>
            </a:r>
            <a:r>
              <a:rPr lang="en-US" altLang="ko-KR" dirty="0" smtClean="0"/>
              <a:t>adjuvant interferon </a:t>
            </a:r>
            <a:r>
              <a:rPr lang="en-US" altLang="ko-KR" dirty="0"/>
              <a:t>regimens </a:t>
            </a:r>
          </a:p>
          <a:p>
            <a:pPr marL="514350" lvl="1" indent="0">
              <a:lnSpc>
                <a:spcPct val="130000"/>
              </a:lnSpc>
              <a:buNone/>
            </a:pPr>
            <a:r>
              <a:rPr lang="en-US" altLang="ko-KR" dirty="0"/>
              <a:t>  (e.g. dose, timing, duration of treatment) </a:t>
            </a:r>
            <a:endParaRPr lang="en-US" altLang="ko-KR" dirty="0" smtClean="0"/>
          </a:p>
          <a:p>
            <a:pPr>
              <a:lnSpc>
                <a:spcPct val="130000"/>
              </a:lnSpc>
            </a:pPr>
            <a:r>
              <a:rPr lang="en-US" altLang="ko-KR" dirty="0" smtClean="0"/>
              <a:t>Not routinely recommended even for patients with HCV-related HCC</a:t>
            </a:r>
          </a:p>
          <a:p>
            <a:pPr>
              <a:lnSpc>
                <a:spcPct val="130000"/>
              </a:lnSpc>
            </a:pPr>
            <a:r>
              <a:rPr lang="en-US" altLang="ko-KR" dirty="0" smtClean="0"/>
              <a:t>Should be considered only in selected patients</a:t>
            </a:r>
          </a:p>
        </p:txBody>
      </p:sp>
    </p:spTree>
    <p:extLst>
      <p:ext uri="{BB962C8B-B14F-4D97-AF65-F5344CB8AC3E}">
        <p14:creationId xmlns:p14="http://schemas.microsoft.com/office/powerpoint/2010/main" val="330032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NA Adjuvant Therapy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High HBV viral </a:t>
            </a:r>
            <a:r>
              <a:rPr lang="en-US" altLang="ko-KR" sz="2400" dirty="0"/>
              <a:t>loads </a:t>
            </a:r>
            <a:r>
              <a:rPr lang="en-US" altLang="ko-KR" sz="2400" dirty="0" smtClean="0"/>
              <a:t>may be </a:t>
            </a:r>
            <a:r>
              <a:rPr lang="en-US" altLang="ko-KR" sz="2400" dirty="0"/>
              <a:t>associated with late </a:t>
            </a:r>
            <a:r>
              <a:rPr lang="en-US" altLang="ko-KR" sz="2400" dirty="0" smtClean="0"/>
              <a:t>recurrence of HCC.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pPr marL="0" lvl="0" indent="0">
              <a:buNone/>
            </a:pPr>
            <a:r>
              <a:rPr lang="da-DK" altLang="ko-KR" sz="1800" i="1" dirty="0">
                <a:solidFill>
                  <a:prstClr val="black"/>
                </a:solidFill>
              </a:rPr>
              <a:t>&lt;Wu JC, et al. J Hepatol. 2009&gt;</a:t>
            </a:r>
            <a:endParaRPr lang="en-US" altLang="ko-KR" sz="18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ko-KR" sz="2400" dirty="0" smtClean="0"/>
          </a:p>
          <a:p>
            <a:endParaRPr lang="en-US" altLang="ko-KR" sz="2400" dirty="0"/>
          </a:p>
          <a:p>
            <a:pPr>
              <a:lnSpc>
                <a:spcPct val="110000"/>
              </a:lnSpc>
            </a:pPr>
            <a:r>
              <a:rPr lang="en-US" altLang="ko-KR" sz="2400" dirty="0" smtClean="0"/>
              <a:t>Pre- </a:t>
            </a:r>
            <a:r>
              <a:rPr lang="en-US" altLang="ko-KR" sz="2400" dirty="0"/>
              <a:t>and post-operative antiviral therapies may be potentially crucial in reducing late recurrence.</a:t>
            </a:r>
          </a:p>
          <a:p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310236" cy="301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88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NA Adjuvant Therapy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US" altLang="ko-KR" sz="2400" dirty="0" smtClean="0"/>
              <a:t>However, up to date, the results are conflicting.</a:t>
            </a:r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endParaRPr lang="en-US" altLang="ko-KR" sz="2400" dirty="0"/>
          </a:p>
          <a:p>
            <a:endParaRPr lang="en-US" altLang="ko-KR" sz="2400" dirty="0" smtClean="0"/>
          </a:p>
          <a:p>
            <a:r>
              <a:rPr lang="en-US" altLang="ko-KR" sz="2400" dirty="0"/>
              <a:t>A large-scale investigation is required </a:t>
            </a:r>
            <a:r>
              <a:rPr lang="en-US" altLang="ko-KR" sz="2400" dirty="0" smtClean="0"/>
              <a:t>to clarify </a:t>
            </a:r>
            <a:r>
              <a:rPr lang="en-US" altLang="ko-KR" sz="2400" dirty="0"/>
              <a:t>the effects of antiviral therapy </a:t>
            </a:r>
            <a:r>
              <a:rPr lang="en-US" altLang="ko-KR" sz="2400" dirty="0" smtClean="0"/>
              <a:t>with NAs, </a:t>
            </a:r>
            <a:r>
              <a:rPr lang="en-US" altLang="ko-KR" sz="2400" dirty="0"/>
              <a:t>particularly </a:t>
            </a:r>
            <a:r>
              <a:rPr lang="en-US" altLang="ko-KR" sz="2400" dirty="0" smtClean="0"/>
              <a:t>new agents (ETV or TDF).</a:t>
            </a:r>
            <a:endParaRPr lang="en-US" altLang="ko-KR" dirty="0" smtClean="0"/>
          </a:p>
          <a:p>
            <a:endParaRPr lang="en-US" altLang="ko-KR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23924"/>
              </p:ext>
            </p:extLst>
          </p:nvPr>
        </p:nvGraphicFramePr>
        <p:xfrm>
          <a:off x="317162" y="2132856"/>
          <a:ext cx="849694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48"/>
                <a:gridCol w="576064"/>
                <a:gridCol w="648072"/>
                <a:gridCol w="1512168"/>
                <a:gridCol w="1152128"/>
                <a:gridCol w="1224136"/>
                <a:gridCol w="201622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Author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Year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No of Pts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Study design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Drug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Conclusion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Weak point</a:t>
                      </a:r>
                      <a:endParaRPr lang="ko-KR" alt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err="1" smtClean="0"/>
                        <a:t>Kuzuya</a:t>
                      </a:r>
                      <a:r>
                        <a:rPr lang="en-US" altLang="ko-KR" sz="1200" b="1" baseline="0" dirty="0" smtClean="0"/>
                        <a:t> T, et al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2007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49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Retrospective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LAM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rgbClr val="C00000"/>
                          </a:solidFill>
                        </a:rPr>
                        <a:t>Not effective</a:t>
                      </a:r>
                      <a:endParaRPr lang="ko-KR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Including patients</a:t>
                      </a:r>
                      <a:r>
                        <a:rPr lang="en-US" altLang="ko-KR" sz="1200" b="1" baseline="0" dirty="0" smtClean="0"/>
                        <a:t> with low HBV level</a:t>
                      </a:r>
                      <a:endParaRPr lang="ko-KR" alt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err="1" smtClean="0"/>
                        <a:t>Chuma</a:t>
                      </a:r>
                      <a:r>
                        <a:rPr lang="en-US" altLang="ko-KR" sz="1200" b="1" dirty="0" smtClean="0"/>
                        <a:t> M, et al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2009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103</a:t>
                      </a:r>
                      <a:endParaRPr lang="ko-KR" alt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Retrospective</a:t>
                      </a:r>
                      <a:endParaRPr lang="ko-KR" alt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LAN±ADV</a:t>
                      </a:r>
                    </a:p>
                    <a:p>
                      <a:pPr latinLnBrk="1"/>
                      <a:r>
                        <a:rPr lang="en-US" altLang="ko-KR" sz="1200" b="1" dirty="0" smtClean="0"/>
                        <a:t>ETV</a:t>
                      </a:r>
                      <a:endParaRPr lang="ko-KR" alt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rgbClr val="C00000"/>
                          </a:solidFill>
                        </a:rPr>
                        <a:t>Effective</a:t>
                      </a:r>
                      <a:endParaRPr lang="ko-KR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/>
                        <a:t>Short-term (3-year)</a:t>
                      </a:r>
                      <a:endParaRPr lang="ko-KR" altLang="en-US" sz="1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Li</a:t>
                      </a:r>
                      <a:r>
                        <a:rPr lang="en-US" altLang="ko-KR" sz="1200" b="1" baseline="0" dirty="0" smtClean="0"/>
                        <a:t> N, et al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2010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79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Prospective</a:t>
                      </a:r>
                    </a:p>
                    <a:p>
                      <a:pPr latinLnBrk="1"/>
                      <a:r>
                        <a:rPr lang="en-US" altLang="ko-KR" sz="1200" b="1" dirty="0" smtClean="0"/>
                        <a:t>Non-randomized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LAM±ADV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rgbClr val="C00000"/>
                          </a:solidFill>
                        </a:rPr>
                        <a:t>Not effective</a:t>
                      </a:r>
                      <a:endParaRPr lang="ko-KR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Short-term (2-year)</a:t>
                      </a:r>
                      <a:endParaRPr lang="ko-KR" alt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Urata Y,</a:t>
                      </a:r>
                      <a:r>
                        <a:rPr lang="en-US" altLang="ko-KR" sz="1200" b="1" baseline="0" dirty="0" smtClean="0"/>
                        <a:t> et al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2012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70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Retrospective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LAN±ADV</a:t>
                      </a:r>
                    </a:p>
                    <a:p>
                      <a:pPr latinLnBrk="1"/>
                      <a:r>
                        <a:rPr lang="en-US" altLang="ko-KR" sz="1200" b="1" dirty="0" smtClean="0"/>
                        <a:t>ETV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rgbClr val="C00000"/>
                          </a:solidFill>
                        </a:rPr>
                        <a:t>Effective</a:t>
                      </a:r>
                      <a:endParaRPr lang="ko-KR" alt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Not independent</a:t>
                      </a:r>
                      <a:endParaRPr lang="ko-KR" altLang="en-US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931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C00000"/>
                </a:solidFill>
              </a:rPr>
              <a:t>NA Adjuvant Therapy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334" y="1412776"/>
            <a:ext cx="8284248" cy="47133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altLang="ko-KR" dirty="0" smtClean="0"/>
              <a:t>Recommendation at the present situation</a:t>
            </a:r>
          </a:p>
          <a:p>
            <a:pPr lvl="1">
              <a:lnSpc>
                <a:spcPct val="140000"/>
              </a:lnSpc>
            </a:pPr>
            <a:r>
              <a:rPr lang="en-US" altLang="ko-KR" dirty="0" smtClean="0"/>
              <a:t>ETV or TDF adjuvant therapy in patients with high HBV DNA level (&gt;2,000 IU/mL)</a:t>
            </a:r>
          </a:p>
          <a:p>
            <a:pPr lvl="1">
              <a:lnSpc>
                <a:spcPct val="140000"/>
              </a:lnSpc>
            </a:pPr>
            <a:r>
              <a:rPr lang="en-US" altLang="ko-KR" dirty="0" smtClean="0"/>
              <a:t>Rationale</a:t>
            </a:r>
          </a:p>
          <a:p>
            <a:pPr lvl="2">
              <a:lnSpc>
                <a:spcPct val="140000"/>
              </a:lnSpc>
            </a:pPr>
            <a:r>
              <a:rPr lang="en-US" altLang="ko-KR" sz="2600" dirty="0" smtClean="0"/>
              <a:t>Potent agents with low drug resistant &amp; complication rates</a:t>
            </a:r>
          </a:p>
          <a:p>
            <a:pPr lvl="2">
              <a:lnSpc>
                <a:spcPct val="140000"/>
              </a:lnSpc>
            </a:pPr>
            <a:r>
              <a:rPr lang="en-US" altLang="ko-KR" sz="2600" dirty="0" smtClean="0"/>
              <a:t>Covered by health insurance</a:t>
            </a:r>
          </a:p>
          <a:p>
            <a:pPr lvl="2">
              <a:lnSpc>
                <a:spcPct val="140000"/>
              </a:lnSpc>
            </a:pPr>
            <a:r>
              <a:rPr lang="en-US" altLang="ko-KR" sz="2600" dirty="0" smtClean="0"/>
              <a:t>Although NAs could </a:t>
            </a:r>
            <a:r>
              <a:rPr lang="en-US" altLang="ko-KR" sz="2600" dirty="0"/>
              <a:t>not </a:t>
            </a:r>
            <a:r>
              <a:rPr lang="en-US" altLang="ko-KR" sz="2600" dirty="0" smtClean="0"/>
              <a:t>reduce HCC recurrence </a:t>
            </a:r>
            <a:r>
              <a:rPr lang="en-US" altLang="ko-KR" sz="2600" dirty="0"/>
              <a:t>rate, </a:t>
            </a:r>
            <a:r>
              <a:rPr lang="en-US" altLang="ko-KR" sz="2600" dirty="0" smtClean="0"/>
              <a:t>they could promote postoperative viral clearance, maintain liver function, </a:t>
            </a:r>
            <a:r>
              <a:rPr lang="en-US" altLang="ko-KR" sz="2600" dirty="0"/>
              <a:t>thereby </a:t>
            </a:r>
            <a:r>
              <a:rPr lang="en-US" altLang="ko-KR" sz="2600" dirty="0" smtClean="0"/>
              <a:t>significantly enhance </a:t>
            </a:r>
            <a:r>
              <a:rPr lang="en-US" altLang="ko-KR" sz="2600" dirty="0"/>
              <a:t>tolerance </a:t>
            </a:r>
            <a:r>
              <a:rPr lang="en-US" altLang="ko-KR" sz="2600" dirty="0" smtClean="0"/>
              <a:t>to subsequent curative therapies for HCC recurrence</a:t>
            </a:r>
            <a:r>
              <a:rPr lang="en-US" altLang="ko-KR" sz="2600" dirty="0"/>
              <a:t>.</a:t>
            </a:r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08495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Surveillance for Recurrence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altLang="ko-KR" sz="3600" dirty="0" smtClean="0"/>
              <a:t>Surveillance protocol</a:t>
            </a:r>
          </a:p>
          <a:p>
            <a:pPr lvl="1">
              <a:lnSpc>
                <a:spcPct val="200000"/>
              </a:lnSpc>
            </a:pPr>
            <a:r>
              <a:rPr lang="en-US" altLang="ko-KR" sz="3200" dirty="0" smtClean="0"/>
              <a:t>How long interval ? </a:t>
            </a:r>
            <a:endParaRPr lang="en-US" altLang="ko-KR" sz="3200" dirty="0"/>
          </a:p>
          <a:p>
            <a:pPr lvl="1">
              <a:lnSpc>
                <a:spcPct val="200000"/>
              </a:lnSpc>
            </a:pPr>
            <a:r>
              <a:rPr lang="en-US" altLang="ko-KR" sz="3200" dirty="0" smtClean="0"/>
              <a:t>What modalities ?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altLang="ko-KR" sz="3200" i="1" dirty="0" smtClean="0">
                <a:latin typeface="맑은 고딕"/>
                <a:ea typeface="맑은 고딕"/>
              </a:rPr>
              <a:t>→ </a:t>
            </a:r>
            <a:r>
              <a:rPr lang="en-US" altLang="ko-KR" sz="3200" i="1" dirty="0" smtClean="0"/>
              <a:t>Not established</a:t>
            </a:r>
          </a:p>
        </p:txBody>
      </p:sp>
    </p:spTree>
    <p:extLst>
      <p:ext uri="{BB962C8B-B14F-4D97-AF65-F5344CB8AC3E}">
        <p14:creationId xmlns:p14="http://schemas.microsoft.com/office/powerpoint/2010/main" val="304124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Surveillance Interval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 months  </a:t>
            </a:r>
          </a:p>
          <a:p>
            <a:pPr lvl="1"/>
            <a:r>
              <a:rPr lang="en-US" altLang="ko-KR" dirty="0" smtClean="0"/>
              <a:t>Recommend screening interval for general population with HCC risk factors </a:t>
            </a:r>
          </a:p>
          <a:p>
            <a:pPr lvl="1"/>
            <a:r>
              <a:rPr lang="en-US" altLang="ko-KR" dirty="0" smtClean="0"/>
              <a:t>Not for recurrence but for de novo HCC development</a:t>
            </a:r>
          </a:p>
          <a:p>
            <a:pPr lvl="1"/>
            <a:endParaRPr lang="en-US" altLang="ko-KR" sz="800" dirty="0" smtClean="0"/>
          </a:p>
          <a:p>
            <a:r>
              <a:rPr lang="en-US" altLang="ko-KR" dirty="0" smtClean="0"/>
              <a:t>Surveillance interval for HCC recurrence</a:t>
            </a:r>
          </a:p>
          <a:p>
            <a:pPr lvl="1"/>
            <a:r>
              <a:rPr lang="en-US" altLang="ko-KR" dirty="0" smtClean="0"/>
              <a:t>Should be shorter than 6 months at least in the early period when IM are frequent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046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Surveillance Interval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Up to 2 years after curative treatment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More frequent recurrence, IM ≫ MO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Aim to early detect IM to obtain the best prognosis by early interventions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3-4 months recommended according to patient’s risk factors</a:t>
            </a:r>
          </a:p>
          <a:p>
            <a:pPr lvl="1">
              <a:lnSpc>
                <a:spcPct val="120000"/>
              </a:lnSpc>
            </a:pPr>
            <a:endParaRPr lang="en-US" altLang="ko-KR" sz="900" dirty="0" smtClean="0"/>
          </a:p>
          <a:p>
            <a:pPr>
              <a:lnSpc>
                <a:spcPct val="120000"/>
              </a:lnSpc>
            </a:pPr>
            <a:r>
              <a:rPr lang="en-US" altLang="ko-KR" dirty="0" smtClean="0"/>
              <a:t>After post-treatment 2 years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Less frequent recurrence, IM ≪ MO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Could be extended to 6 months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753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Surveillance Modalities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6856" y="4574064"/>
            <a:ext cx="8229600" cy="19770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dirty="0" smtClean="0"/>
              <a:t>Imaging studies + tumor markers</a:t>
            </a:r>
          </a:p>
          <a:p>
            <a:pPr lvl="1">
              <a:lnSpc>
                <a:spcPct val="120000"/>
              </a:lnSpc>
            </a:pPr>
            <a:r>
              <a:rPr lang="en-US" altLang="ko-KR" sz="2000" dirty="0" smtClean="0"/>
              <a:t>Generally accepted standard</a:t>
            </a:r>
          </a:p>
          <a:p>
            <a:pPr lvl="1">
              <a:lnSpc>
                <a:spcPct val="120000"/>
              </a:lnSpc>
            </a:pPr>
            <a:r>
              <a:rPr lang="en-US" altLang="ko-KR" sz="2000" dirty="0" smtClean="0"/>
              <a:t>Add the laboratory test on liver function and viral status for the check of underlying liver condition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34" y="1332412"/>
            <a:ext cx="5943894" cy="286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425358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i="1" dirty="0" smtClean="0"/>
              <a:t>&lt;</a:t>
            </a:r>
            <a:r>
              <a:rPr lang="en-US" altLang="ko-KR" i="1" dirty="0" err="1" smtClean="0"/>
              <a:t>Hatzaras</a:t>
            </a:r>
            <a:r>
              <a:rPr lang="en-US" altLang="ko-KR" i="1" dirty="0" smtClean="0"/>
              <a:t> I, et al. Ann </a:t>
            </a:r>
            <a:r>
              <a:rPr lang="en-US" altLang="ko-KR" i="1" dirty="0" err="1" smtClean="0"/>
              <a:t>Surg</a:t>
            </a:r>
            <a:r>
              <a:rPr lang="en-US" altLang="ko-KR" i="1" dirty="0" smtClean="0"/>
              <a:t> </a:t>
            </a:r>
            <a:r>
              <a:rPr lang="en-US" altLang="ko-KR" i="1" dirty="0" err="1" smtClean="0"/>
              <a:t>Oncol</a:t>
            </a:r>
            <a:r>
              <a:rPr lang="en-US" altLang="ko-KR" i="1" dirty="0" smtClean="0"/>
              <a:t>. 2013.&gt;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147702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Surveillance Imaging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ko-KR" dirty="0"/>
              <a:t>Dynamic studies strongly recommended</a:t>
            </a:r>
          </a:p>
          <a:p>
            <a:pPr lvl="1">
              <a:lnSpc>
                <a:spcPct val="110000"/>
              </a:lnSpc>
            </a:pPr>
            <a:r>
              <a:rPr lang="en-US" altLang="ko-KR" dirty="0"/>
              <a:t>Dynamic contrast-enhanced CT or MRI, or MRI with liver specific contrast agents</a:t>
            </a:r>
          </a:p>
          <a:p>
            <a:pPr lvl="1">
              <a:lnSpc>
                <a:spcPct val="110000"/>
              </a:lnSpc>
            </a:pPr>
            <a:r>
              <a:rPr lang="en-US" altLang="ko-KR" dirty="0"/>
              <a:t>Conventional USG not </a:t>
            </a:r>
            <a:r>
              <a:rPr lang="en-US" altLang="ko-KR" dirty="0" smtClean="0"/>
              <a:t>suitable</a:t>
            </a:r>
          </a:p>
          <a:p>
            <a:pPr lvl="1">
              <a:lnSpc>
                <a:spcPct val="110000"/>
              </a:lnSpc>
            </a:pPr>
            <a:endParaRPr lang="en-US" altLang="ko-KR" sz="800" dirty="0"/>
          </a:p>
          <a:p>
            <a:pPr>
              <a:lnSpc>
                <a:spcPct val="110000"/>
              </a:lnSpc>
            </a:pPr>
            <a:r>
              <a:rPr lang="en-US" altLang="ko-KR" dirty="0"/>
              <a:t>Chest CT, PET, bone scan</a:t>
            </a:r>
          </a:p>
          <a:p>
            <a:pPr lvl="1">
              <a:lnSpc>
                <a:spcPct val="110000"/>
              </a:lnSpc>
            </a:pPr>
            <a:r>
              <a:rPr lang="en-US" altLang="ko-KR" dirty="0"/>
              <a:t>Not routinely recommended</a:t>
            </a:r>
          </a:p>
          <a:p>
            <a:pPr lvl="1">
              <a:lnSpc>
                <a:spcPct val="110000"/>
              </a:lnSpc>
            </a:pPr>
            <a:r>
              <a:rPr lang="en-US" altLang="ko-KR" dirty="0"/>
              <a:t>Could be considered in cases </a:t>
            </a:r>
            <a:r>
              <a:rPr lang="en-US" altLang="ko-KR" dirty="0" smtClean="0"/>
              <a:t>with suspicious conditions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353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Recurrence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err="1" smtClean="0"/>
              <a:t>Extrahepatic</a:t>
            </a:r>
            <a:r>
              <a:rPr lang="en-US" altLang="ko-KR" dirty="0" smtClean="0"/>
              <a:t> recurrence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Less common compared </a:t>
            </a:r>
            <a:r>
              <a:rPr lang="en-US" altLang="ko-KR" dirty="0"/>
              <a:t>to other solid </a:t>
            </a:r>
            <a:r>
              <a:rPr lang="en-US" altLang="ko-KR" dirty="0" smtClean="0"/>
              <a:t>tumors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Lung, abdominal lymph node, bone, adrenal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en-US" altLang="ko-KR" sz="2100" i="1" dirty="0" smtClean="0"/>
              <a:t>&lt;</a:t>
            </a:r>
            <a:r>
              <a:rPr lang="en-US" altLang="ko-KR" sz="2100" i="1" dirty="0" err="1"/>
              <a:t>Katyal</a:t>
            </a:r>
            <a:r>
              <a:rPr lang="en-US" altLang="ko-KR" sz="2100" i="1" dirty="0"/>
              <a:t> </a:t>
            </a:r>
            <a:r>
              <a:rPr lang="en-US" altLang="ko-KR" sz="2100" i="1" dirty="0" smtClean="0"/>
              <a:t>S, </a:t>
            </a:r>
            <a:r>
              <a:rPr lang="en-US" altLang="ko-KR" sz="2100" i="1" dirty="0"/>
              <a:t>et </a:t>
            </a:r>
            <a:r>
              <a:rPr lang="en-US" altLang="ko-KR" sz="2100" i="1" dirty="0" smtClean="0"/>
              <a:t>al. Radiology 2000&gt; 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Intrahepatic recurrence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Intrahepatic metastasis (IM)</a:t>
            </a:r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True recurrence from original tumor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 smtClean="0"/>
              <a:t>Multicentric</a:t>
            </a:r>
            <a:r>
              <a:rPr lang="en-US" altLang="ko-KR" dirty="0" smtClean="0"/>
              <a:t> occurrence (MO)</a:t>
            </a:r>
            <a:endParaRPr lang="ko-KR" altLang="en-US" dirty="0" smtClean="0"/>
          </a:p>
          <a:p>
            <a:pPr lvl="2">
              <a:lnSpc>
                <a:spcPct val="120000"/>
              </a:lnSpc>
            </a:pPr>
            <a:r>
              <a:rPr lang="en-US" altLang="ko-KR" dirty="0" err="1" smtClean="0"/>
              <a:t>Multicentric</a:t>
            </a:r>
            <a:r>
              <a:rPr lang="en-US" altLang="ko-KR" dirty="0" smtClean="0"/>
              <a:t> carcinogenesis</a:t>
            </a:r>
          </a:p>
          <a:p>
            <a:pPr lvl="2">
              <a:lnSpc>
                <a:spcPct val="120000"/>
              </a:lnSpc>
            </a:pPr>
            <a:r>
              <a:rPr lang="en-US" altLang="ko-KR" dirty="0" smtClean="0"/>
              <a:t>De novo HCC</a:t>
            </a:r>
          </a:p>
        </p:txBody>
      </p:sp>
    </p:spTree>
    <p:extLst>
      <p:ext uri="{BB962C8B-B14F-4D97-AF65-F5344CB8AC3E}">
        <p14:creationId xmlns:p14="http://schemas.microsoft.com/office/powerpoint/2010/main" val="207273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err="1">
                <a:solidFill>
                  <a:srgbClr val="C00000"/>
                </a:solidFill>
              </a:rPr>
              <a:t>Gd</a:t>
            </a:r>
            <a:r>
              <a:rPr lang="en-US" altLang="ko-KR" b="1" dirty="0">
                <a:solidFill>
                  <a:srgbClr val="C00000"/>
                </a:solidFill>
              </a:rPr>
              <a:t>-EOB-DTPA </a:t>
            </a:r>
            <a:r>
              <a:rPr lang="en-US" altLang="ko-KR" b="1" dirty="0" smtClean="0">
                <a:solidFill>
                  <a:srgbClr val="C00000"/>
                </a:solidFill>
              </a:rPr>
              <a:t>MRI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MRI </a:t>
            </a:r>
            <a:r>
              <a:rPr lang="en-US" altLang="ko-KR" dirty="0"/>
              <a:t>with liver specific contrast </a:t>
            </a:r>
            <a:r>
              <a:rPr lang="en-US" altLang="ko-KR" dirty="0" smtClean="0"/>
              <a:t>agents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Highly sensitive to </a:t>
            </a:r>
            <a:r>
              <a:rPr lang="en-US" altLang="ko-KR" dirty="0" err="1"/>
              <a:t>subcentimeter</a:t>
            </a:r>
            <a:r>
              <a:rPr lang="en-US" altLang="ko-KR" dirty="0"/>
              <a:t> </a:t>
            </a:r>
            <a:r>
              <a:rPr lang="en-US" altLang="ko-KR" dirty="0" smtClean="0"/>
              <a:t>HCC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Problems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Many false positive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Health insurance coverage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Not established effect </a:t>
            </a:r>
            <a:r>
              <a:rPr lang="en-US" altLang="ko-KR" dirty="0"/>
              <a:t>of </a:t>
            </a:r>
            <a:r>
              <a:rPr lang="en-US" altLang="ko-KR" dirty="0" err="1"/>
              <a:t>Gd</a:t>
            </a:r>
            <a:r>
              <a:rPr lang="en-US" altLang="ko-KR" dirty="0"/>
              <a:t>-EOB-DTPA </a:t>
            </a:r>
            <a:r>
              <a:rPr lang="en-US" altLang="ko-KR" dirty="0" smtClean="0"/>
              <a:t>MRI on patient’s survival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Can </a:t>
            </a:r>
            <a:r>
              <a:rPr lang="en-US" altLang="ko-KR" dirty="0"/>
              <a:t>be recommended once or twice per year as a complement to CT under the coverage of health insurance.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4322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Tumor Markers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AFP 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A well-known, traditional tumor marker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AFP is associated with tumor differentiation and prognosis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PIVKA-II (DCP)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A recently used tumor marker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Reported to be associated microvascular invasion by some studies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Tumor marker follow-up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Recommended in all cases including cases with normal level before treatment for surveillance on de novo HCC as well as true recurrence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AFP ± PIVKA-II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6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My Surveillance Protocol</a:t>
            </a:r>
            <a:br>
              <a:rPr lang="en-US" altLang="ko-KR" b="1" dirty="0" smtClean="0">
                <a:solidFill>
                  <a:srgbClr val="C00000"/>
                </a:solidFill>
              </a:rPr>
            </a:br>
            <a:r>
              <a:rPr lang="en-US" altLang="ko-KR" sz="3100" b="1" dirty="0" smtClean="0">
                <a:solidFill>
                  <a:srgbClr val="C00000"/>
                </a:solidFill>
              </a:rPr>
              <a:t>(for patients with intermediate risk)</a:t>
            </a:r>
            <a:endParaRPr lang="ko-KR" altLang="en-US" sz="31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67958"/>
              </p:ext>
            </p:extLst>
          </p:nvPr>
        </p:nvGraphicFramePr>
        <p:xfrm>
          <a:off x="339633" y="1771744"/>
          <a:ext cx="8435280" cy="4177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440160"/>
                <a:gridCol w="2016224"/>
                <a:gridCol w="3240360"/>
              </a:tblGrid>
              <a:tr h="439741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Time</a:t>
                      </a:r>
                      <a:r>
                        <a:rPr lang="en-US" altLang="ko-KR" b="1" baseline="0" dirty="0" smtClean="0"/>
                        <a:t> after treatment</a:t>
                      </a:r>
                      <a:endParaRPr lang="ko-KR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Interval </a:t>
                      </a:r>
                      <a:endParaRPr lang="ko-KR" alt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Modalities</a:t>
                      </a:r>
                      <a:endParaRPr lang="ko-KR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</a:tr>
              <a:tr h="439741"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Imaging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Lab</a:t>
                      </a:r>
                      <a:endParaRPr lang="ko-KR" altLang="en-US" b="1" dirty="0"/>
                    </a:p>
                  </a:txBody>
                  <a:tcPr/>
                </a:tc>
              </a:tr>
              <a:tr h="10993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Up</a:t>
                      </a:r>
                      <a:r>
                        <a:rPr lang="en-US" altLang="ko-KR" b="1" baseline="0" dirty="0" smtClean="0"/>
                        <a:t> to 2 year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3</a:t>
                      </a:r>
                      <a:r>
                        <a:rPr lang="en-US" altLang="ko-KR" b="1" baseline="0" dirty="0" smtClean="0"/>
                        <a:t> months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CT </a:t>
                      </a:r>
                    </a:p>
                    <a:p>
                      <a:pPr latinLnBrk="1"/>
                      <a:r>
                        <a:rPr lang="en-US" altLang="ko-KR" b="1" dirty="0" smtClean="0"/>
                        <a:t>(MRI: 1-2/</a:t>
                      </a:r>
                      <a:r>
                        <a:rPr lang="en-US" altLang="ko-KR" b="1" baseline="0" dirty="0" smtClean="0"/>
                        <a:t>year)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CBC, LFT,</a:t>
                      </a:r>
                      <a:r>
                        <a:rPr lang="en-US" altLang="ko-KR" b="1" baseline="0" dirty="0" smtClean="0"/>
                        <a:t> PT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AFP, PIVKA-II, 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(HBV DNA in HBV patients)</a:t>
                      </a:r>
                      <a:endParaRPr lang="ko-KR" altLang="en-US" b="1" dirty="0"/>
                    </a:p>
                  </a:txBody>
                  <a:tcPr/>
                </a:tc>
              </a:tr>
              <a:tr h="10993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2 to 5 year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4 months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CT </a:t>
                      </a:r>
                    </a:p>
                    <a:p>
                      <a:pPr latinLnBrk="1"/>
                      <a:r>
                        <a:rPr lang="en-US" altLang="ko-KR" b="1" dirty="0" smtClean="0"/>
                        <a:t>(MRI: /1-2 years)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CBC, LFT,</a:t>
                      </a:r>
                      <a:r>
                        <a:rPr lang="en-US" altLang="ko-KR" b="1" baseline="0" dirty="0" smtClean="0"/>
                        <a:t> PT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AFP, PIVKA-II, 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(HBV DNA in HBV patients)</a:t>
                      </a:r>
                      <a:endParaRPr lang="ko-KR" altLang="en-US" b="1" dirty="0" smtClean="0"/>
                    </a:p>
                  </a:txBody>
                  <a:tcPr/>
                </a:tc>
              </a:tr>
              <a:tr h="10993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After 5 years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6 months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USG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CBC, LFT,</a:t>
                      </a:r>
                      <a:r>
                        <a:rPr lang="en-US" altLang="ko-KR" b="1" baseline="0" dirty="0" smtClean="0"/>
                        <a:t> PT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AFP, PIVKA-II, </a:t>
                      </a:r>
                    </a:p>
                    <a:p>
                      <a:pPr latinLnBrk="1"/>
                      <a:r>
                        <a:rPr lang="en-US" altLang="ko-KR" b="1" baseline="0" dirty="0" smtClean="0"/>
                        <a:t>(HBV DNA in HBV patients)</a:t>
                      </a:r>
                      <a:endParaRPr lang="ko-KR" altLang="en-US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77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Summary I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7419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sz="2800" dirty="0" smtClean="0"/>
              <a:t>Within 2 years after curative HCC treatment, recurrence is more frequent and intrahepatic recurrence is mostly IM, which is associated with tumor-related risk factors. </a:t>
            </a:r>
          </a:p>
          <a:p>
            <a:pPr>
              <a:lnSpc>
                <a:spcPct val="120000"/>
              </a:lnSpc>
            </a:pPr>
            <a:endParaRPr lang="en-US" altLang="ko-KR" sz="900" dirty="0" smtClean="0"/>
          </a:p>
          <a:p>
            <a:pPr>
              <a:lnSpc>
                <a:spcPct val="120000"/>
              </a:lnSpc>
            </a:pPr>
            <a:r>
              <a:rPr lang="en-US" altLang="ko-KR" sz="2800" dirty="0" smtClean="0"/>
              <a:t>After 2 years from HCC treatment, recurrence is less frequent and intrahepatic recurrence is usually caused by MO, which is associated with liver disease-related risk factors. </a:t>
            </a:r>
          </a:p>
          <a:p>
            <a:pPr>
              <a:lnSpc>
                <a:spcPct val="120000"/>
              </a:lnSpc>
            </a:pPr>
            <a:endParaRPr lang="en-US" altLang="ko-KR" sz="900" dirty="0"/>
          </a:p>
          <a:p>
            <a:pPr>
              <a:lnSpc>
                <a:spcPct val="120000"/>
              </a:lnSpc>
            </a:pPr>
            <a:r>
              <a:rPr lang="en-US" altLang="ko-KR" sz="2800" dirty="0" smtClean="0"/>
              <a:t>Aggressive treatments with curative intent could be considered for late recurrence, which shows relatively good prognosis.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73435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Summary II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400" dirty="0" smtClean="0"/>
              <a:t>Although targeted agents are promising as an adjuvant therapies, there is no definite evidence revealed up to date.</a:t>
            </a:r>
          </a:p>
          <a:p>
            <a:endParaRPr lang="en-US" altLang="ko-KR" sz="800" dirty="0" smtClean="0"/>
          </a:p>
          <a:p>
            <a:r>
              <a:rPr lang="en-US" altLang="ko-KR" sz="2400" dirty="0" smtClean="0"/>
              <a:t>Antiviral adjuvant therapy with ETV or TDF is recommended after HCC treatment in patient with high HBV DNA level.</a:t>
            </a:r>
          </a:p>
          <a:p>
            <a:endParaRPr lang="en-US" altLang="ko-KR" sz="800" dirty="0" smtClean="0"/>
          </a:p>
          <a:p>
            <a:r>
              <a:rPr lang="en-US" altLang="ko-KR" sz="2400" dirty="0" smtClean="0"/>
              <a:t>Although there is no established recurrence surveillance protocol, the surveillance test should include dynamic imaging and tumor markers and should be performed at the intervals of 3-4 months at least up to 2 years after treatment.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681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1707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b="1" dirty="0" smtClean="0">
                <a:solidFill>
                  <a:srgbClr val="C00000"/>
                </a:solidFill>
              </a:rPr>
              <a:t>Thank you </a:t>
            </a:r>
            <a:br>
              <a:rPr lang="en-US" altLang="ko-KR" sz="4800" b="1" dirty="0" smtClean="0">
                <a:solidFill>
                  <a:srgbClr val="C00000"/>
                </a:solidFill>
              </a:rPr>
            </a:br>
            <a:r>
              <a:rPr lang="en-US" altLang="ko-KR" sz="4800" b="1" dirty="0" smtClean="0">
                <a:solidFill>
                  <a:srgbClr val="C00000"/>
                </a:solidFill>
              </a:rPr>
              <a:t>for your attention</a:t>
            </a:r>
            <a:endParaRPr lang="ko-KR" alt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9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C00000"/>
                </a:solidFill>
              </a:rPr>
              <a:t>Differentiation between IM and MO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ko-KR" dirty="0" smtClean="0"/>
              <a:t>By analysis of genetic backgrounds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Analysis of microsatellite polymorphisms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Comparative </a:t>
            </a:r>
            <a:r>
              <a:rPr lang="en-US" altLang="ko-KR" dirty="0"/>
              <a:t>genomic hybridization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X </a:t>
            </a:r>
            <a:r>
              <a:rPr lang="en-US" altLang="ko-KR" dirty="0"/>
              <a:t>chromosome </a:t>
            </a:r>
            <a:r>
              <a:rPr lang="en-US" altLang="ko-KR" dirty="0" smtClean="0"/>
              <a:t>inactivation assays 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Integration </a:t>
            </a:r>
            <a:r>
              <a:rPr lang="en-US" altLang="ko-KR" dirty="0"/>
              <a:t>pattern of hepatitis B </a:t>
            </a:r>
            <a:r>
              <a:rPr lang="en-US" altLang="ko-KR" dirty="0" smtClean="0"/>
              <a:t>virus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DNA </a:t>
            </a:r>
            <a:r>
              <a:rPr lang="en-US" altLang="ko-KR" dirty="0"/>
              <a:t>fingerprinting using loss </a:t>
            </a:r>
            <a:r>
              <a:rPr lang="en-US" altLang="ko-KR" dirty="0" smtClean="0"/>
              <a:t>of heterozygosity assays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DNA microarray </a:t>
            </a:r>
          </a:p>
          <a:p>
            <a:pPr marL="457200" lvl="1" indent="0" algn="r">
              <a:lnSpc>
                <a:spcPct val="110000"/>
              </a:lnSpc>
              <a:buNone/>
            </a:pPr>
            <a:r>
              <a:rPr lang="en-US" altLang="ko-KR" sz="1900" i="1" dirty="0" smtClean="0"/>
              <a:t>&lt;</a:t>
            </a:r>
            <a:r>
              <a:rPr lang="en-US" altLang="ko-KR" sz="1900" i="1" dirty="0"/>
              <a:t>Finkelstein SD, </a:t>
            </a:r>
            <a:r>
              <a:rPr lang="en-US" altLang="ko-KR" sz="1900" i="1" dirty="0" smtClean="0"/>
              <a:t>et al. </a:t>
            </a:r>
            <a:r>
              <a:rPr lang="en-US" altLang="ko-KR" sz="1900" i="1" dirty="0" err="1" smtClean="0"/>
              <a:t>Hepatology</a:t>
            </a:r>
            <a:r>
              <a:rPr lang="en-US" altLang="ko-KR" sz="1900" i="1" dirty="0" smtClean="0"/>
              <a:t>. 2003&gt;</a:t>
            </a:r>
          </a:p>
          <a:p>
            <a:pPr marL="457200" lvl="1" indent="0" algn="r">
              <a:lnSpc>
                <a:spcPct val="110000"/>
              </a:lnSpc>
              <a:buNone/>
            </a:pPr>
            <a:r>
              <a:rPr lang="en-US" altLang="ko-KR" sz="1900" i="1" dirty="0" smtClean="0"/>
              <a:t>&lt;Huang </a:t>
            </a:r>
            <a:r>
              <a:rPr lang="en-US" altLang="ko-KR" sz="1900" i="1" dirty="0"/>
              <a:t>et al. Ann </a:t>
            </a:r>
            <a:r>
              <a:rPr lang="en-US" altLang="ko-KR" sz="1900" i="1" dirty="0" err="1"/>
              <a:t>Surg</a:t>
            </a:r>
            <a:r>
              <a:rPr lang="en-US" altLang="ko-KR" sz="1900" i="1" dirty="0"/>
              <a:t> </a:t>
            </a:r>
            <a:r>
              <a:rPr lang="en-US" altLang="ko-KR" sz="1900" i="1" dirty="0" err="1"/>
              <a:t>Oncol</a:t>
            </a:r>
            <a:r>
              <a:rPr lang="en-US" altLang="ko-KR" sz="1900" i="1" dirty="0"/>
              <a:t>. 2012&gt;</a:t>
            </a:r>
            <a:endParaRPr lang="ko-KR" altLang="en-US" sz="1900" i="1" dirty="0"/>
          </a:p>
          <a:p>
            <a:pPr lvl="1">
              <a:lnSpc>
                <a:spcPct val="11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971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C00000"/>
                </a:solidFill>
              </a:rPr>
              <a:t>Differentiation between IM and MO</a:t>
            </a:r>
            <a:endParaRPr lang="ko-KR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en-US" altLang="ko-KR" dirty="0" smtClean="0"/>
              <a:t>By </a:t>
            </a:r>
            <a:r>
              <a:rPr lang="en-US" altLang="ko-KR" dirty="0" err="1"/>
              <a:t>h</a:t>
            </a:r>
            <a:r>
              <a:rPr lang="en-US" altLang="ko-KR" dirty="0" err="1" smtClean="0"/>
              <a:t>istopathologic</a:t>
            </a:r>
            <a:r>
              <a:rPr lang="en-US" altLang="ko-KR" dirty="0" smtClean="0"/>
              <a:t> finding</a:t>
            </a:r>
          </a:p>
          <a:p>
            <a:pPr lvl="1">
              <a:lnSpc>
                <a:spcPct val="130000"/>
              </a:lnSpc>
            </a:pPr>
            <a:r>
              <a:rPr lang="en-US" altLang="ko-KR" dirty="0" smtClean="0"/>
              <a:t>Modified MO criteria </a:t>
            </a:r>
          </a:p>
          <a:p>
            <a:pPr marL="0" indent="0" algn="r">
              <a:lnSpc>
                <a:spcPct val="130000"/>
              </a:lnSpc>
              <a:buNone/>
            </a:pPr>
            <a:r>
              <a:rPr lang="en-US" altLang="ko-KR" sz="2100" i="1" dirty="0" smtClean="0"/>
              <a:t>&lt;Matsuda </a:t>
            </a:r>
            <a:r>
              <a:rPr lang="en-US" altLang="ko-KR" sz="2100" i="1" dirty="0"/>
              <a:t>M, </a:t>
            </a:r>
            <a:r>
              <a:rPr lang="en-US" altLang="ko-KR" sz="2100" i="1" dirty="0" smtClean="0"/>
              <a:t>et al. J Hepatobiliary </a:t>
            </a:r>
            <a:r>
              <a:rPr lang="en-US" altLang="ko-KR" sz="2100" i="1" dirty="0" err="1" smtClean="0"/>
              <a:t>Pancreat</a:t>
            </a:r>
            <a:r>
              <a:rPr lang="en-US" altLang="ko-KR" sz="2100" i="1" dirty="0" smtClean="0"/>
              <a:t> </a:t>
            </a:r>
            <a:r>
              <a:rPr lang="en-US" altLang="ko-KR" sz="2100" i="1" dirty="0"/>
              <a:t>Surg. </a:t>
            </a:r>
            <a:r>
              <a:rPr lang="en-US" altLang="ko-KR" sz="2100" i="1" dirty="0" smtClean="0"/>
              <a:t>2001</a:t>
            </a:r>
            <a:r>
              <a:rPr lang="en-US" altLang="ko-KR" sz="2100" i="1" dirty="0"/>
              <a:t>&gt;</a:t>
            </a:r>
            <a:endParaRPr lang="en-US" altLang="ko-KR" sz="2100" i="1" dirty="0" smtClean="0"/>
          </a:p>
          <a:p>
            <a:pPr marL="971550" lvl="1" indent="-457200">
              <a:lnSpc>
                <a:spcPct val="130000"/>
              </a:lnSpc>
              <a:buFont typeface="+mj-lt"/>
              <a:buAutoNum type="arabicParenR"/>
            </a:pPr>
            <a:r>
              <a:rPr lang="en-US" altLang="ko-KR" sz="2600" dirty="0" smtClean="0"/>
              <a:t>The recurrent tumor </a:t>
            </a:r>
            <a:r>
              <a:rPr lang="en-US" altLang="ko-KR" sz="2600" dirty="0"/>
              <a:t>consists of well-differentiated HCC </a:t>
            </a:r>
            <a:r>
              <a:rPr lang="en-US" altLang="ko-KR" sz="2600" dirty="0" smtClean="0"/>
              <a:t>only</a:t>
            </a:r>
            <a:endParaRPr lang="en-US" altLang="ko-KR" sz="2600" dirty="0"/>
          </a:p>
          <a:p>
            <a:pPr marL="971550" lvl="1" indent="-457200">
              <a:lnSpc>
                <a:spcPct val="130000"/>
              </a:lnSpc>
              <a:buFont typeface="+mj-lt"/>
              <a:buAutoNum type="arabicParenR"/>
            </a:pPr>
            <a:r>
              <a:rPr lang="en-US" altLang="ko-KR" sz="2600" dirty="0" smtClean="0"/>
              <a:t>The recurrent </a:t>
            </a:r>
            <a:r>
              <a:rPr lang="en-US" altLang="ko-KR" sz="2600" dirty="0"/>
              <a:t>tumor has precancerous lesions or </a:t>
            </a:r>
            <a:r>
              <a:rPr lang="en-US" altLang="ko-KR" sz="2600" dirty="0" smtClean="0"/>
              <a:t>well-differentiated HCC </a:t>
            </a:r>
            <a:r>
              <a:rPr lang="en-US" altLang="ko-KR" sz="2600" dirty="0"/>
              <a:t>around the less differentiated HCC and shows </a:t>
            </a:r>
            <a:r>
              <a:rPr lang="en-US" altLang="ko-KR" sz="2600" dirty="0" smtClean="0"/>
              <a:t>a ‘‘nodule-in-nodule</a:t>
            </a:r>
            <a:r>
              <a:rPr lang="en-US" altLang="ko-KR" sz="2600" dirty="0"/>
              <a:t>’’ </a:t>
            </a:r>
            <a:r>
              <a:rPr lang="en-US" altLang="ko-KR" sz="2600" dirty="0" smtClean="0"/>
              <a:t>form</a:t>
            </a:r>
            <a:endParaRPr lang="en-US" altLang="ko-KR" sz="2600" dirty="0"/>
          </a:p>
          <a:p>
            <a:pPr marL="971550" lvl="1" indent="-457200">
              <a:lnSpc>
                <a:spcPct val="130000"/>
              </a:lnSpc>
              <a:buFont typeface="+mj-lt"/>
              <a:buAutoNum type="arabicParenR"/>
            </a:pPr>
            <a:r>
              <a:rPr lang="en-US" altLang="ko-KR" sz="2600" dirty="0" smtClean="0"/>
              <a:t>All </a:t>
            </a:r>
            <a:r>
              <a:rPr lang="en-US" altLang="ko-KR" sz="2600" dirty="0"/>
              <a:t>components of </a:t>
            </a:r>
            <a:r>
              <a:rPr lang="en-US" altLang="ko-KR" sz="2600" dirty="0" smtClean="0"/>
              <a:t>the recurrent </a:t>
            </a:r>
            <a:r>
              <a:rPr lang="en-US" altLang="ko-KR" sz="2600" dirty="0"/>
              <a:t>HCC show </a:t>
            </a:r>
            <a:r>
              <a:rPr lang="en-US" altLang="ko-KR" sz="2600" dirty="0" smtClean="0"/>
              <a:t>higher differentiation </a:t>
            </a:r>
            <a:r>
              <a:rPr lang="en-US" altLang="ko-KR" sz="2600" dirty="0"/>
              <a:t>than the </a:t>
            </a:r>
            <a:r>
              <a:rPr lang="en-US" altLang="ko-KR" sz="2600" dirty="0" smtClean="0"/>
              <a:t>primary resected </a:t>
            </a:r>
            <a:r>
              <a:rPr lang="en-US" altLang="ko-KR" sz="2600" dirty="0"/>
              <a:t>tumors. </a:t>
            </a:r>
            <a:endParaRPr lang="en-US" altLang="ko-KR" sz="2600" dirty="0" smtClean="0"/>
          </a:p>
          <a:p>
            <a:pPr marL="971550" lvl="1" indent="-457200">
              <a:lnSpc>
                <a:spcPct val="130000"/>
              </a:lnSpc>
              <a:buFont typeface="+mj-lt"/>
              <a:buAutoNum type="arabicParenR"/>
            </a:pPr>
            <a:endParaRPr lang="en-US" altLang="ko-KR" sz="1100" dirty="0" smtClean="0"/>
          </a:p>
          <a:p>
            <a:pPr lvl="1">
              <a:lnSpc>
                <a:spcPct val="130000"/>
              </a:lnSpc>
            </a:pPr>
            <a:r>
              <a:rPr lang="en-US" altLang="ko-KR" dirty="0" smtClean="0"/>
              <a:t>Recurrent </a:t>
            </a:r>
            <a:r>
              <a:rPr lang="en-US" altLang="ko-KR" dirty="0"/>
              <a:t>HCC showing either </a:t>
            </a:r>
            <a:r>
              <a:rPr lang="en-US" altLang="ko-KR" dirty="0" smtClean="0"/>
              <a:t>the same </a:t>
            </a:r>
            <a:r>
              <a:rPr lang="en-US" altLang="ko-KR" dirty="0"/>
              <a:t>or less differentiation than the primary </a:t>
            </a:r>
            <a:r>
              <a:rPr lang="en-US" altLang="ko-KR" dirty="0" smtClean="0"/>
              <a:t>resected tumors </a:t>
            </a:r>
            <a:r>
              <a:rPr lang="en-US" altLang="ko-KR" dirty="0"/>
              <a:t>was diagnosed as IM.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817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>
                <a:solidFill>
                  <a:srgbClr val="C00000"/>
                </a:solidFill>
              </a:rPr>
              <a:t>Differentiation between IM and MO</a:t>
            </a:r>
            <a:endParaRPr lang="ko-KR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ko-KR" dirty="0"/>
              <a:t>D</a:t>
            </a:r>
            <a:r>
              <a:rPr lang="en-US" altLang="ko-KR" dirty="0" smtClean="0"/>
              <a:t>ecision in clinical practice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By recurrence timing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Early recurrence → IM</a:t>
            </a:r>
          </a:p>
          <a:p>
            <a:pPr lvl="2">
              <a:lnSpc>
                <a:spcPct val="110000"/>
              </a:lnSpc>
            </a:pPr>
            <a:r>
              <a:rPr lang="en-US" altLang="ko-KR" dirty="0"/>
              <a:t>Late recurrence </a:t>
            </a:r>
            <a:r>
              <a:rPr lang="en-US" altLang="ko-KR" dirty="0" smtClean="0"/>
              <a:t>→ MO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Actually, frequently used by clinicians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The crude cut-off 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2 years after curative treatment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Not an absolute point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Usually accepted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737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6"/>
          <a:stretch/>
        </p:blipFill>
        <p:spPr bwMode="auto">
          <a:xfrm>
            <a:off x="536893" y="361277"/>
            <a:ext cx="8119243" cy="579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60932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i="1" dirty="0" smtClean="0"/>
              <a:t>&lt;</a:t>
            </a:r>
            <a:r>
              <a:rPr lang="en-US" altLang="ko-KR" i="1" dirty="0" err="1" smtClean="0"/>
              <a:t>Portonali</a:t>
            </a:r>
            <a:r>
              <a:rPr lang="en-US" altLang="ko-KR" i="1" dirty="0" smtClean="0"/>
              <a:t> N, et al. Ann Surg. 2006&gt;</a:t>
            </a:r>
            <a:endParaRPr lang="ko-KR" altLang="en-US" i="1" dirty="0"/>
          </a:p>
        </p:txBody>
      </p:sp>
    </p:spTree>
    <p:extLst>
      <p:ext uri="{BB962C8B-B14F-4D97-AF65-F5344CB8AC3E}">
        <p14:creationId xmlns:p14="http://schemas.microsoft.com/office/powerpoint/2010/main" val="85894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19753" r="40044" b="20000"/>
          <a:stretch/>
        </p:blipFill>
        <p:spPr bwMode="auto">
          <a:xfrm>
            <a:off x="1183014" y="465564"/>
            <a:ext cx="6690306" cy="56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i="1" dirty="0"/>
              <a:t>&lt;Huang et al. Ann </a:t>
            </a:r>
            <a:r>
              <a:rPr lang="en-US" altLang="ko-KR" i="1" dirty="0" err="1"/>
              <a:t>Surg</a:t>
            </a:r>
            <a:r>
              <a:rPr lang="en-US" altLang="ko-KR" i="1" dirty="0"/>
              <a:t> </a:t>
            </a:r>
            <a:r>
              <a:rPr lang="en-US" altLang="ko-KR" i="1" dirty="0" err="1"/>
              <a:t>Oncol</a:t>
            </a:r>
            <a:r>
              <a:rPr lang="en-US" altLang="ko-KR" i="1" dirty="0"/>
              <a:t>. 2012</a:t>
            </a:r>
            <a:r>
              <a:rPr lang="en-US" altLang="ko-KR" i="1" dirty="0" smtClean="0"/>
              <a:t>&gt;</a:t>
            </a:r>
            <a:endParaRPr lang="ko-KR" altLang="en-US" i="1" dirty="0"/>
          </a:p>
        </p:txBody>
      </p:sp>
      <p:cxnSp>
        <p:nvCxnSpPr>
          <p:cNvPr id="4" name="직선 연결선 3"/>
          <p:cNvCxnSpPr/>
          <p:nvPr/>
        </p:nvCxnSpPr>
        <p:spPr>
          <a:xfrm flipV="1">
            <a:off x="3046769" y="993791"/>
            <a:ext cx="0" cy="4176464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25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Recurrence Timing &amp; Prognosis 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Early recurrence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More frequent and mostly IM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Poor prognosis even after repeat curative treatment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ko-KR" dirty="0" smtClean="0"/>
              <a:t>→ Re-resection is not strongly recommended 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Late recurrence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Less frequent and mostly MO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More favorable than IM</a:t>
            </a:r>
          </a:p>
          <a:p>
            <a:pPr lvl="1">
              <a:lnSpc>
                <a:spcPct val="120000"/>
              </a:lnSpc>
            </a:pPr>
            <a:r>
              <a:rPr lang="en-US" altLang="ko-KR" dirty="0" smtClean="0"/>
              <a:t>Relatively good response to repeat curative treatment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altLang="ko-KR" dirty="0" smtClean="0"/>
              <a:t>→ Re-resection could be considered according to patient’s conditions</a:t>
            </a:r>
          </a:p>
        </p:txBody>
      </p:sp>
    </p:spTree>
    <p:extLst>
      <p:ext uri="{BB962C8B-B14F-4D97-AF65-F5344CB8AC3E}">
        <p14:creationId xmlns:p14="http://schemas.microsoft.com/office/powerpoint/2010/main" val="4022284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3780</Words>
  <Application>Microsoft Office PowerPoint</Application>
  <PresentationFormat>화면 슬라이드 쇼(4:3)</PresentationFormat>
  <Paragraphs>548</Paragraphs>
  <Slides>35</Slides>
  <Notes>35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Office 테마</vt:lpstr>
      <vt:lpstr>Post-treatment Follow-up Protocol and Management &lt;Trend of HCC in Korea&gt;</vt:lpstr>
      <vt:lpstr>Contents</vt:lpstr>
      <vt:lpstr>Recurrence</vt:lpstr>
      <vt:lpstr>Differentiation between IM and MO</vt:lpstr>
      <vt:lpstr>Differentiation between IM and MO</vt:lpstr>
      <vt:lpstr>Differentiation between IM and MO</vt:lpstr>
      <vt:lpstr>PowerPoint 프레젠테이션</vt:lpstr>
      <vt:lpstr>PowerPoint 프레젠테이션</vt:lpstr>
      <vt:lpstr>Recurrence Timing &amp; Prognosis </vt:lpstr>
      <vt:lpstr>PowerPoint 프레젠테이션</vt:lpstr>
      <vt:lpstr>Risk Factors for Recurrence</vt:lpstr>
      <vt:lpstr>Risk Factors for Recurrence</vt:lpstr>
      <vt:lpstr>Adjuvant Therapy for HCC Recurrence</vt:lpstr>
      <vt:lpstr>Anti-tumor Adjuvant Therapy</vt:lpstr>
      <vt:lpstr>Efficacy of Sorafenib as Adjuvant Therapy - A Pilot Study-</vt:lpstr>
      <vt:lpstr>PowerPoint 프레젠테이션</vt:lpstr>
      <vt:lpstr>STORM (NCT00692770) </vt:lpstr>
      <vt:lpstr>PowerPoint 프레젠테이션</vt:lpstr>
      <vt:lpstr>PowerPoint 프레젠테이션</vt:lpstr>
      <vt:lpstr>Inteferon Adjuvant Therapy</vt:lpstr>
      <vt:lpstr>Interferon Adjuvant Therapy</vt:lpstr>
      <vt:lpstr>NA Adjuvant Therapy</vt:lpstr>
      <vt:lpstr>NA Adjuvant Therapy</vt:lpstr>
      <vt:lpstr>NA Adjuvant Therapy</vt:lpstr>
      <vt:lpstr>Surveillance for Recurrence</vt:lpstr>
      <vt:lpstr>Surveillance Interval</vt:lpstr>
      <vt:lpstr>Surveillance Interval</vt:lpstr>
      <vt:lpstr>Surveillance Modalities</vt:lpstr>
      <vt:lpstr>Surveillance Imaging</vt:lpstr>
      <vt:lpstr>Gd-EOB-DTPA MRI</vt:lpstr>
      <vt:lpstr>Tumor Markers</vt:lpstr>
      <vt:lpstr>My Surveillance Protocol (for patients with intermediate risk)</vt:lpstr>
      <vt:lpstr>Summary I</vt:lpstr>
      <vt:lpstr>Summary II</vt:lpstr>
      <vt:lpstr>Thank you  for your attention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Post-treatment Follow-up Protocol and Management</dc:title>
  <dc:creator>이시아</dc:creator>
  <cp:lastModifiedBy>INDIO</cp:lastModifiedBy>
  <cp:revision>265</cp:revision>
  <cp:lastPrinted>2015-04-23T00:00:35Z</cp:lastPrinted>
  <dcterms:created xsi:type="dcterms:W3CDTF">2015-04-11T07:15:08Z</dcterms:created>
  <dcterms:modified xsi:type="dcterms:W3CDTF">2015-04-24T03:16:58Z</dcterms:modified>
</cp:coreProperties>
</file>