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91" autoAdjust="0"/>
  </p:normalViewPr>
  <p:slideViewPr>
    <p:cSldViewPr>
      <p:cViewPr>
        <p:scale>
          <a:sx n="110" d="100"/>
          <a:sy n="110" d="100"/>
        </p:scale>
        <p:origin x="-80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32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otoshop%20figure\sp1%20express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78488302887036"/>
          <c:y val="0.26249968391414397"/>
          <c:w val="0.57330931483803382"/>
          <c:h val="0.59244311095914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Sheet1!$P$8</c:f>
              <c:strCache>
                <c:ptCount val="1"/>
                <c:pt idx="0">
                  <c:v>Normal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c:spPr>
          <c:invertIfNegative val="0"/>
          <c:cat>
            <c:strRef>
              <c:f>(Sheet1!$O$9,Sheet1!$O$11)</c:f>
              <c:strCache>
                <c:ptCount val="2"/>
                <c:pt idx="0">
                  <c:v>mRNA</c:v>
                </c:pt>
                <c:pt idx="1">
                  <c:v>Protein</c:v>
                </c:pt>
              </c:strCache>
            </c:strRef>
          </c:cat>
          <c:val>
            <c:numRef>
              <c:f>(Sheet1!$P$12,Sheet1!$P$10)</c:f>
              <c:numCache>
                <c:formatCode>0.00_ </c:formatCode>
                <c:ptCount val="2"/>
                <c:pt idx="0">
                  <c:v>1.0003200867647475</c:v>
                </c:pt>
                <c:pt idx="1">
                  <c:v>0.99575634404917712</c:v>
                </c:pt>
              </c:numCache>
            </c:numRef>
          </c:val>
        </c:ser>
        <c:ser>
          <c:idx val="1"/>
          <c:order val="1"/>
          <c:tx>
            <c:strRef>
              <c:f>Sheet1!$Q$8</c:f>
              <c:strCache>
                <c:ptCount val="1"/>
                <c:pt idx="0">
                  <c:v>Tumor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Sheet1!$S$10:$S$12</c:f>
                <c:numCache>
                  <c:formatCode>General</c:formatCode>
                  <c:ptCount val="3"/>
                  <c:pt idx="0">
                    <c:v>0.19310460936563875</c:v>
                  </c:pt>
                  <c:pt idx="1">
                    <c:v>0.30017609336245377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 w="19050">
                <a:solidFill>
                  <a:schemeClr val="tx1"/>
                </a:solidFill>
              </a:ln>
            </c:spPr>
          </c:errBars>
          <c:cat>
            <c:strRef>
              <c:f>(Sheet1!$O$9,Sheet1!$O$11)</c:f>
              <c:strCache>
                <c:ptCount val="2"/>
                <c:pt idx="0">
                  <c:v>mRNA</c:v>
                </c:pt>
                <c:pt idx="1">
                  <c:v>Protein</c:v>
                </c:pt>
              </c:strCache>
            </c:strRef>
          </c:cat>
          <c:val>
            <c:numRef>
              <c:f>(Sheet1!$Q$10,Sheet1!$Q$12)</c:f>
              <c:numCache>
                <c:formatCode>0.00_ </c:formatCode>
                <c:ptCount val="2"/>
                <c:pt idx="0">
                  <c:v>1.8310717393758671</c:v>
                </c:pt>
                <c:pt idx="1">
                  <c:v>2.3508662724797627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170368"/>
        <c:axId val="84911232"/>
      </c:barChart>
      <c:catAx>
        <c:axId val="8017036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ko-KR"/>
          </a:p>
        </c:txPr>
        <c:crossAx val="84911232"/>
        <c:crosses val="autoZero"/>
        <c:auto val="1"/>
        <c:lblAlgn val="ctr"/>
        <c:lblOffset val="100"/>
        <c:noMultiLvlLbl val="0"/>
      </c:catAx>
      <c:valAx>
        <c:axId val="8491123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altLang="ko-KR" sz="1100" dirty="0" smtClean="0"/>
                  <a:t>Relative expression level(LOXL2/actin</a:t>
                </a:r>
                <a:r>
                  <a:rPr lang="en-US" altLang="ko-KR" sz="1100" dirty="0"/>
                  <a:t>)</a:t>
                </a:r>
                <a:endParaRPr lang="ko-KR" altLang="en-US" sz="1100" dirty="0"/>
              </a:p>
            </c:rich>
          </c:tx>
          <c:layout>
            <c:manualLayout>
              <c:xMode val="edge"/>
              <c:yMode val="edge"/>
              <c:x val="2.652830241084328E-2"/>
              <c:y val="0.27875620856755751"/>
            </c:manualLayout>
          </c:layout>
          <c:overlay val="0"/>
        </c:title>
        <c:numFmt formatCode="#,##0.0_);\(#,##0.0\)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ko-KR"/>
          </a:p>
        </c:txPr>
        <c:crossAx val="801703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50" b="1"/>
          </a:pPr>
          <a:endParaRPr lang="ko-KR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EB15B-E14C-488F-9A9A-E19747E19CA1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A85F3-05D4-40B2-B828-A44B6A0F52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7887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6F8A1-8037-4155-B89C-2F119F85E390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2A0EF-B013-42AB-803E-FBAF71B8F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2198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Good after</a:t>
            </a:r>
            <a:r>
              <a:rPr lang="en-US" altLang="ko-KR" baseline="0" dirty="0" smtClean="0"/>
              <a:t> noon everyone. My name is </a:t>
            </a:r>
            <a:r>
              <a:rPr lang="en-US" altLang="ko-KR" baseline="0" dirty="0" err="1" smtClean="0"/>
              <a:t>YunSun</a:t>
            </a:r>
            <a:r>
              <a:rPr lang="en-US" altLang="ko-KR" baseline="0" dirty="0" smtClean="0"/>
              <a:t> Lee. From </a:t>
            </a:r>
            <a:r>
              <a:rPr lang="en-US" altLang="ko-KR" baseline="0" dirty="0" err="1" smtClean="0"/>
              <a:t>yonsei</a:t>
            </a:r>
            <a:r>
              <a:rPr lang="en-US" altLang="ko-KR" baseline="0" dirty="0" smtClean="0"/>
              <a:t> university college of medicine. Today, I’ll talk about the role of LOXL2 in Pancreas cancer </a:t>
            </a:r>
            <a:r>
              <a:rPr lang="en-US" altLang="ko-KR" baseline="0" dirty="0" err="1" smtClean="0"/>
              <a:t>Emt</a:t>
            </a:r>
            <a:r>
              <a:rPr lang="en-US" altLang="ko-KR" baseline="0" dirty="0" smtClean="0"/>
              <a:t> and migration.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2A0EF-B013-42AB-803E-FBAF71B8F7E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6878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It is known</a:t>
            </a:r>
            <a:r>
              <a:rPr lang="en-US" altLang="ko-KR" baseline="0" dirty="0" smtClean="0"/>
              <a:t> that </a:t>
            </a:r>
            <a:r>
              <a:rPr lang="en-US" altLang="ko-KR" dirty="0" smtClean="0"/>
              <a:t>The median survival</a:t>
            </a:r>
            <a:r>
              <a:rPr lang="en-US" altLang="ko-KR" baseline="0" dirty="0" smtClean="0"/>
              <a:t> is only 6 to 9 months and 5 year survival rate is only about 5% , </a:t>
            </a:r>
            <a:r>
              <a:rPr lang="en-US" altLang="ko-KR" dirty="0" smtClean="0"/>
              <a:t>Pancreatic</a:t>
            </a:r>
            <a:r>
              <a:rPr lang="en-US" altLang="ko-KR" baseline="0" dirty="0" smtClean="0"/>
              <a:t> adenocarcinoma or pancreas cancer has the highest mortality rates of any malignancy. </a:t>
            </a:r>
          </a:p>
          <a:p>
            <a:r>
              <a:rPr lang="en-US" altLang="ko-KR" baseline="0" dirty="0" smtClean="0"/>
              <a:t>They show complex, </a:t>
            </a:r>
            <a:r>
              <a:rPr lang="en-US" altLang="ko-KR" baseline="0" dirty="0" err="1" smtClean="0"/>
              <a:t>heterogenous</a:t>
            </a:r>
            <a:r>
              <a:rPr lang="en-US" altLang="ko-KR" baseline="0" dirty="0" smtClean="0"/>
              <a:t> and genetically unstable features.</a:t>
            </a:r>
          </a:p>
          <a:p>
            <a:r>
              <a:rPr lang="en-US" altLang="ko-KR" baseline="0" dirty="0" smtClean="0"/>
              <a:t>Among them, we focused on the presence of a dense </a:t>
            </a:r>
            <a:r>
              <a:rPr lang="en-US" altLang="ko-KR" baseline="0" dirty="0" err="1" smtClean="0"/>
              <a:t>desmoplastic</a:t>
            </a:r>
            <a:r>
              <a:rPr lang="en-US" altLang="ko-KR" baseline="0" dirty="0" smtClean="0"/>
              <a:t> reaction that consist largely of fibroblasts, pancreatic stellate cells, and extracellular matrix proteins. </a:t>
            </a:r>
          </a:p>
          <a:p>
            <a:r>
              <a:rPr lang="en-US" altLang="ko-KR" baseline="0" dirty="0" smtClean="0"/>
              <a:t>Especially, ECM has important role to support tumor growth and metastasis promotion and construct the physical barrier to drug delivery.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2A0EF-B013-42AB-803E-FBAF71B8F7EA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5246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2A0EF-B013-42AB-803E-FBAF71B8F7E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434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2A0EF-B013-42AB-803E-FBAF71B8F7E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063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2A0EF-B013-42AB-803E-FBAF71B8F7E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5208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2A0EF-B013-42AB-803E-FBAF71B8F7E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569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2A0EF-B013-42AB-803E-FBAF71B8F7E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349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2A0EF-B013-42AB-803E-FBAF71B8F7EA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3260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This</a:t>
            </a:r>
            <a:r>
              <a:rPr lang="en-US" altLang="ko-KR" baseline="0" dirty="0" smtClean="0"/>
              <a:t> is acknowledgement and thank you for listening.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6599-8089-4617-93A6-1A55BAB6E96B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52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64F-50AF-488D-962E-EFD037499562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E555-EF03-4EB0-B165-79FD713339F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64F-50AF-488D-962E-EFD037499562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E555-EF03-4EB0-B165-79FD713339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64F-50AF-488D-962E-EFD037499562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E555-EF03-4EB0-B165-79FD713339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64F-50AF-488D-962E-EFD037499562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E555-EF03-4EB0-B165-79FD713339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64F-50AF-488D-962E-EFD037499562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E555-EF03-4EB0-B165-79FD713339F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64F-50AF-488D-962E-EFD037499562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E555-EF03-4EB0-B165-79FD713339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64F-50AF-488D-962E-EFD037499562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E555-EF03-4EB0-B165-79FD713339F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64F-50AF-488D-962E-EFD037499562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E555-EF03-4EB0-B165-79FD713339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64F-50AF-488D-962E-EFD037499562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E555-EF03-4EB0-B165-79FD713339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64F-50AF-488D-962E-EFD037499562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E555-EF03-4EB0-B165-79FD713339F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64F-50AF-488D-962E-EFD037499562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E555-EF03-4EB0-B165-79FD713339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14CB64F-50AF-488D-962E-EFD037499562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98AE555-EF03-4EB0-B165-79FD713339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microsoft.com/office/2007/relationships/hdphoto" Target="../media/hdphoto17.wdp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6.png"/><Relationship Id="rId18" Type="http://schemas.microsoft.com/office/2007/relationships/hdphoto" Target="../media/hdphoto10.wdp"/><Relationship Id="rId26" Type="http://schemas.openxmlformats.org/officeDocument/2006/relationships/image" Target="../media/image23.png"/><Relationship Id="rId3" Type="http://schemas.openxmlformats.org/officeDocument/2006/relationships/image" Target="../media/image11.png"/><Relationship Id="rId21" Type="http://schemas.openxmlformats.org/officeDocument/2006/relationships/image" Target="../media/image20.png"/><Relationship Id="rId7" Type="http://schemas.openxmlformats.org/officeDocument/2006/relationships/image" Target="../media/image13.png"/><Relationship Id="rId12" Type="http://schemas.microsoft.com/office/2007/relationships/hdphoto" Target="../media/hdphoto7.wdp"/><Relationship Id="rId17" Type="http://schemas.openxmlformats.org/officeDocument/2006/relationships/image" Target="../media/image18.png"/><Relationship Id="rId25" Type="http://schemas.microsoft.com/office/2007/relationships/hdphoto" Target="../media/hdphoto13.wdp"/><Relationship Id="rId2" Type="http://schemas.openxmlformats.org/officeDocument/2006/relationships/notesSlide" Target="../notesSlides/notesSlide6.xml"/><Relationship Id="rId16" Type="http://schemas.microsoft.com/office/2007/relationships/hdphoto" Target="../media/hdphoto9.wdp"/><Relationship Id="rId20" Type="http://schemas.microsoft.com/office/2007/relationships/hdphoto" Target="../media/hdphoto11.wdp"/><Relationship Id="rId29" Type="http://schemas.microsoft.com/office/2007/relationships/hdphoto" Target="../media/hdphoto15.wdp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11" Type="http://schemas.openxmlformats.org/officeDocument/2006/relationships/image" Target="../media/image15.png"/><Relationship Id="rId24" Type="http://schemas.openxmlformats.org/officeDocument/2006/relationships/image" Target="../media/image22.png"/><Relationship Id="rId5" Type="http://schemas.openxmlformats.org/officeDocument/2006/relationships/image" Target="../media/image12.png"/><Relationship Id="rId15" Type="http://schemas.openxmlformats.org/officeDocument/2006/relationships/image" Target="../media/image17.jpeg"/><Relationship Id="rId23" Type="http://schemas.openxmlformats.org/officeDocument/2006/relationships/image" Target="../media/image21.png"/><Relationship Id="rId28" Type="http://schemas.openxmlformats.org/officeDocument/2006/relationships/image" Target="../media/image24.png"/><Relationship Id="rId10" Type="http://schemas.microsoft.com/office/2007/relationships/hdphoto" Target="../media/hdphoto6.wdp"/><Relationship Id="rId19" Type="http://schemas.openxmlformats.org/officeDocument/2006/relationships/image" Target="../media/image19.png"/><Relationship Id="rId4" Type="http://schemas.microsoft.com/office/2007/relationships/hdphoto" Target="../media/hdphoto3.wdp"/><Relationship Id="rId9" Type="http://schemas.openxmlformats.org/officeDocument/2006/relationships/image" Target="../media/image14.png"/><Relationship Id="rId14" Type="http://schemas.microsoft.com/office/2007/relationships/hdphoto" Target="../media/hdphoto8.wdp"/><Relationship Id="rId22" Type="http://schemas.microsoft.com/office/2007/relationships/hdphoto" Target="../media/hdphoto12.wdp"/><Relationship Id="rId27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microsoft.com/office/2007/relationships/hdphoto" Target="../media/hdphoto16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11" Type="http://schemas.openxmlformats.org/officeDocument/2006/relationships/image" Target="../media/image31.png"/><Relationship Id="rId5" Type="http://schemas.openxmlformats.org/officeDocument/2006/relationships/chart" Target="../charts/chart1.xml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source=images&amp;cd=&amp;cad=rja&amp;uact=8&amp;ved=0ahUKEwj0_d7l1d3LAhVGFJQKHZ-eCzIQjRwIBw&amp;url=http://journal.frontiersin.org/article/10.3389/fonc.2015.00224&amp;bvm=bv.117868183,d.dGY&amp;psig=AFQjCNH9jHBZdsCh3BfWWKlYH2N1kX5EIQ&amp;ust=1459058276409508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sz="3600" b="1" cap="none" dirty="0" smtClean="0"/>
              <a:t>LOXL2 is required for EMT and migration in pancreas cancer</a:t>
            </a:r>
            <a:endParaRPr lang="ko-KR" altLang="en-US" sz="3600" b="1" cap="none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altLang="ko-KR" sz="1800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dobe Heiti Std R" pitchFamily="34" charset="-128"/>
                <a:cs typeface="Arial" panose="020B0604020202020204" pitchFamily="34" charset="0"/>
              </a:rPr>
              <a:t>Yun Sun </a:t>
            </a:r>
            <a:r>
              <a:rPr lang="en-US" altLang="ko-KR" sz="1800" b="1" i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dobe Heiti Std R" pitchFamily="34" charset="-128"/>
                <a:cs typeface="Arial" panose="020B0604020202020204" pitchFamily="34" charset="0"/>
              </a:rPr>
              <a:t>Lee,MS</a:t>
            </a:r>
            <a:r>
              <a:rPr lang="en-US" altLang="ko-KR" sz="1800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dobe Heiti Std R" pitchFamily="34" charset="-128"/>
                <a:cs typeface="Arial" panose="020B0604020202020204" pitchFamily="34" charset="0"/>
              </a:rPr>
              <a:t>.,  </a:t>
            </a:r>
            <a:endParaRPr lang="en-US" altLang="ko-KR" sz="1800" b="1" i="1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Adobe Heiti Std R" pitchFamily="34" charset="-128"/>
              <a:cs typeface="Arial" panose="020B0604020202020204" pitchFamily="34" charset="0"/>
            </a:endParaRPr>
          </a:p>
          <a:p>
            <a:pPr algn="r"/>
            <a:r>
              <a:rPr lang="en-US" altLang="ko-KR" sz="1800" b="1" i="1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dobe Heiti Std R" pitchFamily="34" charset="-128"/>
                <a:cs typeface="Arial" panose="020B0604020202020204" pitchFamily="34" charset="0"/>
              </a:rPr>
              <a:t>Joon</a:t>
            </a:r>
            <a:r>
              <a:rPr lang="en-US" altLang="ko-KR" sz="1800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dobe Heiti Std R" pitchFamily="34" charset="-128"/>
                <a:cs typeface="Arial" panose="020B0604020202020204" pitchFamily="34" charset="0"/>
              </a:rPr>
              <a:t> </a:t>
            </a:r>
            <a:r>
              <a:rPr lang="en-US" altLang="ko-KR" sz="1800" b="1" i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dobe Heiti Std R" pitchFamily="34" charset="-128"/>
                <a:cs typeface="Arial" panose="020B0604020202020204" pitchFamily="34" charset="0"/>
              </a:rPr>
              <a:t>Seong</a:t>
            </a:r>
            <a:r>
              <a:rPr lang="en-US" altLang="ko-KR" sz="1800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dobe Heiti Std R" pitchFamily="34" charset="-128"/>
                <a:cs typeface="Arial" panose="020B0604020202020204" pitchFamily="34" charset="0"/>
              </a:rPr>
              <a:t> </a:t>
            </a:r>
            <a:r>
              <a:rPr lang="en-US" altLang="ko-KR" sz="1800" b="1" i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dobe Heiti Std R" pitchFamily="34" charset="-128"/>
                <a:cs typeface="Arial" panose="020B0604020202020204" pitchFamily="34" charset="0"/>
              </a:rPr>
              <a:t>Park,MD.,PhD</a:t>
            </a:r>
            <a:r>
              <a:rPr lang="en-US" altLang="ko-KR" sz="1800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dobe Heiti Std R" pitchFamily="34" charset="-128"/>
                <a:cs typeface="Arial" panose="020B0604020202020204" pitchFamily="34" charset="0"/>
              </a:rPr>
              <a:t>.,  Dong Sup </a:t>
            </a:r>
            <a:r>
              <a:rPr lang="en-US" altLang="ko-KR" sz="1800" b="1" i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dobe Heiti Std R" pitchFamily="34" charset="-128"/>
                <a:cs typeface="Arial" panose="020B0604020202020204" pitchFamily="34" charset="0"/>
              </a:rPr>
              <a:t>Yoon,MD</a:t>
            </a:r>
            <a:r>
              <a:rPr lang="en-US" altLang="ko-KR" sz="1800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dobe Heiti Std R" pitchFamily="34" charset="-128"/>
                <a:cs typeface="Arial" panose="020B0604020202020204" pitchFamily="34" charset="0"/>
              </a:rPr>
              <a:t>., PhD.</a:t>
            </a:r>
          </a:p>
          <a:p>
            <a:pPr algn="r"/>
            <a:endParaRPr lang="en-US" altLang="ko-KR" sz="1800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Adobe Heiti Std R" pitchFamily="34" charset="-128"/>
              <a:cs typeface="Arial" panose="020B0604020202020204" pitchFamily="34" charset="0"/>
            </a:endParaRPr>
          </a:p>
          <a:p>
            <a:pPr algn="r"/>
            <a:r>
              <a:rPr lang="en-US" altLang="ko-KR" sz="1800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dobe Heiti Std R" pitchFamily="34" charset="-128"/>
                <a:cs typeface="Arial" panose="020B0604020202020204" pitchFamily="34" charset="0"/>
              </a:rPr>
              <a:t>Pancreas-biliary Cancer Clinic, Department of Surgery, Gangnam Severance Hospital, </a:t>
            </a:r>
            <a:r>
              <a:rPr lang="en-US" altLang="ko-KR" sz="1800" i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dobe Heiti Std R" pitchFamily="34" charset="-128"/>
                <a:cs typeface="Arial" panose="020B0604020202020204" pitchFamily="34" charset="0"/>
              </a:rPr>
              <a:t>Yonsei</a:t>
            </a:r>
            <a:r>
              <a:rPr lang="en-US" altLang="ko-KR" sz="1800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dobe Heiti Std R" pitchFamily="34" charset="-128"/>
                <a:cs typeface="Arial" panose="020B0604020202020204" pitchFamily="34" charset="0"/>
              </a:rPr>
              <a:t> University College of Medicine, Seoul. Korea</a:t>
            </a:r>
          </a:p>
          <a:p>
            <a:pPr algn="r"/>
            <a:endParaRPr lang="ko-KR" altLang="en-US" sz="1800" dirty="0">
              <a:solidFill>
                <a:schemeClr val="tx1"/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8239033" y="3212976"/>
            <a:ext cx="648377" cy="576064"/>
            <a:chOff x="8239033" y="3212976"/>
            <a:chExt cx="648377" cy="576064"/>
          </a:xfrm>
        </p:grpSpPr>
        <p:sp>
          <p:nvSpPr>
            <p:cNvPr id="4" name="직사각형 3"/>
            <p:cNvSpPr/>
            <p:nvPr/>
          </p:nvSpPr>
          <p:spPr>
            <a:xfrm>
              <a:off x="8239033" y="3248980"/>
              <a:ext cx="360040" cy="3600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8316416" y="3429000"/>
              <a:ext cx="360040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8527370" y="3212976"/>
              <a:ext cx="360040" cy="3600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685" y="4401616"/>
            <a:ext cx="899592" cy="89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71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s.sciencedaily.com/2015/06/150625125958_1_900x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37903"/>
            <a:ext cx="5323186" cy="366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/>
          <p:cNvGrpSpPr/>
          <p:nvPr/>
        </p:nvGrpSpPr>
        <p:grpSpPr>
          <a:xfrm>
            <a:off x="6331278" y="1114107"/>
            <a:ext cx="2520280" cy="1420600"/>
            <a:chOff x="611560" y="973426"/>
            <a:chExt cx="2520280" cy="142060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973426"/>
              <a:ext cx="188595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11560" y="1563029"/>
              <a:ext cx="25202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latin typeface="Calibri" panose="020F0502020204030204" pitchFamily="34" charset="0"/>
                </a:rPr>
                <a:t>-</a:t>
              </a:r>
              <a:r>
                <a:rPr lang="en-US" altLang="ko-KR" sz="1600" dirty="0" err="1" smtClean="0">
                  <a:latin typeface="Calibri" panose="020F0502020204030204" pitchFamily="34" charset="0"/>
                </a:rPr>
                <a:t>YunSun</a:t>
              </a:r>
              <a:r>
                <a:rPr lang="en-US" altLang="ko-KR" sz="1600" dirty="0" smtClean="0">
                  <a:latin typeface="Calibri" panose="020F0502020204030204" pitchFamily="34" charset="0"/>
                </a:rPr>
                <a:t> Lee</a:t>
              </a:r>
            </a:p>
            <a:p>
              <a:r>
                <a:rPr lang="en-US" altLang="ko-KR" sz="1600" dirty="0" smtClean="0">
                  <a:latin typeface="Calibri" panose="020F0502020204030204" pitchFamily="34" charset="0"/>
                </a:rPr>
                <a:t>-</a:t>
              </a:r>
              <a:r>
                <a:rPr lang="en-US" altLang="ko-KR" sz="1600" dirty="0" err="1" smtClean="0">
                  <a:latin typeface="Calibri" panose="020F0502020204030204" pitchFamily="34" charset="0"/>
                </a:rPr>
                <a:t>JoonSeong</a:t>
              </a:r>
              <a:r>
                <a:rPr lang="en-US" altLang="ko-KR" sz="1600" dirty="0" smtClean="0">
                  <a:latin typeface="Calibri" panose="020F0502020204030204" pitchFamily="34" charset="0"/>
                </a:rPr>
                <a:t> Park</a:t>
              </a:r>
            </a:p>
            <a:p>
              <a:r>
                <a:rPr lang="en-US" altLang="ko-KR" sz="1600" dirty="0" smtClean="0">
                  <a:latin typeface="Calibri" panose="020F0502020204030204" pitchFamily="34" charset="0"/>
                </a:rPr>
                <a:t>-</a:t>
              </a:r>
              <a:r>
                <a:rPr lang="en-US" altLang="ko-KR" sz="1600" dirty="0" err="1" smtClean="0">
                  <a:latin typeface="Calibri" panose="020F0502020204030204" pitchFamily="34" charset="0"/>
                </a:rPr>
                <a:t>DongSup</a:t>
              </a:r>
              <a:r>
                <a:rPr lang="en-US" altLang="ko-KR" sz="1600" dirty="0" smtClean="0">
                  <a:latin typeface="Calibri" panose="020F0502020204030204" pitchFamily="34" charset="0"/>
                </a:rPr>
                <a:t> Yoon</a:t>
              </a:r>
              <a:endParaRPr lang="ko-KR" altLang="en-US" sz="16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6375083" y="2924944"/>
            <a:ext cx="2368158" cy="1039995"/>
            <a:chOff x="4931160" y="1089199"/>
            <a:chExt cx="2368158" cy="1039995"/>
          </a:xfrm>
        </p:grpSpPr>
        <p:pic>
          <p:nvPicPr>
            <p:cNvPr id="14" name="Picture 7" descr="http://www.goodmit.co.kr/wp-content/uploads/2014/06/%EA%B7%B8%EB%A6%BC_1_copy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160" y="1089199"/>
              <a:ext cx="1823678" cy="73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951519" y="1790640"/>
              <a:ext cx="23477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latin typeface="Calibri" panose="020F0502020204030204" pitchFamily="34" charset="0"/>
                </a:rPr>
                <a:t>-</a:t>
              </a:r>
              <a:r>
                <a:rPr lang="en-US" altLang="ko-KR" sz="1600" dirty="0" err="1" smtClean="0">
                  <a:latin typeface="Calibri" panose="020F0502020204030204" pitchFamily="34" charset="0"/>
                </a:rPr>
                <a:t>SeungMyung</a:t>
              </a:r>
              <a:r>
                <a:rPr lang="en-US" altLang="ko-KR" sz="1600" dirty="0" smtClean="0">
                  <a:latin typeface="Calibri" panose="020F0502020204030204" pitchFamily="34" charset="0"/>
                </a:rPr>
                <a:t> Dong</a:t>
              </a:r>
              <a:endParaRPr lang="ko-KR" altLang="en-US" sz="16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757" y="5373216"/>
            <a:ext cx="18859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340" y="5882658"/>
            <a:ext cx="16478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그룹 19"/>
          <p:cNvGrpSpPr/>
          <p:nvPr/>
        </p:nvGrpSpPr>
        <p:grpSpPr>
          <a:xfrm>
            <a:off x="6516216" y="4077072"/>
            <a:ext cx="1546151" cy="1017164"/>
            <a:chOff x="2987824" y="775953"/>
            <a:chExt cx="1970999" cy="1203364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775953"/>
              <a:ext cx="1381125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014607" y="1578788"/>
              <a:ext cx="1944216" cy="400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latin typeface="Calibri" panose="020F0502020204030204" pitchFamily="34" charset="0"/>
                </a:rPr>
                <a:t>-</a:t>
              </a:r>
              <a:r>
                <a:rPr lang="en-US" altLang="ko-KR" sz="1600" dirty="0" err="1" smtClean="0">
                  <a:latin typeface="Calibri" panose="020F0502020204030204" pitchFamily="34" charset="0"/>
                </a:rPr>
                <a:t>JooHee</a:t>
              </a:r>
              <a:r>
                <a:rPr lang="en-US" altLang="ko-KR" sz="1600" dirty="0" smtClean="0">
                  <a:latin typeface="Calibri" panose="020F0502020204030204" pitchFamily="34" charset="0"/>
                </a:rPr>
                <a:t> Jung</a:t>
              </a:r>
              <a:endParaRPr lang="ko-KR" altLang="en-US" sz="1600" dirty="0">
                <a:latin typeface="Calibri" panose="020F0502020204030204" pitchFamily="34" charset="0"/>
              </a:endParaRPr>
            </a:p>
          </p:txBody>
        </p:sp>
      </p:grp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341412"/>
            <a:ext cx="9144000" cy="459296"/>
          </a:xfrm>
        </p:spPr>
        <p:txBody>
          <a:bodyPr>
            <a:noAutofit/>
          </a:bodyPr>
          <a:lstStyle/>
          <a:p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827584" y="509423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accent4"/>
                </a:solidFill>
                <a:latin typeface="Broadway" panose="04040905080B02020502" pitchFamily="82" charset="0"/>
              </a:rPr>
              <a:t>Thank you.</a:t>
            </a:r>
            <a:endParaRPr lang="ko-KR" altLang="en-US" sz="2400" dirty="0">
              <a:solidFill>
                <a:schemeClr val="accent4"/>
              </a:solidFill>
              <a:latin typeface="Broadway" panose="04040905080B02020502" pitchFamily="82" charset="0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256438" y="620688"/>
            <a:ext cx="8775140" cy="576064"/>
            <a:chOff x="256438" y="764704"/>
            <a:chExt cx="8775140" cy="576064"/>
          </a:xfrm>
        </p:grpSpPr>
        <p:cxnSp>
          <p:nvCxnSpPr>
            <p:cNvPr id="36" name="직선 연결선 35"/>
            <p:cNvCxnSpPr/>
            <p:nvPr/>
          </p:nvCxnSpPr>
          <p:spPr>
            <a:xfrm>
              <a:off x="256438" y="944724"/>
              <a:ext cx="842001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그룹 36"/>
            <p:cNvGrpSpPr/>
            <p:nvPr/>
          </p:nvGrpSpPr>
          <p:grpSpPr>
            <a:xfrm>
              <a:off x="8383201" y="764704"/>
              <a:ext cx="648377" cy="576064"/>
              <a:chOff x="8239033" y="3212976"/>
              <a:chExt cx="648377" cy="576064"/>
            </a:xfrm>
          </p:grpSpPr>
          <p:sp>
            <p:nvSpPr>
              <p:cNvPr id="38" name="직사각형 37"/>
              <p:cNvSpPr/>
              <p:nvPr/>
            </p:nvSpPr>
            <p:spPr>
              <a:xfrm>
                <a:off x="8239033" y="3248980"/>
                <a:ext cx="360040" cy="3600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8316416" y="3429000"/>
                <a:ext cx="360040" cy="36004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8527370" y="3212976"/>
                <a:ext cx="360040" cy="36004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06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348748"/>
            <a:ext cx="9144000" cy="45196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 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33621" y="1268760"/>
            <a:ext cx="8229600" cy="4876800"/>
          </a:xfrm>
        </p:spPr>
        <p:txBody>
          <a:bodyPr/>
          <a:lstStyle/>
          <a:p>
            <a:r>
              <a:rPr lang="en-US" altLang="ko-KR" sz="28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Pancreatic adenocarcinoma</a:t>
            </a:r>
            <a:endParaRPr lang="en-US" altLang="ko-KR" sz="2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one of the highest mortality rates of any malignancy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(Median survival  </a:t>
            </a:r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6~9 months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5y survival rate </a:t>
            </a: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</a:t>
            </a:r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Complex, </a:t>
            </a:r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heterogenous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genetically unstable disease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Dense and </a:t>
            </a:r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desmoplastic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stroma</a:t>
            </a: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o-KR" alt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256438" y="620688"/>
            <a:ext cx="8775140" cy="576064"/>
            <a:chOff x="256438" y="764704"/>
            <a:chExt cx="8775140" cy="576064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256438" y="944724"/>
              <a:ext cx="842001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그룹 5"/>
            <p:cNvGrpSpPr/>
            <p:nvPr/>
          </p:nvGrpSpPr>
          <p:grpSpPr>
            <a:xfrm>
              <a:off x="8383201" y="764704"/>
              <a:ext cx="648377" cy="576064"/>
              <a:chOff x="8239033" y="3212976"/>
              <a:chExt cx="648377" cy="576064"/>
            </a:xfrm>
          </p:grpSpPr>
          <p:sp>
            <p:nvSpPr>
              <p:cNvPr id="7" name="직사각형 6"/>
              <p:cNvSpPr/>
              <p:nvPr/>
            </p:nvSpPr>
            <p:spPr>
              <a:xfrm>
                <a:off x="8239033" y="3248980"/>
                <a:ext cx="360040" cy="3600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8316416" y="3429000"/>
                <a:ext cx="360040" cy="36004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8527370" y="3212976"/>
                <a:ext cx="360040" cy="36004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50" y="3861048"/>
            <a:ext cx="6010840" cy="240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566260" y="4205406"/>
            <a:ext cx="2419730" cy="181588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*Role of ECM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tumor growth and promotes metastasis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 barrier to drug delivery</a:t>
            </a:r>
          </a:p>
          <a:p>
            <a:endParaRPr lang="ko-KR" alt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-36512" y="6608385"/>
            <a:ext cx="6188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</a:rPr>
              <a:t>www.sec.gov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218" name="Picture 2" descr="http://img.medscape.com/news/2015/dt_150226_pancreas_cancer_tumor_800x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232" y="1484784"/>
            <a:ext cx="1879573" cy="140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03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341987"/>
            <a:ext cx="9144000" cy="468052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4433" y="1268760"/>
            <a:ext cx="8229600" cy="4876800"/>
          </a:xfrm>
        </p:spPr>
        <p:txBody>
          <a:bodyPr/>
          <a:lstStyle/>
          <a:p>
            <a:r>
              <a:rPr lang="en-US" altLang="ko-KR" sz="28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Lysyl</a:t>
            </a:r>
            <a:r>
              <a:rPr lang="en-US" altLang="ko-KR" sz="2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Oxidase-Like 2 (LOXL2)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Extracellular 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enzymes responsible for crosslink formation in </a:t>
            </a:r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fibrillar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collagen and elastin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Able 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regulate the EMT markers</a:t>
            </a:r>
          </a:p>
          <a:p>
            <a:endParaRPr lang="ko-KR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444" y="3573016"/>
            <a:ext cx="595254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-8925" y="6553335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i="1" dirty="0" smtClean="0">
                <a:solidFill>
                  <a:schemeClr val="bg1">
                    <a:lumMod val="50000"/>
                  </a:schemeClr>
                </a:solidFill>
              </a:rPr>
              <a:t>Cell biology 2010</a:t>
            </a:r>
            <a:endParaRPr lang="ko-KR" alt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56438" y="620688"/>
            <a:ext cx="8775140" cy="576064"/>
            <a:chOff x="256438" y="764704"/>
            <a:chExt cx="8775140" cy="576064"/>
          </a:xfrm>
        </p:grpSpPr>
        <p:cxnSp>
          <p:nvCxnSpPr>
            <p:cNvPr id="13" name="직선 연결선 12"/>
            <p:cNvCxnSpPr/>
            <p:nvPr/>
          </p:nvCxnSpPr>
          <p:spPr>
            <a:xfrm>
              <a:off x="256438" y="944724"/>
              <a:ext cx="842001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그룹 13"/>
            <p:cNvGrpSpPr/>
            <p:nvPr/>
          </p:nvGrpSpPr>
          <p:grpSpPr>
            <a:xfrm>
              <a:off x="8383201" y="764704"/>
              <a:ext cx="648377" cy="576064"/>
              <a:chOff x="8239033" y="3212976"/>
              <a:chExt cx="648377" cy="576064"/>
            </a:xfrm>
          </p:grpSpPr>
          <p:sp>
            <p:nvSpPr>
              <p:cNvPr id="15" name="직사각형 14"/>
              <p:cNvSpPr/>
              <p:nvPr/>
            </p:nvSpPr>
            <p:spPr>
              <a:xfrm>
                <a:off x="8239033" y="3248980"/>
                <a:ext cx="360040" cy="3600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8316416" y="3429000"/>
                <a:ext cx="360040" cy="36004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8527370" y="3212976"/>
                <a:ext cx="360040" cy="36004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24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6086" y="341412"/>
            <a:ext cx="9150086" cy="45929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Material and Method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1938" y="126876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tabLst>
                <a:tab pos="1436688" algn="l"/>
              </a:tabLst>
            </a:pPr>
            <a:r>
              <a:rPr lang="en-US" altLang="ko-KR" b="1" dirty="0"/>
              <a:t>Patients </a:t>
            </a:r>
            <a:r>
              <a:rPr lang="en-US" altLang="ko-KR" b="1" dirty="0" smtClean="0"/>
              <a:t>:</a:t>
            </a:r>
            <a:r>
              <a:rPr lang="en-US" altLang="ko-KR" dirty="0" smtClean="0"/>
              <a:t> </a:t>
            </a:r>
            <a:r>
              <a:rPr lang="en-US" altLang="ko-KR" sz="1900" dirty="0" smtClean="0"/>
              <a:t>84 </a:t>
            </a:r>
            <a:r>
              <a:rPr lang="en-US" altLang="ko-KR" sz="1900" dirty="0"/>
              <a:t>patients received radical resection for pancreas cancer </a:t>
            </a:r>
            <a:r>
              <a:rPr lang="en-US" altLang="ko-KR" sz="1900" dirty="0" smtClean="0"/>
              <a:t>     	from </a:t>
            </a:r>
            <a:r>
              <a:rPr lang="en-US" altLang="ko-KR" sz="1900" dirty="0"/>
              <a:t>2002 to 2012 at </a:t>
            </a:r>
            <a:r>
              <a:rPr lang="en-US" altLang="ko-KR" sz="1900" dirty="0" smtClean="0"/>
              <a:t> Gangnam </a:t>
            </a:r>
            <a:r>
              <a:rPr lang="en-US" altLang="ko-KR" sz="1900" dirty="0"/>
              <a:t>Severance </a:t>
            </a:r>
            <a:r>
              <a:rPr lang="en-US" altLang="ko-KR" sz="1900" dirty="0" smtClean="0"/>
              <a:t>Hospital </a:t>
            </a:r>
            <a:endParaRPr lang="en-US" altLang="ko-KR" sz="1900" dirty="0"/>
          </a:p>
          <a:p>
            <a:pPr marL="0" indent="0">
              <a:lnSpc>
                <a:spcPct val="120000"/>
              </a:lnSpc>
              <a:buNone/>
              <a:tabLst>
                <a:tab pos="1436688" algn="l"/>
              </a:tabLst>
            </a:pPr>
            <a:r>
              <a:rPr lang="en-US" altLang="ko-KR" sz="1900" dirty="0" smtClean="0"/>
              <a:t>                      Post-adjuvant </a:t>
            </a:r>
            <a:r>
              <a:rPr lang="en-US" altLang="ko-KR" sz="1900" dirty="0"/>
              <a:t>chemotherapy regimen </a:t>
            </a:r>
            <a:endParaRPr lang="en-US" altLang="ko-KR" sz="1900" dirty="0" smtClean="0"/>
          </a:p>
          <a:p>
            <a:pPr marL="0" indent="0">
              <a:lnSpc>
                <a:spcPct val="120000"/>
              </a:lnSpc>
              <a:buNone/>
              <a:tabLst>
                <a:tab pos="1436688" algn="l"/>
              </a:tabLst>
            </a:pPr>
            <a:r>
              <a:rPr lang="en-US" altLang="ko-KR" sz="1900" dirty="0"/>
              <a:t> </a:t>
            </a:r>
            <a:r>
              <a:rPr lang="en-US" altLang="ko-KR" sz="1900" dirty="0" smtClean="0"/>
              <a:t>                     </a:t>
            </a:r>
            <a:r>
              <a:rPr lang="en-US" altLang="ko-KR" sz="1700" dirty="0" smtClean="0"/>
              <a:t>(8 </a:t>
            </a:r>
            <a:r>
              <a:rPr lang="en-US" altLang="ko-KR" sz="1700" dirty="0"/>
              <a:t>weeks after </a:t>
            </a:r>
            <a:r>
              <a:rPr lang="en-US" altLang="ko-KR" sz="1700" dirty="0" smtClean="0"/>
              <a:t>surgery, 6 </a:t>
            </a:r>
            <a:r>
              <a:rPr lang="en-US" altLang="ko-KR" sz="1700" dirty="0"/>
              <a:t>Cycle of gemcitabine </a:t>
            </a:r>
            <a:r>
              <a:rPr lang="en-US" altLang="ko-KR" sz="1700" dirty="0" smtClean="0"/>
              <a:t>1000mg/BSA)</a:t>
            </a:r>
            <a:endParaRPr lang="en-US" altLang="ko-KR" sz="1700" dirty="0"/>
          </a:p>
          <a:p>
            <a:pPr>
              <a:lnSpc>
                <a:spcPct val="110000"/>
              </a:lnSpc>
            </a:pPr>
            <a:endParaRPr lang="en-US" altLang="ko-KR" dirty="0"/>
          </a:p>
          <a:p>
            <a:pPr>
              <a:lnSpc>
                <a:spcPct val="110000"/>
              </a:lnSpc>
            </a:pPr>
            <a:r>
              <a:rPr lang="en-US" altLang="ko-KR" b="1" dirty="0"/>
              <a:t>Cell lines : </a:t>
            </a:r>
            <a:r>
              <a:rPr lang="en-US" altLang="ko-KR" sz="1900" dirty="0"/>
              <a:t>Miapaca2, </a:t>
            </a:r>
            <a:r>
              <a:rPr lang="en-US" altLang="ko-KR" sz="1900" dirty="0" smtClean="0"/>
              <a:t>Panc-1, AsPc1</a:t>
            </a:r>
            <a:r>
              <a:rPr lang="en-US" altLang="ko-KR" sz="1900" dirty="0"/>
              <a:t>, BxPc3</a:t>
            </a:r>
          </a:p>
          <a:p>
            <a:pPr>
              <a:lnSpc>
                <a:spcPct val="110000"/>
              </a:lnSpc>
            </a:pPr>
            <a:endParaRPr lang="en-US" altLang="ko-KR" dirty="0"/>
          </a:p>
          <a:p>
            <a:pPr>
              <a:lnSpc>
                <a:spcPct val="110000"/>
              </a:lnSpc>
            </a:pPr>
            <a:r>
              <a:rPr lang="en-US" altLang="ko-KR" b="1" dirty="0" smtClean="0"/>
              <a:t>Methods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dirty="0" smtClean="0"/>
              <a:t> </a:t>
            </a:r>
            <a:r>
              <a:rPr lang="en-US" altLang="ko-KR" sz="1900" dirty="0"/>
              <a:t>- IHC </a:t>
            </a:r>
            <a:r>
              <a:rPr lang="en-US" altLang="ko-KR" sz="1900" dirty="0" smtClean="0"/>
              <a:t>staining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900" dirty="0" smtClean="0"/>
              <a:t> </a:t>
            </a:r>
            <a:r>
              <a:rPr lang="en-US" altLang="ko-KR" sz="1900" dirty="0"/>
              <a:t>- siRNA transfection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900" dirty="0" smtClean="0"/>
              <a:t> </a:t>
            </a:r>
            <a:r>
              <a:rPr lang="en-US" altLang="ko-KR" sz="1900" dirty="0"/>
              <a:t>- Cell cytotoxicity </a:t>
            </a:r>
            <a:r>
              <a:rPr lang="en-US" altLang="ko-KR" sz="1900" dirty="0" smtClean="0"/>
              <a:t>(WST method)</a:t>
            </a:r>
            <a:endParaRPr lang="en-US" altLang="ko-KR" sz="1900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900" dirty="0" smtClean="0"/>
              <a:t> </a:t>
            </a:r>
            <a:r>
              <a:rPr lang="en-US" altLang="ko-KR" sz="1900" dirty="0"/>
              <a:t>- </a:t>
            </a:r>
            <a:r>
              <a:rPr lang="en-US" altLang="ko-KR" sz="1900" dirty="0" smtClean="0"/>
              <a:t>RT-PCR &amp; </a:t>
            </a:r>
            <a:r>
              <a:rPr lang="en-US" altLang="ko-KR" sz="1900" dirty="0" err="1" smtClean="0"/>
              <a:t>qPCR</a:t>
            </a:r>
            <a:endParaRPr lang="en-US" altLang="ko-KR" sz="1900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900" dirty="0" smtClean="0"/>
              <a:t> </a:t>
            </a:r>
            <a:r>
              <a:rPr lang="en-US" altLang="ko-KR" sz="1900" dirty="0"/>
              <a:t>- Gel electrophoresis and Western blot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900" dirty="0" smtClean="0"/>
              <a:t> -</a:t>
            </a:r>
            <a:r>
              <a:rPr lang="en-US" altLang="ko-KR" sz="1900" dirty="0" err="1" smtClean="0"/>
              <a:t>Transendothelial</a:t>
            </a:r>
            <a:r>
              <a:rPr lang="en-US" altLang="ko-KR" sz="1900" dirty="0"/>
              <a:t> </a:t>
            </a:r>
            <a:r>
              <a:rPr lang="en-US" altLang="ko-KR" sz="1900" dirty="0" smtClean="0"/>
              <a:t>Migration assay and Invasion assay</a:t>
            </a:r>
            <a:endParaRPr lang="en-US" altLang="ko-KR" sz="1900" dirty="0"/>
          </a:p>
          <a:p>
            <a:endParaRPr lang="ko-KR" altLang="en-US" dirty="0"/>
          </a:p>
        </p:txBody>
      </p:sp>
      <p:grpSp>
        <p:nvGrpSpPr>
          <p:cNvPr id="10" name="그룹 9"/>
          <p:cNvGrpSpPr/>
          <p:nvPr/>
        </p:nvGrpSpPr>
        <p:grpSpPr>
          <a:xfrm>
            <a:off x="256438" y="620688"/>
            <a:ext cx="8775140" cy="576064"/>
            <a:chOff x="256438" y="764704"/>
            <a:chExt cx="8775140" cy="576064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256438" y="944724"/>
              <a:ext cx="842001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그룹 11"/>
            <p:cNvGrpSpPr/>
            <p:nvPr/>
          </p:nvGrpSpPr>
          <p:grpSpPr>
            <a:xfrm>
              <a:off x="8383201" y="764704"/>
              <a:ext cx="648377" cy="576064"/>
              <a:chOff x="8239033" y="3212976"/>
              <a:chExt cx="648377" cy="576064"/>
            </a:xfrm>
          </p:grpSpPr>
          <p:sp>
            <p:nvSpPr>
              <p:cNvPr id="13" name="직사각형 12"/>
              <p:cNvSpPr/>
              <p:nvPr/>
            </p:nvSpPr>
            <p:spPr>
              <a:xfrm>
                <a:off x="8239033" y="3248980"/>
                <a:ext cx="360040" cy="3600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8316416" y="3429000"/>
                <a:ext cx="360040" cy="36004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8527370" y="3212976"/>
                <a:ext cx="360040" cy="36004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593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-8519" y="297972"/>
            <a:ext cx="9162295" cy="494631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LOXL2 expression in pancreas cancer  and influence on EMT markers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-36512" y="1584099"/>
            <a:ext cx="2292410" cy="2420965"/>
            <a:chOff x="2856645" y="1102332"/>
            <a:chExt cx="4464878" cy="4834333"/>
          </a:xfrm>
        </p:grpSpPr>
        <p:grpSp>
          <p:nvGrpSpPr>
            <p:cNvPr id="6" name="그룹 37"/>
            <p:cNvGrpSpPr/>
            <p:nvPr/>
          </p:nvGrpSpPr>
          <p:grpSpPr>
            <a:xfrm>
              <a:off x="4075088" y="1102332"/>
              <a:ext cx="3246435" cy="684947"/>
              <a:chOff x="3471455" y="689884"/>
              <a:chExt cx="1874430" cy="553073"/>
            </a:xfrm>
          </p:grpSpPr>
          <p:sp>
            <p:nvSpPr>
              <p:cNvPr id="10" name="TextBox 9"/>
              <p:cNvSpPr txBox="1"/>
              <p:nvPr/>
            </p:nvSpPr>
            <p:spPr>
              <a:xfrm rot="19387974">
                <a:off x="3471455" y="689884"/>
                <a:ext cx="1169185" cy="372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b="1" dirty="0" smtClean="0"/>
                  <a:t>MIA</a:t>
                </a:r>
                <a:r>
                  <a:rPr lang="en-US" altLang="ko-KR" sz="300" b="1" dirty="0" smtClean="0"/>
                  <a:t> </a:t>
                </a:r>
                <a:r>
                  <a:rPr lang="en-US" altLang="ko-KR" sz="900" b="1" dirty="0" smtClean="0"/>
                  <a:t>PaCa-2</a:t>
                </a:r>
                <a:endParaRPr lang="ko-KR" altLang="en-US" sz="900" b="1" dirty="0"/>
              </a:p>
            </p:txBody>
          </p:sp>
          <p:grpSp>
            <p:nvGrpSpPr>
              <p:cNvPr id="11" name="그룹 36"/>
              <p:cNvGrpSpPr/>
              <p:nvPr/>
            </p:nvGrpSpPr>
            <p:grpSpPr>
              <a:xfrm>
                <a:off x="3919724" y="699321"/>
                <a:ext cx="1426161" cy="543636"/>
                <a:chOff x="3919724" y="699321"/>
                <a:chExt cx="1426161" cy="543636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 rot="19387974">
                  <a:off x="3919724" y="699321"/>
                  <a:ext cx="1050927" cy="372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900" b="1" dirty="0" smtClean="0"/>
                    <a:t>PANC1</a:t>
                  </a:r>
                  <a:endParaRPr lang="ko-KR" altLang="en-US" sz="900" b="1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 rot="19387974">
                  <a:off x="4336238" y="848236"/>
                  <a:ext cx="645591" cy="372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900" b="1" dirty="0" smtClean="0"/>
                    <a:t>AsPC1</a:t>
                  </a:r>
                  <a:endParaRPr lang="ko-KR" altLang="en-US" sz="900" b="1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 rot="19387974">
                  <a:off x="4700294" y="870763"/>
                  <a:ext cx="645591" cy="372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900" b="1" dirty="0" smtClean="0"/>
                    <a:t>BxPC3</a:t>
                  </a:r>
                  <a:endParaRPr lang="ko-KR" altLang="en-US" sz="900" b="1" dirty="0"/>
                </a:p>
              </p:txBody>
            </p:sp>
          </p:grpSp>
        </p:grpSp>
        <p:sp>
          <p:nvSpPr>
            <p:cNvPr id="7" name="TextBox 6"/>
            <p:cNvSpPr txBox="1"/>
            <p:nvPr/>
          </p:nvSpPr>
          <p:spPr>
            <a:xfrm>
              <a:off x="2856645" y="2156953"/>
              <a:ext cx="1046540" cy="3779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b="1" dirty="0" smtClean="0"/>
                <a:t>LOXL2</a:t>
              </a:r>
            </a:p>
            <a:p>
              <a:pPr algn="ctr"/>
              <a:endParaRPr lang="en-US" altLang="ko-KR" sz="700" b="1" dirty="0" smtClean="0"/>
            </a:p>
            <a:p>
              <a:pPr algn="ctr"/>
              <a:endParaRPr lang="en-US" altLang="ko-KR" sz="800" b="1" dirty="0" smtClean="0"/>
            </a:p>
            <a:p>
              <a:pPr algn="ctr"/>
              <a:r>
                <a:rPr lang="en-US" altLang="ko-KR" sz="800" b="1" dirty="0" smtClean="0"/>
                <a:t>Snail</a:t>
              </a:r>
            </a:p>
            <a:p>
              <a:pPr algn="ctr"/>
              <a:endParaRPr lang="en-US" altLang="ko-KR" sz="300" b="1" dirty="0" smtClean="0"/>
            </a:p>
            <a:p>
              <a:pPr algn="ctr"/>
              <a:endParaRPr lang="en-US" altLang="ko-KR" sz="800" b="1" dirty="0"/>
            </a:p>
            <a:p>
              <a:pPr algn="ctr"/>
              <a:r>
                <a:rPr lang="en-US" altLang="ko-KR" sz="800" b="1" dirty="0" smtClean="0"/>
                <a:t>Snail</a:t>
              </a:r>
              <a:endParaRPr lang="en-US" altLang="ko-KR" sz="800" b="1" dirty="0"/>
            </a:p>
            <a:p>
              <a:pPr algn="ctr"/>
              <a:r>
                <a:rPr lang="en-US" altLang="ko-KR" sz="500" b="1" dirty="0" smtClean="0"/>
                <a:t>(Exp.30m)</a:t>
              </a:r>
              <a:endParaRPr lang="en-US" altLang="ko-KR" sz="500" b="1" dirty="0"/>
            </a:p>
            <a:p>
              <a:pPr algn="ctr"/>
              <a:endParaRPr lang="en-US" altLang="ko-KR" sz="1000" b="1" dirty="0" smtClean="0"/>
            </a:p>
            <a:p>
              <a:pPr algn="ctr"/>
              <a:r>
                <a:rPr lang="en-US" altLang="ko-KR" sz="800" b="1" dirty="0" smtClean="0"/>
                <a:t>CDH1</a:t>
              </a:r>
            </a:p>
            <a:p>
              <a:pPr algn="ctr"/>
              <a:endParaRPr lang="en-US" altLang="ko-KR" sz="300" b="1" dirty="0"/>
            </a:p>
            <a:p>
              <a:pPr algn="ctr"/>
              <a:endParaRPr lang="en-US" altLang="ko-KR" sz="1100" b="1" dirty="0"/>
            </a:p>
            <a:p>
              <a:pPr algn="ctr"/>
              <a:r>
                <a:rPr lang="en-US" altLang="ko-KR" sz="800" b="1" dirty="0" smtClean="0"/>
                <a:t>L1CAM</a:t>
              </a:r>
            </a:p>
            <a:p>
              <a:pPr algn="ctr"/>
              <a:endParaRPr lang="en-US" altLang="ko-KR" sz="800" b="1" dirty="0" smtClean="0"/>
            </a:p>
            <a:p>
              <a:pPr algn="ctr"/>
              <a:endParaRPr lang="en-US" altLang="ko-KR" sz="600" b="1" dirty="0"/>
            </a:p>
            <a:p>
              <a:pPr algn="ctr"/>
              <a:r>
                <a:rPr lang="el-GR" altLang="ko-KR" sz="800" b="1" dirty="0" smtClean="0"/>
                <a:t>β</a:t>
              </a:r>
              <a:r>
                <a:rPr lang="en-US" altLang="ko-KR" sz="800" b="1" dirty="0" smtClean="0"/>
                <a:t>-actin</a:t>
              </a:r>
              <a:endParaRPr lang="ko-KR" altLang="en-US" sz="800" b="1" dirty="0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0272" y="1979674"/>
              <a:ext cx="3314888" cy="3914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그룹 14"/>
          <p:cNvGrpSpPr/>
          <p:nvPr/>
        </p:nvGrpSpPr>
        <p:grpSpPr>
          <a:xfrm>
            <a:off x="2122934" y="1628800"/>
            <a:ext cx="3889226" cy="3986236"/>
            <a:chOff x="1282149" y="837209"/>
            <a:chExt cx="5521725" cy="5393530"/>
          </a:xfrm>
        </p:grpSpPr>
        <p:sp>
          <p:nvSpPr>
            <p:cNvPr id="16" name="TextBox 15"/>
            <p:cNvSpPr txBox="1"/>
            <p:nvPr/>
          </p:nvSpPr>
          <p:spPr>
            <a:xfrm>
              <a:off x="1282149" y="1389699"/>
              <a:ext cx="1145214" cy="4841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b="1" dirty="0" smtClean="0"/>
                <a:t>LOXL2</a:t>
              </a:r>
            </a:p>
            <a:p>
              <a:pPr algn="ctr"/>
              <a:endParaRPr lang="en-US" altLang="ko-KR" sz="1200" b="1" dirty="0" smtClean="0"/>
            </a:p>
            <a:p>
              <a:pPr algn="ctr"/>
              <a:r>
                <a:rPr lang="en-US" altLang="ko-KR" sz="800" b="1" dirty="0" smtClean="0"/>
                <a:t>Snail</a:t>
              </a:r>
              <a:endParaRPr lang="en-US" altLang="ko-KR" sz="600" b="1" dirty="0" smtClean="0"/>
            </a:p>
            <a:p>
              <a:pPr algn="ctr"/>
              <a:endParaRPr lang="en-US" altLang="ko-KR" sz="400" b="1" dirty="0" smtClean="0"/>
            </a:p>
            <a:p>
              <a:pPr algn="ctr"/>
              <a:endParaRPr lang="en-US" altLang="ko-KR" sz="400" b="1" dirty="0" smtClean="0"/>
            </a:p>
            <a:p>
              <a:pPr algn="ctr"/>
              <a:endParaRPr lang="en-US" altLang="ko-KR" sz="500" b="1" dirty="0"/>
            </a:p>
            <a:p>
              <a:pPr algn="ctr"/>
              <a:r>
                <a:rPr lang="en-US" altLang="ko-KR" sz="800" b="1" dirty="0"/>
                <a:t>Snail</a:t>
              </a:r>
            </a:p>
            <a:p>
              <a:pPr algn="ctr"/>
              <a:endParaRPr lang="en-US" altLang="ko-KR" sz="800" b="1" dirty="0" smtClean="0"/>
            </a:p>
            <a:p>
              <a:pPr algn="ctr"/>
              <a:r>
                <a:rPr lang="en-US" altLang="ko-KR" sz="800" b="1" dirty="0" smtClean="0"/>
                <a:t>CDH1</a:t>
              </a:r>
              <a:endParaRPr lang="en-US" altLang="ko-KR" sz="800" b="1" dirty="0"/>
            </a:p>
            <a:p>
              <a:pPr algn="ctr"/>
              <a:endParaRPr lang="en-US" altLang="ko-KR" sz="800" b="1" dirty="0" smtClean="0"/>
            </a:p>
            <a:p>
              <a:pPr algn="ctr"/>
              <a:endParaRPr lang="en-US" altLang="ko-KR" sz="400" b="1" dirty="0" smtClean="0"/>
            </a:p>
            <a:p>
              <a:pPr algn="ctr"/>
              <a:r>
                <a:rPr lang="en-US" altLang="ko-KR" sz="800" b="1" dirty="0" smtClean="0"/>
                <a:t>P-FAK</a:t>
              </a:r>
              <a:endParaRPr lang="en-US" altLang="ko-KR" sz="800" b="1" dirty="0"/>
            </a:p>
            <a:p>
              <a:pPr algn="ctr"/>
              <a:endParaRPr lang="en-US" altLang="ko-KR" sz="500" b="1" dirty="0"/>
            </a:p>
            <a:p>
              <a:pPr algn="ctr"/>
              <a:endParaRPr lang="en-US" altLang="ko-KR" sz="800" b="1" dirty="0"/>
            </a:p>
            <a:p>
              <a:pPr algn="ctr"/>
              <a:r>
                <a:rPr lang="en-US" altLang="ko-KR" sz="800" b="1" dirty="0"/>
                <a:t>FAK</a:t>
              </a:r>
            </a:p>
            <a:p>
              <a:pPr algn="ctr"/>
              <a:endParaRPr lang="en-US" altLang="ko-KR" sz="1200" b="1" dirty="0" smtClean="0"/>
            </a:p>
            <a:p>
              <a:pPr algn="ctr"/>
              <a:r>
                <a:rPr lang="en-US" altLang="ko-KR" sz="800" b="1" dirty="0" smtClean="0"/>
                <a:t>P-SRC</a:t>
              </a:r>
            </a:p>
            <a:p>
              <a:pPr algn="ctr"/>
              <a:endParaRPr lang="en-US" altLang="ko-KR" sz="1200" b="1" dirty="0"/>
            </a:p>
            <a:p>
              <a:pPr algn="ctr"/>
              <a:r>
                <a:rPr lang="en-US" altLang="ko-KR" sz="800" b="1" dirty="0" smtClean="0"/>
                <a:t>SRC</a:t>
              </a:r>
            </a:p>
            <a:p>
              <a:pPr algn="ctr"/>
              <a:endParaRPr lang="en-US" altLang="ko-KR" sz="800" b="1" dirty="0" smtClean="0"/>
            </a:p>
            <a:p>
              <a:pPr algn="ctr"/>
              <a:r>
                <a:rPr lang="en-US" altLang="ko-KR" sz="800" b="1" dirty="0" smtClean="0"/>
                <a:t>L1CAM</a:t>
              </a:r>
              <a:endParaRPr lang="en-US" altLang="ko-KR" sz="800" b="1" dirty="0"/>
            </a:p>
            <a:p>
              <a:pPr algn="ctr"/>
              <a:endParaRPr lang="en-US" altLang="ko-KR" sz="1050" b="1" dirty="0" smtClean="0"/>
            </a:p>
            <a:p>
              <a:pPr algn="ctr"/>
              <a:r>
                <a:rPr lang="en-US" altLang="ko-KR" sz="900" b="1" dirty="0" smtClean="0"/>
                <a:t>N-Cadherin</a:t>
              </a:r>
            </a:p>
            <a:p>
              <a:pPr algn="ctr"/>
              <a:endParaRPr lang="en-US" altLang="ko-KR" sz="1100" b="1" dirty="0" smtClean="0"/>
            </a:p>
            <a:p>
              <a:pPr algn="ctr"/>
              <a:r>
                <a:rPr lang="en-US" altLang="ko-KR" sz="900" b="1" dirty="0" smtClean="0"/>
                <a:t>Vimentin</a:t>
              </a:r>
              <a:endParaRPr lang="en-US" altLang="ko-KR" sz="900" b="1" dirty="0"/>
            </a:p>
            <a:p>
              <a:pPr algn="ctr"/>
              <a:endParaRPr lang="en-US" altLang="ko-KR" sz="1100" b="1" dirty="0" smtClean="0"/>
            </a:p>
            <a:p>
              <a:pPr algn="ctr"/>
              <a:r>
                <a:rPr lang="el-GR" altLang="ko-KR" sz="800" b="1" dirty="0"/>
                <a:t>β</a:t>
              </a:r>
              <a:r>
                <a:rPr lang="en-US" altLang="ko-KR" sz="800" b="1" dirty="0" smtClean="0"/>
                <a:t>-actin</a:t>
              </a:r>
              <a:endParaRPr lang="ko-KR" altLang="en-US" sz="8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94759" y="1093274"/>
              <a:ext cx="3198146" cy="300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b="1" dirty="0" err="1" smtClean="0"/>
                <a:t>siCon</a:t>
              </a:r>
              <a:r>
                <a:rPr lang="en-US" altLang="ko-KR" sz="800" b="1" dirty="0" smtClean="0"/>
                <a:t>   siLOXL2   </a:t>
              </a:r>
              <a:r>
                <a:rPr lang="en-US" altLang="ko-KR" sz="800" b="1" dirty="0" err="1" smtClean="0"/>
                <a:t>siCon</a:t>
              </a:r>
              <a:r>
                <a:rPr lang="en-US" altLang="ko-KR" sz="800" b="1" dirty="0" smtClean="0"/>
                <a:t>   siLOXL2</a:t>
              </a:r>
              <a:endParaRPr lang="ko-KR" altLang="en-US" sz="800" b="1" dirty="0"/>
            </a:p>
          </p:txBody>
        </p:sp>
        <p:cxnSp>
          <p:nvCxnSpPr>
            <p:cNvPr id="18" name="직선 연결선 17"/>
            <p:cNvCxnSpPr/>
            <p:nvPr/>
          </p:nvCxnSpPr>
          <p:spPr>
            <a:xfrm>
              <a:off x="2323198" y="1142194"/>
              <a:ext cx="9707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938804" y="837209"/>
              <a:ext cx="4865070" cy="333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/>
                <a:t>     MIA</a:t>
              </a:r>
              <a:r>
                <a:rPr lang="en-US" altLang="ko-KR" sz="400" b="1" dirty="0" smtClean="0"/>
                <a:t> </a:t>
              </a:r>
              <a:r>
                <a:rPr lang="en-US" altLang="ko-KR" sz="1000" b="1" dirty="0" smtClean="0"/>
                <a:t>PaCa-2       PANC1           AsPC1          BxPC3</a:t>
              </a:r>
              <a:endParaRPr lang="ko-KR" altLang="en-US" sz="1000" b="1" dirty="0"/>
            </a:p>
          </p:txBody>
        </p:sp>
        <p:cxnSp>
          <p:nvCxnSpPr>
            <p:cNvPr id="20" name="직선 연결선 19"/>
            <p:cNvCxnSpPr/>
            <p:nvPr/>
          </p:nvCxnSpPr>
          <p:spPr>
            <a:xfrm>
              <a:off x="3465393" y="1142194"/>
              <a:ext cx="9707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375957" y="1093991"/>
              <a:ext cx="2417454" cy="291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b="1" dirty="0" smtClean="0"/>
                <a:t>    </a:t>
              </a:r>
              <a:r>
                <a:rPr lang="en-US" altLang="ko-KR" sz="800" b="1" dirty="0" err="1" smtClean="0"/>
                <a:t>vc</a:t>
              </a:r>
              <a:r>
                <a:rPr lang="en-US" altLang="ko-KR" sz="800" b="1" dirty="0" smtClean="0"/>
                <a:t>     LOXL2        </a:t>
              </a:r>
              <a:r>
                <a:rPr lang="en-US" altLang="ko-KR" sz="800" b="1" dirty="0" err="1" smtClean="0"/>
                <a:t>vc</a:t>
              </a:r>
              <a:r>
                <a:rPr lang="en-US" altLang="ko-KR" sz="800" b="1" dirty="0" smtClean="0"/>
                <a:t>     LOXL2</a:t>
              </a:r>
              <a:endParaRPr lang="ko-KR" altLang="en-US" sz="800" b="1" dirty="0"/>
            </a:p>
          </p:txBody>
        </p:sp>
        <p:cxnSp>
          <p:nvCxnSpPr>
            <p:cNvPr id="22" name="직선 연결선 21"/>
            <p:cNvCxnSpPr/>
            <p:nvPr/>
          </p:nvCxnSpPr>
          <p:spPr>
            <a:xfrm>
              <a:off x="4598768" y="1142194"/>
              <a:ext cx="9707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5692782" y="1142194"/>
              <a:ext cx="9707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693471" y="2008639"/>
              <a:ext cx="462455" cy="333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altLang="ko-KR" sz="500" b="1" dirty="0" smtClean="0"/>
            </a:p>
            <a:p>
              <a:r>
                <a:rPr lang="en-US" altLang="ko-KR" sz="500" b="1" dirty="0" smtClean="0"/>
                <a:t>(L.E)</a:t>
              </a: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139" y="1338678"/>
              <a:ext cx="4497621" cy="4780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800" y="1991027"/>
            <a:ext cx="2948696" cy="359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그룹 45"/>
          <p:cNvGrpSpPr/>
          <p:nvPr/>
        </p:nvGrpSpPr>
        <p:grpSpPr>
          <a:xfrm>
            <a:off x="256438" y="620688"/>
            <a:ext cx="8775140" cy="576064"/>
            <a:chOff x="256438" y="764704"/>
            <a:chExt cx="8775140" cy="576064"/>
          </a:xfrm>
        </p:grpSpPr>
        <p:cxnSp>
          <p:nvCxnSpPr>
            <p:cNvPr id="47" name="직선 연결선 46"/>
            <p:cNvCxnSpPr/>
            <p:nvPr/>
          </p:nvCxnSpPr>
          <p:spPr>
            <a:xfrm>
              <a:off x="256438" y="944724"/>
              <a:ext cx="842001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그룹 47"/>
            <p:cNvGrpSpPr/>
            <p:nvPr/>
          </p:nvGrpSpPr>
          <p:grpSpPr>
            <a:xfrm>
              <a:off x="8383201" y="764704"/>
              <a:ext cx="648377" cy="576064"/>
              <a:chOff x="8239033" y="3212976"/>
              <a:chExt cx="648377" cy="576064"/>
            </a:xfrm>
          </p:grpSpPr>
          <p:sp>
            <p:nvSpPr>
              <p:cNvPr id="49" name="직사각형 48"/>
              <p:cNvSpPr/>
              <p:nvPr/>
            </p:nvSpPr>
            <p:spPr>
              <a:xfrm>
                <a:off x="8239033" y="3248980"/>
                <a:ext cx="360040" cy="3600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직사각형 49"/>
              <p:cNvSpPr/>
              <p:nvPr/>
            </p:nvSpPr>
            <p:spPr>
              <a:xfrm>
                <a:off x="8316416" y="3429000"/>
                <a:ext cx="360040" cy="36004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직사각형 50"/>
              <p:cNvSpPr/>
              <p:nvPr/>
            </p:nvSpPr>
            <p:spPr>
              <a:xfrm>
                <a:off x="8527370" y="3212976"/>
                <a:ext cx="360040" cy="36004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989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256438" y="620688"/>
            <a:ext cx="8775140" cy="576064"/>
            <a:chOff x="256438" y="764704"/>
            <a:chExt cx="8775140" cy="576064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256438" y="944724"/>
              <a:ext cx="842001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그룹 5"/>
            <p:cNvGrpSpPr/>
            <p:nvPr/>
          </p:nvGrpSpPr>
          <p:grpSpPr>
            <a:xfrm>
              <a:off x="8383201" y="764704"/>
              <a:ext cx="648377" cy="576064"/>
              <a:chOff x="8239033" y="3212976"/>
              <a:chExt cx="648377" cy="576064"/>
            </a:xfrm>
          </p:grpSpPr>
          <p:sp>
            <p:nvSpPr>
              <p:cNvPr id="7" name="직사각형 6"/>
              <p:cNvSpPr/>
              <p:nvPr/>
            </p:nvSpPr>
            <p:spPr>
              <a:xfrm>
                <a:off x="8239033" y="3248980"/>
                <a:ext cx="360040" cy="3600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8316416" y="3429000"/>
                <a:ext cx="360040" cy="36004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8527370" y="3212976"/>
                <a:ext cx="360040" cy="36004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1" name="제목 3"/>
          <p:cNvSpPr txBox="1">
            <a:spLocks/>
          </p:cNvSpPr>
          <p:nvPr/>
        </p:nvSpPr>
        <p:spPr>
          <a:xfrm>
            <a:off x="-18295" y="306077"/>
            <a:ext cx="9162295" cy="4946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LOXL2 expression in pancreas cancer  and influence on EMT markers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2172790" y="1340768"/>
            <a:ext cx="4496043" cy="2581779"/>
            <a:chOff x="1777488" y="1124744"/>
            <a:chExt cx="5325546" cy="2606915"/>
          </a:xfrm>
        </p:grpSpPr>
        <p:grpSp>
          <p:nvGrpSpPr>
            <p:cNvPr id="14" name="그룹 5"/>
            <p:cNvGrpSpPr/>
            <p:nvPr/>
          </p:nvGrpSpPr>
          <p:grpSpPr>
            <a:xfrm>
              <a:off x="1777488" y="1124744"/>
              <a:ext cx="5325546" cy="2570620"/>
              <a:chOff x="2058696" y="1432409"/>
              <a:chExt cx="5325546" cy="257062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757660" y="1432409"/>
                <a:ext cx="4566825" cy="264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b="1" dirty="0" smtClean="0"/>
                  <a:t>MIA</a:t>
                </a:r>
                <a:r>
                  <a:rPr lang="en-US" altLang="ko-KR" sz="600" b="1" dirty="0" smtClean="0"/>
                  <a:t> </a:t>
                </a:r>
                <a:r>
                  <a:rPr lang="en-US" altLang="ko-KR" sz="1100" b="1" dirty="0" smtClean="0"/>
                  <a:t>PaCa-2         PANC1                AsPC1           BxPC3</a:t>
                </a:r>
                <a:endParaRPr lang="ko-KR" altLang="en-US" sz="1100" b="1" dirty="0"/>
              </a:p>
            </p:txBody>
          </p:sp>
          <p:grpSp>
            <p:nvGrpSpPr>
              <p:cNvPr id="17" name="그룹 1"/>
              <p:cNvGrpSpPr/>
              <p:nvPr/>
            </p:nvGrpSpPr>
            <p:grpSpPr>
              <a:xfrm>
                <a:off x="2058696" y="1703981"/>
                <a:ext cx="5325546" cy="2299048"/>
                <a:chOff x="2058696" y="1703981"/>
                <a:chExt cx="5325546" cy="22990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604350" y="1703981"/>
                  <a:ext cx="4779892" cy="2330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900" b="1" dirty="0" smtClean="0"/>
                    <a:t> </a:t>
                  </a:r>
                  <a:r>
                    <a:rPr lang="en-US" altLang="ko-KR" sz="900" b="1" dirty="0" err="1" smtClean="0"/>
                    <a:t>siCon</a:t>
                  </a:r>
                  <a:r>
                    <a:rPr lang="en-US" altLang="ko-KR" sz="900" b="1" dirty="0" smtClean="0"/>
                    <a:t>   siLOXL2    </a:t>
                  </a:r>
                  <a:r>
                    <a:rPr lang="en-US" altLang="ko-KR" sz="900" b="1" dirty="0" err="1" smtClean="0"/>
                    <a:t>siCon</a:t>
                  </a:r>
                  <a:r>
                    <a:rPr lang="en-US" altLang="ko-KR" sz="900" b="1" dirty="0" smtClean="0"/>
                    <a:t>   siLOXL2          </a:t>
                  </a:r>
                  <a:r>
                    <a:rPr lang="en-US" altLang="ko-KR" sz="900" b="1" dirty="0" err="1" smtClean="0"/>
                    <a:t>vc</a:t>
                  </a:r>
                  <a:r>
                    <a:rPr lang="en-US" altLang="ko-KR" sz="900" b="1" dirty="0" smtClean="0"/>
                    <a:t>     LOXL2       </a:t>
                  </a:r>
                  <a:r>
                    <a:rPr lang="en-US" altLang="ko-KR" sz="900" b="1" dirty="0" err="1" smtClean="0"/>
                    <a:t>vc</a:t>
                  </a:r>
                  <a:r>
                    <a:rPr lang="en-US" altLang="ko-KR" sz="900" b="1" dirty="0" smtClean="0"/>
                    <a:t>     </a:t>
                  </a:r>
                  <a:r>
                    <a:rPr lang="en-US" altLang="ko-KR" sz="900" b="1" dirty="0"/>
                    <a:t>LOXL2</a:t>
                  </a:r>
                  <a:endParaRPr lang="ko-KR" altLang="en-US" sz="900" b="1" dirty="0"/>
                </a:p>
              </p:txBody>
            </p:sp>
            <p:cxnSp>
              <p:nvCxnSpPr>
                <p:cNvPr id="19" name="직선 연결선 18"/>
                <p:cNvCxnSpPr/>
                <p:nvPr/>
              </p:nvCxnSpPr>
              <p:spPr>
                <a:xfrm>
                  <a:off x="2872855" y="1717306"/>
                  <a:ext cx="936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2058696" y="2014081"/>
                  <a:ext cx="767475" cy="19889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000" b="1" dirty="0" smtClean="0"/>
                    <a:t>LOXL2</a:t>
                  </a:r>
                </a:p>
                <a:p>
                  <a:pPr algn="ctr"/>
                  <a:endParaRPr lang="en-US" altLang="ko-KR" sz="800" b="1" dirty="0"/>
                </a:p>
                <a:p>
                  <a:pPr algn="ctr"/>
                  <a:endParaRPr lang="en-US" altLang="ko-KR" sz="1000" b="1" dirty="0" smtClean="0"/>
                </a:p>
                <a:p>
                  <a:pPr algn="ctr"/>
                  <a:r>
                    <a:rPr lang="en-US" altLang="ko-KR" sz="1000" b="1" dirty="0" smtClean="0"/>
                    <a:t>Snail</a:t>
                  </a:r>
                </a:p>
                <a:p>
                  <a:pPr algn="ctr"/>
                  <a:endParaRPr lang="en-US" altLang="ko-KR" sz="800" b="1" dirty="0" smtClean="0"/>
                </a:p>
                <a:p>
                  <a:pPr algn="ctr"/>
                  <a:endParaRPr lang="en-US" altLang="ko-KR" sz="1000" b="1" dirty="0"/>
                </a:p>
                <a:p>
                  <a:pPr algn="ctr"/>
                  <a:r>
                    <a:rPr lang="en-US" altLang="ko-KR" sz="1000" b="1" dirty="0" smtClean="0"/>
                    <a:t>CDH1</a:t>
                  </a:r>
                </a:p>
                <a:p>
                  <a:pPr algn="ctr"/>
                  <a:endParaRPr lang="en-US" altLang="ko-KR" sz="800" b="1" dirty="0"/>
                </a:p>
                <a:p>
                  <a:pPr algn="ctr"/>
                  <a:endParaRPr lang="en-US" altLang="ko-KR" sz="1000" b="1" dirty="0" smtClean="0"/>
                </a:p>
                <a:p>
                  <a:pPr algn="ctr"/>
                  <a:r>
                    <a:rPr lang="en-US" altLang="ko-KR" sz="1000" b="1" dirty="0" smtClean="0"/>
                    <a:t>L1CAM</a:t>
                  </a:r>
                </a:p>
                <a:p>
                  <a:pPr algn="ctr"/>
                  <a:endParaRPr lang="en-US" altLang="ko-KR" sz="900" b="1" dirty="0"/>
                </a:p>
                <a:p>
                  <a:pPr algn="ctr"/>
                  <a:endParaRPr lang="en-US" altLang="ko-KR" sz="900" b="1" dirty="0" smtClean="0"/>
                </a:p>
                <a:p>
                  <a:pPr algn="ctr"/>
                  <a:r>
                    <a:rPr lang="en-US" altLang="ko-KR" sz="1000" b="1" dirty="0" smtClean="0"/>
                    <a:t>GAPDH</a:t>
                  </a:r>
                  <a:endParaRPr lang="ko-KR" altLang="en-US" sz="1000" b="1" dirty="0"/>
                </a:p>
              </p:txBody>
            </p:sp>
            <p:cxnSp>
              <p:nvCxnSpPr>
                <p:cNvPr id="21" name="직선 연결선 20"/>
                <p:cNvCxnSpPr/>
                <p:nvPr/>
              </p:nvCxnSpPr>
              <p:spPr>
                <a:xfrm>
                  <a:off x="4006528" y="1713097"/>
                  <a:ext cx="936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직선 연결선 21"/>
                <p:cNvCxnSpPr/>
                <p:nvPr/>
              </p:nvCxnSpPr>
              <p:spPr>
                <a:xfrm>
                  <a:off x="5299008" y="1718365"/>
                  <a:ext cx="864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직선 연결선 22"/>
                <p:cNvCxnSpPr/>
                <p:nvPr/>
              </p:nvCxnSpPr>
              <p:spPr>
                <a:xfrm>
                  <a:off x="6365376" y="1714156"/>
                  <a:ext cx="864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377" y="1642536"/>
              <a:ext cx="4471715" cy="208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46" y="4221088"/>
            <a:ext cx="5256584" cy="210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8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440668"/>
            <a:ext cx="9144000" cy="540060"/>
          </a:xfrm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Knockdown of LOXL2 induce the morphological change and inhibit the invasiveness of pancreas cancer 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859021" y="1268760"/>
            <a:ext cx="1408723" cy="4968552"/>
            <a:chOff x="2741391" y="902337"/>
            <a:chExt cx="2630994" cy="10175318"/>
          </a:xfrm>
        </p:grpSpPr>
        <p:sp>
          <p:nvSpPr>
            <p:cNvPr id="4" name="TextBox 3"/>
            <p:cNvSpPr txBox="1"/>
            <p:nvPr/>
          </p:nvSpPr>
          <p:spPr>
            <a:xfrm>
              <a:off x="3086134" y="902337"/>
              <a:ext cx="1861735" cy="5987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b="1" dirty="0" smtClean="0"/>
                <a:t> MIA PaCa-2</a:t>
              </a:r>
            </a:p>
            <a:p>
              <a:pPr algn="r"/>
              <a:endParaRPr lang="en-US" altLang="ko-KR" sz="1100" b="1" dirty="0" smtClean="0"/>
            </a:p>
            <a:p>
              <a:pPr algn="r"/>
              <a:endParaRPr lang="en-US" altLang="ko-KR" sz="1100" b="1" dirty="0" smtClean="0"/>
            </a:p>
            <a:p>
              <a:pPr algn="r"/>
              <a:r>
                <a:rPr lang="en-US" altLang="ko-KR" sz="1100" b="1" dirty="0" smtClean="0"/>
                <a:t> </a:t>
              </a:r>
            </a:p>
            <a:p>
              <a:pPr algn="r"/>
              <a:endParaRPr lang="en-US" altLang="ko-KR" sz="1100" b="1" dirty="0"/>
            </a:p>
            <a:p>
              <a:pPr algn="r"/>
              <a:endParaRPr lang="en-US" altLang="ko-KR" sz="1100" b="1" dirty="0" smtClean="0"/>
            </a:p>
            <a:p>
              <a:pPr algn="r"/>
              <a:endParaRPr lang="en-US" altLang="ko-KR" sz="1100" b="1" dirty="0"/>
            </a:p>
            <a:p>
              <a:pPr algn="r"/>
              <a:endParaRPr lang="en-US" altLang="ko-KR" sz="1000" b="1" dirty="0" smtClean="0"/>
            </a:p>
            <a:p>
              <a:pPr algn="r"/>
              <a:endParaRPr lang="en-US" altLang="ko-KR" sz="1000" b="1" dirty="0"/>
            </a:p>
            <a:p>
              <a:pPr algn="r"/>
              <a:endParaRPr lang="en-US" altLang="ko-KR" sz="1000" b="1" dirty="0"/>
            </a:p>
            <a:p>
              <a:pPr algn="r"/>
              <a:endParaRPr lang="en-US" altLang="ko-KR" sz="1100" b="1" dirty="0" smtClean="0"/>
            </a:p>
            <a:p>
              <a:pPr algn="r"/>
              <a:endParaRPr lang="en-US" altLang="ko-KR" sz="1100" b="1" dirty="0"/>
            </a:p>
            <a:p>
              <a:pPr algn="r"/>
              <a:endParaRPr lang="en-US" altLang="ko-KR" sz="1100" b="1" dirty="0" smtClean="0"/>
            </a:p>
            <a:p>
              <a:pPr algn="r"/>
              <a:endParaRPr lang="en-US" altLang="ko-KR" sz="1100" b="1" dirty="0"/>
            </a:p>
            <a:p>
              <a:pPr algn="r"/>
              <a:endParaRPr lang="en-US" altLang="ko-KR" sz="1100" b="1" dirty="0" smtClean="0"/>
            </a:p>
            <a:p>
              <a:r>
                <a:rPr lang="en-US" altLang="ko-KR" sz="1100" b="1" dirty="0" smtClean="0"/>
                <a:t>      </a:t>
              </a:r>
            </a:p>
            <a:p>
              <a:r>
                <a:rPr lang="en-US" altLang="ko-KR" sz="1100" b="1" dirty="0" smtClean="0"/>
                <a:t>     PANC1</a:t>
              </a:r>
              <a:endParaRPr lang="ko-KR" altLang="en-US" sz="1100" b="1" dirty="0"/>
            </a:p>
          </p:txBody>
        </p:sp>
        <p:pic>
          <p:nvPicPr>
            <p:cNvPr id="5" name="Picture 2" descr="F:\Pancreatic Cancer DATA\Pancreatic cell pic\20150430 MIA, PANC, AsPc\panc1_nc.tif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90000"/>
                      </a14:imgEffect>
                      <a14:imgEffect>
                        <a14:saturation sat="400000"/>
                      </a14:imgEffect>
                      <a14:imgEffect>
                        <a14:brightnessContrast bright="5000" contras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972" y="6787097"/>
              <a:ext cx="2622173" cy="212451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F:\Pancreatic Cancer DATA\Pancreatic cell pic\20150430 MIA, PANC, AsPc\panc1_38_1.tif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90000"/>
                      </a14:imgEffect>
                      <a14:imgEffect>
                        <a14:saturation sat="400000"/>
                      </a14:imgEffect>
                      <a14:imgEffect>
                        <a14:brightnessContrast bright="11000" contras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391" y="8953144"/>
              <a:ext cx="2630994" cy="212451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F:\SMD\negative control001.tif"/>
            <p:cNvPicPr>
              <a:picLocks noChangeArrowheads="1"/>
            </p:cNvPicPr>
            <p:nvPr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08" t="45339" r="28110" b="1041"/>
            <a:stretch/>
          </p:blipFill>
          <p:spPr bwMode="auto">
            <a:xfrm>
              <a:off x="2741391" y="1344742"/>
              <a:ext cx="2630994" cy="212451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F:\SMD\38.tif"/>
            <p:cNvPicPr preferRelativeResize="0">
              <a:picLocks noChangeArrowheads="1"/>
            </p:cNvPicPr>
            <p:nvPr/>
          </p:nvPicPr>
          <p:blipFill rotWithShape="1">
            <a:blip r:embed="rId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brightnessContrast bright="26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68" t="38373" b="9342"/>
            <a:stretch/>
          </p:blipFill>
          <p:spPr bwMode="auto">
            <a:xfrm>
              <a:off x="2748972" y="3459517"/>
              <a:ext cx="2622173" cy="210090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그룹 8"/>
          <p:cNvGrpSpPr/>
          <p:nvPr/>
        </p:nvGrpSpPr>
        <p:grpSpPr>
          <a:xfrm>
            <a:off x="2303240" y="1196752"/>
            <a:ext cx="6682683" cy="2454936"/>
            <a:chOff x="910931" y="246276"/>
            <a:chExt cx="6682683" cy="2454936"/>
          </a:xfrm>
        </p:grpSpPr>
        <p:grpSp>
          <p:nvGrpSpPr>
            <p:cNvPr id="10" name="그룹 9"/>
            <p:cNvGrpSpPr/>
            <p:nvPr/>
          </p:nvGrpSpPr>
          <p:grpSpPr>
            <a:xfrm>
              <a:off x="910931" y="246276"/>
              <a:ext cx="3960440" cy="2454936"/>
              <a:chOff x="1361314" y="1484784"/>
              <a:chExt cx="5346710" cy="3312208"/>
            </a:xfrm>
          </p:grpSpPr>
          <p:grpSp>
            <p:nvGrpSpPr>
              <p:cNvPr id="12" name="그룹 26"/>
              <p:cNvGrpSpPr/>
              <p:nvPr/>
            </p:nvGrpSpPr>
            <p:grpSpPr>
              <a:xfrm>
                <a:off x="2778544" y="1484784"/>
                <a:ext cx="3929480" cy="3312208"/>
                <a:chOff x="7662246" y="1791432"/>
                <a:chExt cx="3929480" cy="3312208"/>
              </a:xfrm>
            </p:grpSpPr>
            <p:pic>
              <p:nvPicPr>
                <p:cNvPr id="14" name="Picture 5" descr="F:\SMD\150410 si38_MIA\NC_48_3.tif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sharpenSoften amount="30000"/>
                          </a14:imgEffect>
                          <a14:imgEffect>
                            <a14:saturation sat="66000"/>
                          </a14:imgEffect>
                          <a14:imgEffect>
                            <a14:brightnessContrast bright="3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222" t="21213" r="17202" b="24344"/>
                <a:stretch/>
              </p:blipFill>
              <p:spPr bwMode="auto">
                <a:xfrm>
                  <a:off x="7662246" y="2136799"/>
                  <a:ext cx="1920000" cy="1440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9" descr="F:\SMD\150410 si38_MIA\38_48h_3.tif"/>
                <p:cNvPicPr>
                  <a:picLocks noChangeAspect="1" noChangeArrowheads="1"/>
                </p:cNvPicPr>
                <p:nvPr/>
              </p:nvPicPr>
              <p:blipFill rotWithShape="1"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sharpenSoften amount="30000"/>
                          </a14:imgEffect>
                          <a14:imgEffect>
                            <a14:colorTemperature colorTemp="5900"/>
                          </a14:imgEffect>
                          <a14:imgEffect>
                            <a14:brightnessContrast bright="3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119" t="17860" r="23435" b="18690"/>
                <a:stretch/>
              </p:blipFill>
              <p:spPr bwMode="auto">
                <a:xfrm>
                  <a:off x="9671726" y="2136799"/>
                  <a:ext cx="1920000" cy="1440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2" descr="F:\SMD\150410 si38_panc\nc_30h.tif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sharpenSoften amount="50000"/>
                          </a14:imgEffect>
                          <a14:imgEffect>
                            <a14:brightnessContrast bright="25000" contrast="1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0759" y="3663640"/>
                  <a:ext cx="1920000" cy="1440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8" descr="F:\SMD\150410 si38_panc\38_30h_2.tif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sharpenSoften amount="30000"/>
                          </a14:imgEffect>
                          <a14:imgEffect>
                            <a14:brightnessContrast bright="25000" contrast="1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71726" y="3663640"/>
                  <a:ext cx="1920000" cy="1440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8231565" y="1791432"/>
                  <a:ext cx="2880320" cy="3529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100" b="1" dirty="0" err="1" smtClean="0"/>
                    <a:t>siControl</a:t>
                  </a:r>
                  <a:r>
                    <a:rPr lang="en-US" altLang="ko-KR" sz="1100" b="1" dirty="0" smtClean="0"/>
                    <a:t>                   siLOXL2   </a:t>
                  </a:r>
                  <a:endParaRPr lang="ko-KR" altLang="en-US" sz="1100" b="1" dirty="0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1361314" y="2326081"/>
                <a:ext cx="1458277" cy="168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100" b="1" dirty="0" smtClean="0"/>
                  <a:t> MIA PaCa-2 </a:t>
                </a:r>
              </a:p>
              <a:p>
                <a:pPr algn="r"/>
                <a:endParaRPr lang="en-US" altLang="ko-KR" sz="1100" b="1" dirty="0"/>
              </a:p>
              <a:p>
                <a:pPr algn="r"/>
                <a:endParaRPr lang="en-US" altLang="ko-KR" sz="1100" b="1" dirty="0" smtClean="0"/>
              </a:p>
              <a:p>
                <a:pPr algn="r"/>
                <a:endParaRPr lang="en-US" altLang="ko-KR" sz="1100" b="1" dirty="0" smtClean="0"/>
              </a:p>
              <a:p>
                <a:pPr algn="r"/>
                <a:endParaRPr lang="en-US" altLang="ko-KR" sz="1000" b="1" dirty="0"/>
              </a:p>
              <a:p>
                <a:pPr algn="r"/>
                <a:endParaRPr lang="en-US" altLang="ko-KR" sz="1000" b="1" dirty="0" smtClean="0"/>
              </a:p>
              <a:p>
                <a:pPr algn="r"/>
                <a:r>
                  <a:rPr lang="en-US" altLang="ko-KR" sz="1100" b="1" dirty="0" smtClean="0"/>
                  <a:t>          PANC1</a:t>
                </a:r>
                <a:endParaRPr lang="ko-KR" altLang="en-US" sz="1100" b="1" dirty="0"/>
              </a:p>
            </p:txBody>
          </p:sp>
        </p:grp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979" y="377081"/>
              <a:ext cx="2675635" cy="2266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그룹 18"/>
          <p:cNvGrpSpPr/>
          <p:nvPr/>
        </p:nvGrpSpPr>
        <p:grpSpPr>
          <a:xfrm>
            <a:off x="2232978" y="3880805"/>
            <a:ext cx="6620677" cy="2572531"/>
            <a:chOff x="-42645" y="2929910"/>
            <a:chExt cx="9326602" cy="3407180"/>
          </a:xfrm>
        </p:grpSpPr>
        <p:pic>
          <p:nvPicPr>
            <p:cNvPr id="20" name="Picture 6"/>
            <p:cNvPicPr preferRelativeResize="0">
              <a:picLocks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3219097"/>
              <a:ext cx="2002001" cy="1487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087558" y="2929910"/>
              <a:ext cx="3360159" cy="346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 err="1" smtClean="0"/>
                <a:t>siControl</a:t>
              </a:r>
              <a:r>
                <a:rPr lang="en-US" altLang="ko-KR" sz="1100" b="1" dirty="0" smtClean="0"/>
                <a:t>                   siLOXL2   </a:t>
              </a:r>
              <a:endParaRPr lang="ko-KR" altLang="en-US" sz="11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42645" y="3831587"/>
              <a:ext cx="1611151" cy="1691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b="1" dirty="0" smtClean="0"/>
                <a:t> MIA PaCa-2 </a:t>
              </a:r>
            </a:p>
            <a:p>
              <a:pPr algn="r"/>
              <a:endParaRPr lang="en-US" altLang="ko-KR" sz="1100" b="1" dirty="0"/>
            </a:p>
            <a:p>
              <a:pPr algn="r"/>
              <a:endParaRPr lang="en-US" altLang="ko-KR" sz="1100" b="1" dirty="0" smtClean="0"/>
            </a:p>
            <a:p>
              <a:pPr algn="r"/>
              <a:endParaRPr lang="en-US" altLang="ko-KR" sz="1100" b="1" dirty="0" smtClean="0"/>
            </a:p>
            <a:p>
              <a:pPr algn="r"/>
              <a:endParaRPr lang="en-US" altLang="ko-KR" sz="1000" b="1" dirty="0"/>
            </a:p>
            <a:p>
              <a:pPr algn="r"/>
              <a:endParaRPr lang="en-US" altLang="ko-KR" sz="1000" b="1" dirty="0" smtClean="0"/>
            </a:p>
            <a:p>
              <a:pPr algn="r"/>
              <a:r>
                <a:rPr lang="en-US" altLang="ko-KR" sz="1100" b="1" dirty="0" smtClean="0"/>
                <a:t>          PANC1</a:t>
              </a:r>
              <a:endParaRPr lang="ko-KR" altLang="en-US" sz="1100" b="1" dirty="0"/>
            </a:p>
          </p:txBody>
        </p:sp>
        <p:pic>
          <p:nvPicPr>
            <p:cNvPr id="23" name="Picture 2"/>
            <p:cNvPicPr preferRelativeResize="0">
              <a:picLocks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0363" y="3221612"/>
              <a:ext cx="2008284" cy="1496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0363" y="4802332"/>
              <a:ext cx="2015387" cy="1508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1108" y="4802332"/>
              <a:ext cx="2013112" cy="1508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457" y="3279565"/>
              <a:ext cx="3619500" cy="305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그룹 34"/>
          <p:cNvGrpSpPr/>
          <p:nvPr/>
        </p:nvGrpSpPr>
        <p:grpSpPr>
          <a:xfrm>
            <a:off x="256438" y="932573"/>
            <a:ext cx="8775140" cy="576064"/>
            <a:chOff x="256438" y="764704"/>
            <a:chExt cx="8775140" cy="576064"/>
          </a:xfrm>
        </p:grpSpPr>
        <p:cxnSp>
          <p:nvCxnSpPr>
            <p:cNvPr id="36" name="직선 연결선 35"/>
            <p:cNvCxnSpPr/>
            <p:nvPr/>
          </p:nvCxnSpPr>
          <p:spPr>
            <a:xfrm>
              <a:off x="256438" y="944724"/>
              <a:ext cx="842001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그룹 36"/>
            <p:cNvGrpSpPr/>
            <p:nvPr/>
          </p:nvGrpSpPr>
          <p:grpSpPr>
            <a:xfrm>
              <a:off x="8383201" y="764704"/>
              <a:ext cx="648377" cy="576064"/>
              <a:chOff x="8239033" y="3212976"/>
              <a:chExt cx="648377" cy="576064"/>
            </a:xfrm>
          </p:grpSpPr>
          <p:sp>
            <p:nvSpPr>
              <p:cNvPr id="38" name="직사각형 37"/>
              <p:cNvSpPr/>
              <p:nvPr/>
            </p:nvSpPr>
            <p:spPr>
              <a:xfrm>
                <a:off x="8239033" y="3248980"/>
                <a:ext cx="360040" cy="3600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8316416" y="3429000"/>
                <a:ext cx="360040" cy="36004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8527370" y="3212976"/>
                <a:ext cx="360040" cy="36004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107504" y="1960964"/>
            <a:ext cx="10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err="1" smtClean="0"/>
              <a:t>siControl</a:t>
            </a:r>
            <a:r>
              <a:rPr lang="en-US" altLang="ko-KR" sz="1100" b="1" dirty="0" smtClean="0"/>
              <a:t> </a:t>
            </a:r>
          </a:p>
          <a:p>
            <a:endParaRPr lang="en-US" altLang="ko-KR" sz="1100" b="1" dirty="0" smtClean="0"/>
          </a:p>
          <a:p>
            <a:endParaRPr lang="en-US" altLang="ko-KR" sz="1100" b="1" dirty="0" smtClean="0"/>
          </a:p>
          <a:p>
            <a:r>
              <a:rPr lang="en-US" altLang="ko-KR" sz="1100" b="1" dirty="0" smtClean="0"/>
              <a:t>  </a:t>
            </a:r>
          </a:p>
          <a:p>
            <a:r>
              <a:rPr lang="en-US" altLang="ko-KR" sz="1100" b="1" dirty="0" smtClean="0"/>
              <a:t>                siLOXL2   </a:t>
            </a:r>
            <a:endParaRPr lang="ko-KR" altLang="en-US" sz="11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07504" y="4581128"/>
            <a:ext cx="10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err="1" smtClean="0"/>
              <a:t>siControl</a:t>
            </a:r>
            <a:r>
              <a:rPr lang="en-US" altLang="ko-KR" sz="1100" b="1" dirty="0" smtClean="0"/>
              <a:t> </a:t>
            </a:r>
          </a:p>
          <a:p>
            <a:endParaRPr lang="en-US" altLang="ko-KR" sz="1100" b="1" dirty="0" smtClean="0"/>
          </a:p>
          <a:p>
            <a:endParaRPr lang="en-US" altLang="ko-KR" sz="1100" b="1" dirty="0" smtClean="0"/>
          </a:p>
          <a:p>
            <a:r>
              <a:rPr lang="en-US" altLang="ko-KR" sz="1100" b="1" dirty="0" smtClean="0"/>
              <a:t>  </a:t>
            </a:r>
          </a:p>
          <a:p>
            <a:r>
              <a:rPr lang="en-US" altLang="ko-KR" sz="1100" b="1" dirty="0" smtClean="0"/>
              <a:t>                siLOXL2   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408614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36" y="476672"/>
            <a:ext cx="9139863" cy="459296"/>
          </a:xfrm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Highly expressed LOXL2 observed in pancreas cancer patients and has correlation with recurrence and DFS rates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-42596" y="1276369"/>
            <a:ext cx="4220711" cy="1829458"/>
            <a:chOff x="3779912" y="1135777"/>
            <a:chExt cx="4582754" cy="2005191"/>
          </a:xfrm>
        </p:grpSpPr>
        <p:pic>
          <p:nvPicPr>
            <p:cNvPr id="4" name="Picture 2" descr="C:\Users\golys21\Desktop\이윤선\Cell photo\IHC\SP1 negative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0458" y="1700855"/>
              <a:ext cx="1800200" cy="144011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C:\Users\golys21\Desktop\이윤선\Cell photo\IHC\SP1 positive3-1.bm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2666" y="1697619"/>
              <a:ext cx="1800000" cy="143995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779912" y="2222239"/>
              <a:ext cx="10081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 smtClean="0"/>
                <a:t>Pancreas Tissue</a:t>
              </a:r>
              <a:endParaRPr lang="ko-KR" altLang="en-US" sz="11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88024" y="1417497"/>
              <a:ext cx="16561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/>
                <a:t>Normal</a:t>
              </a:r>
              <a:endParaRPr lang="ko-KR" altLang="en-US" sz="11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60232" y="1405575"/>
              <a:ext cx="16561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/>
                <a:t>Cancer</a:t>
              </a:r>
              <a:endParaRPr lang="ko-KR" altLang="en-US" sz="1100" b="1" dirty="0"/>
            </a:p>
          </p:txBody>
        </p:sp>
        <p:cxnSp>
          <p:nvCxnSpPr>
            <p:cNvPr id="9" name="직선 연결선 8"/>
            <p:cNvCxnSpPr/>
            <p:nvPr/>
          </p:nvCxnSpPr>
          <p:spPr>
            <a:xfrm>
              <a:off x="4788024" y="1403977"/>
              <a:ext cx="343082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940151" y="1135777"/>
              <a:ext cx="2016224" cy="28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 smtClean="0"/>
                <a:t>LOXL2 antibody</a:t>
              </a:r>
              <a:endParaRPr lang="ko-KR" altLang="en-US" sz="1100" b="1" dirty="0"/>
            </a:p>
          </p:txBody>
        </p:sp>
      </p:grpSp>
      <p:graphicFrame>
        <p:nvGraphicFramePr>
          <p:cNvPr id="11" name="차트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811656"/>
              </p:ext>
            </p:extLst>
          </p:nvPr>
        </p:nvGraphicFramePr>
        <p:xfrm>
          <a:off x="467543" y="3868663"/>
          <a:ext cx="3837723" cy="2224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2" name="그룹 11"/>
          <p:cNvGrpSpPr/>
          <p:nvPr/>
        </p:nvGrpSpPr>
        <p:grpSpPr>
          <a:xfrm>
            <a:off x="323527" y="3220585"/>
            <a:ext cx="2192985" cy="1008111"/>
            <a:chOff x="539552" y="3212977"/>
            <a:chExt cx="2304256" cy="1008111"/>
          </a:xfrm>
        </p:grpSpPr>
        <p:grpSp>
          <p:nvGrpSpPr>
            <p:cNvPr id="13" name="그룹 22"/>
            <p:cNvGrpSpPr/>
            <p:nvPr/>
          </p:nvGrpSpPr>
          <p:grpSpPr>
            <a:xfrm>
              <a:off x="539552" y="3212977"/>
              <a:ext cx="2304256" cy="999712"/>
              <a:chOff x="5360967" y="2976861"/>
              <a:chExt cx="2095834" cy="818944"/>
            </a:xfrm>
          </p:grpSpPr>
          <p:pic>
            <p:nvPicPr>
              <p:cNvPr id="15" name="Picture 2" descr="E:\Gel doc\02093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533" t="48397" r="38573" b="43920"/>
              <a:stretch/>
            </p:blipFill>
            <p:spPr bwMode="auto">
              <a:xfrm>
                <a:off x="5950421" y="3194849"/>
                <a:ext cx="813578" cy="2880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6" descr="E:\Gel doc\11187.jp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186" t="57349" r="59745" b="36035"/>
              <a:stretch/>
            </p:blipFill>
            <p:spPr bwMode="auto">
              <a:xfrm>
                <a:off x="5953624" y="3518559"/>
                <a:ext cx="815320" cy="2772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5360967" y="3429000"/>
                <a:ext cx="720080" cy="189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RT-PCR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51646" y="3253838"/>
                <a:ext cx="601622" cy="201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LOXL2</a:t>
                </a:r>
                <a:endParaRPr lang="ko-KR" altLang="en-US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760166" y="3548776"/>
                <a:ext cx="696635" cy="201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altLang="ko-KR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β</a:t>
                </a:r>
                <a:r>
                  <a:rPr lang="en-US" altLang="ko-KR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-actin</a:t>
                </a:r>
                <a:endParaRPr lang="ko-KR" altLang="en-US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813358" y="2976861"/>
                <a:ext cx="1224136" cy="201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b="1" dirty="0" smtClean="0"/>
                  <a:t>        N        T</a:t>
                </a:r>
                <a:endParaRPr lang="ko-KR" altLang="en-US" sz="1000" b="1" dirty="0"/>
              </a:p>
            </p:txBody>
          </p:sp>
        </p:grpSp>
        <p:cxnSp>
          <p:nvCxnSpPr>
            <p:cNvPr id="14" name="직선 연결선 13"/>
            <p:cNvCxnSpPr/>
            <p:nvPr/>
          </p:nvCxnSpPr>
          <p:spPr>
            <a:xfrm>
              <a:off x="1115616" y="3501008"/>
              <a:ext cx="0" cy="7200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그룹 20"/>
          <p:cNvGrpSpPr/>
          <p:nvPr/>
        </p:nvGrpSpPr>
        <p:grpSpPr>
          <a:xfrm>
            <a:off x="2339752" y="3292599"/>
            <a:ext cx="2376264" cy="1080120"/>
            <a:chOff x="2627784" y="3501008"/>
            <a:chExt cx="2496835" cy="1080120"/>
          </a:xfrm>
        </p:grpSpPr>
        <p:grpSp>
          <p:nvGrpSpPr>
            <p:cNvPr id="22" name="그룹 31"/>
            <p:cNvGrpSpPr/>
            <p:nvPr/>
          </p:nvGrpSpPr>
          <p:grpSpPr>
            <a:xfrm>
              <a:off x="3059832" y="3501008"/>
              <a:ext cx="1368152" cy="1080120"/>
              <a:chOff x="6516216" y="1124744"/>
              <a:chExt cx="2476500" cy="2400300"/>
            </a:xfrm>
          </p:grpSpPr>
          <p:pic>
            <p:nvPicPr>
              <p:cNvPr id="27" name="Picture 2" descr="F:\photoshop figure\figure\tissue2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516216" y="1124744"/>
                <a:ext cx="2476500" cy="2400300"/>
              </a:xfrm>
              <a:prstGeom prst="rect">
                <a:avLst/>
              </a:prstGeom>
              <a:noFill/>
            </p:spPr>
          </p:pic>
          <p:cxnSp>
            <p:nvCxnSpPr>
              <p:cNvPr id="28" name="직선 연결선 27"/>
              <p:cNvCxnSpPr/>
              <p:nvPr/>
            </p:nvCxnSpPr>
            <p:spPr>
              <a:xfrm>
                <a:off x="6516216" y="1539713"/>
                <a:ext cx="0" cy="81334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28"/>
              <p:cNvCxnSpPr/>
              <p:nvPr/>
            </p:nvCxnSpPr>
            <p:spPr>
              <a:xfrm>
                <a:off x="6516216" y="2455798"/>
                <a:ext cx="0" cy="7666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4402425" y="3758843"/>
              <a:ext cx="7221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LOXL2</a:t>
              </a:r>
              <a:endParaRPr lang="ko-KR" alt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27984" y="4149080"/>
              <a:ext cx="6966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β</a:t>
              </a:r>
              <a:r>
                <a:rPr lang="en-US" altLang="ko-KR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-actin</a:t>
              </a:r>
              <a:endParaRPr lang="ko-KR" alt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27784" y="3966403"/>
              <a:ext cx="720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WB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직선 연결선 25"/>
            <p:cNvCxnSpPr/>
            <p:nvPr/>
          </p:nvCxnSpPr>
          <p:spPr>
            <a:xfrm>
              <a:off x="2987824" y="3717032"/>
              <a:ext cx="0" cy="7200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27436"/>
            <a:ext cx="3168352" cy="209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296" y="3315668"/>
            <a:ext cx="3995936" cy="284963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8" name="그룹 37"/>
          <p:cNvGrpSpPr/>
          <p:nvPr/>
        </p:nvGrpSpPr>
        <p:grpSpPr>
          <a:xfrm>
            <a:off x="256438" y="908720"/>
            <a:ext cx="8775140" cy="576064"/>
            <a:chOff x="256438" y="764704"/>
            <a:chExt cx="8775140" cy="576064"/>
          </a:xfrm>
        </p:grpSpPr>
        <p:cxnSp>
          <p:nvCxnSpPr>
            <p:cNvPr id="39" name="직선 연결선 38"/>
            <p:cNvCxnSpPr/>
            <p:nvPr/>
          </p:nvCxnSpPr>
          <p:spPr>
            <a:xfrm>
              <a:off x="256438" y="944724"/>
              <a:ext cx="842001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그룹 39"/>
            <p:cNvGrpSpPr/>
            <p:nvPr/>
          </p:nvGrpSpPr>
          <p:grpSpPr>
            <a:xfrm>
              <a:off x="8383201" y="764704"/>
              <a:ext cx="648377" cy="576064"/>
              <a:chOff x="8239033" y="3212976"/>
              <a:chExt cx="648377" cy="576064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8239033" y="3248980"/>
                <a:ext cx="360040" cy="3600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8316416" y="3429000"/>
                <a:ext cx="360040" cy="36004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8527370" y="3212976"/>
                <a:ext cx="360040" cy="36004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121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4" descr="http://www.frontiersin.org/files/Articles/165088/fonc-05-00224-HTML/image_m/fonc-05-00224-g0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28136"/>
          <a:stretch>
            <a:fillRect/>
          </a:stretch>
        </p:blipFill>
        <p:spPr bwMode="auto">
          <a:xfrm>
            <a:off x="3390060" y="1151741"/>
            <a:ext cx="5173161" cy="2322269"/>
          </a:xfrm>
          <a:prstGeom prst="rect">
            <a:avLst/>
          </a:prstGeom>
          <a:noFill/>
        </p:spPr>
      </p:pic>
      <p:pic>
        <p:nvPicPr>
          <p:cNvPr id="1026" name="Picture 2" descr="C:\Users\golys21\Desktop\이윤선\ppt template\2015_prot_pancreaticcancer_he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822" y="4330908"/>
            <a:ext cx="1293148" cy="71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305408"/>
            <a:ext cx="9144000" cy="4953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Conclusion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40614" y="3356992"/>
            <a:ext cx="5410944" cy="3322064"/>
          </a:xfrm>
        </p:spPr>
        <p:txBody>
          <a:bodyPr>
            <a:normAutofit/>
          </a:bodyPr>
          <a:lstStyle/>
          <a:p>
            <a:r>
              <a:rPr lang="en-US" altLang="ko-KR" sz="1800" dirty="0" err="1" smtClean="0"/>
              <a:t>Desmoplastic</a:t>
            </a:r>
            <a:r>
              <a:rPr lang="en-US" altLang="ko-KR" sz="1800" dirty="0" smtClean="0"/>
              <a:t>  </a:t>
            </a:r>
            <a:r>
              <a:rPr lang="en-US" altLang="ko-KR" sz="1800" dirty="0"/>
              <a:t>microenvironment is a hallmark feature in pancreas cancer </a:t>
            </a:r>
            <a:endParaRPr lang="en-US" altLang="ko-KR" sz="1800" dirty="0" smtClean="0"/>
          </a:p>
          <a:p>
            <a:r>
              <a:rPr lang="en-US" altLang="ko-KR" sz="1800" dirty="0" smtClean="0"/>
              <a:t> The stromal EMT contribute aggressive progression by fostering tumor growth </a:t>
            </a:r>
            <a:r>
              <a:rPr lang="en-US" altLang="ko-KR" sz="1800" dirty="0"/>
              <a:t>and </a:t>
            </a:r>
            <a:r>
              <a:rPr lang="en-US" altLang="ko-KR" sz="1800" dirty="0" smtClean="0"/>
              <a:t>metastatic spread also enhance the chemo-resistance </a:t>
            </a:r>
          </a:p>
          <a:p>
            <a:r>
              <a:rPr lang="en-US" altLang="ko-KR" sz="1800" dirty="0" smtClean="0"/>
              <a:t>Through the ECM modulation, LOXL2 can be the independent marker for metastatic disease and potentially be a valuable target for improvement of patient outcome and survival</a:t>
            </a:r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ko-KR" altLang="en-US" sz="1800" dirty="0"/>
          </a:p>
        </p:txBody>
      </p:sp>
      <p:grpSp>
        <p:nvGrpSpPr>
          <p:cNvPr id="15" name="그룹 14"/>
          <p:cNvGrpSpPr/>
          <p:nvPr/>
        </p:nvGrpSpPr>
        <p:grpSpPr>
          <a:xfrm>
            <a:off x="538354" y="1196752"/>
            <a:ext cx="2953526" cy="5137176"/>
            <a:chOff x="538354" y="1340768"/>
            <a:chExt cx="2953526" cy="5137176"/>
          </a:xfrm>
        </p:grpSpPr>
        <p:sp>
          <p:nvSpPr>
            <p:cNvPr id="5" name="TextBox 4"/>
            <p:cNvSpPr txBox="1"/>
            <p:nvPr/>
          </p:nvSpPr>
          <p:spPr>
            <a:xfrm>
              <a:off x="538354" y="1340768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Pancreas Cancer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cxnSp>
          <p:nvCxnSpPr>
            <p:cNvPr id="6" name="직선 화살표 연결선 5"/>
            <p:cNvCxnSpPr/>
            <p:nvPr/>
          </p:nvCxnSpPr>
          <p:spPr>
            <a:xfrm>
              <a:off x="1397441" y="1916832"/>
              <a:ext cx="0" cy="64807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38354" y="2708920"/>
              <a:ext cx="1944216" cy="92333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LOXL2 overexpression induce EMT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cxnSp>
          <p:nvCxnSpPr>
            <p:cNvPr id="8" name="직선 화살표 연결선 7"/>
            <p:cNvCxnSpPr/>
            <p:nvPr/>
          </p:nvCxnSpPr>
          <p:spPr>
            <a:xfrm>
              <a:off x="1402450" y="3645024"/>
              <a:ext cx="1198" cy="57606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39552" y="4365104"/>
              <a:ext cx="1654986" cy="646331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Metastasis &amp; invasiveness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cxnSp>
          <p:nvCxnSpPr>
            <p:cNvPr id="10" name="직선 화살표 연결선 9"/>
            <p:cNvCxnSpPr/>
            <p:nvPr/>
          </p:nvCxnSpPr>
          <p:spPr>
            <a:xfrm>
              <a:off x="1403648" y="5193340"/>
              <a:ext cx="0" cy="64807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39552" y="5877272"/>
              <a:ext cx="1654986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Poor prognosis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956" y="1378798"/>
              <a:ext cx="620844" cy="860043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위쪽 화살표 12"/>
            <p:cNvSpPr/>
            <p:nvPr/>
          </p:nvSpPr>
          <p:spPr>
            <a:xfrm>
              <a:off x="2208490" y="2708920"/>
              <a:ext cx="550556" cy="792088"/>
            </a:xfrm>
            <a:prstGeom prst="up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8293" y="5553236"/>
              <a:ext cx="1233587" cy="924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그룹 25"/>
          <p:cNvGrpSpPr/>
          <p:nvPr/>
        </p:nvGrpSpPr>
        <p:grpSpPr>
          <a:xfrm>
            <a:off x="256438" y="620688"/>
            <a:ext cx="8775140" cy="576064"/>
            <a:chOff x="256438" y="764704"/>
            <a:chExt cx="8775140" cy="576064"/>
          </a:xfrm>
        </p:grpSpPr>
        <p:cxnSp>
          <p:nvCxnSpPr>
            <p:cNvPr id="27" name="직선 연결선 26"/>
            <p:cNvCxnSpPr/>
            <p:nvPr/>
          </p:nvCxnSpPr>
          <p:spPr>
            <a:xfrm>
              <a:off x="256438" y="944724"/>
              <a:ext cx="842001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그룹 27"/>
            <p:cNvGrpSpPr/>
            <p:nvPr/>
          </p:nvGrpSpPr>
          <p:grpSpPr>
            <a:xfrm>
              <a:off x="8383201" y="764704"/>
              <a:ext cx="648377" cy="576064"/>
              <a:chOff x="8239033" y="3212976"/>
              <a:chExt cx="648377" cy="576064"/>
            </a:xfrm>
          </p:grpSpPr>
          <p:sp>
            <p:nvSpPr>
              <p:cNvPr id="29" name="직사각형 28"/>
              <p:cNvSpPr/>
              <p:nvPr/>
            </p:nvSpPr>
            <p:spPr>
              <a:xfrm>
                <a:off x="8239033" y="3248980"/>
                <a:ext cx="360040" cy="3600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8316416" y="3429000"/>
                <a:ext cx="360040" cy="36004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8527370" y="3212976"/>
                <a:ext cx="360040" cy="36004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9" name="직사각형 18"/>
          <p:cNvSpPr/>
          <p:nvPr/>
        </p:nvSpPr>
        <p:spPr>
          <a:xfrm>
            <a:off x="2843808" y="2132856"/>
            <a:ext cx="1352041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2400" b="1" dirty="0" smtClean="0">
                <a:ln w="11430"/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LOXL2</a:t>
            </a:r>
            <a:endParaRPr lang="en-US" altLang="ko-KR" sz="2400" b="1" dirty="0">
              <a:ln w="11430"/>
              <a:solidFill>
                <a:srgbClr val="0070C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009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투명도">
  <a:themeElements>
    <a:clrScheme name="투명도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클래식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투명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889</TotalTime>
  <Words>552</Words>
  <Application>Microsoft Office PowerPoint</Application>
  <PresentationFormat>화면 슬라이드 쇼(4:3)</PresentationFormat>
  <Paragraphs>192</Paragraphs>
  <Slides>10</Slides>
  <Notes>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투명도</vt:lpstr>
      <vt:lpstr>LOXL2 is required for EMT and migration in pancreas cancer</vt:lpstr>
      <vt:lpstr>  Introduction</vt:lpstr>
      <vt:lpstr>  Introduction</vt:lpstr>
      <vt:lpstr>  Material and Method</vt:lpstr>
      <vt:lpstr>LOXL2 expression in pancreas cancer  and influence on EMT markers</vt:lpstr>
      <vt:lpstr>PowerPoint 프레젠테이션</vt:lpstr>
      <vt:lpstr>Knockdown of LOXL2 induce the morphological change and inhibit the invasiveness of pancreas cancer </vt:lpstr>
      <vt:lpstr>Highly expressed LOXL2 observed in pancreas cancer patients and has correlation with recurrence and DFS rates</vt:lpstr>
      <vt:lpstr>  Conclusion</vt:lpstr>
      <vt:lpstr>Acknowledgement</vt:lpstr>
    </vt:vector>
  </TitlesOfParts>
  <Company>연세의료원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LOXL2 is required for EMT and migration in pancreas cancer</dc:title>
  <dc:creator>이윤선(강남)간담췌외과 연구원)</dc:creator>
  <cp:lastModifiedBy>INDIO</cp:lastModifiedBy>
  <cp:revision>48</cp:revision>
  <cp:lastPrinted>2016-03-29T04:47:46Z</cp:lastPrinted>
  <dcterms:created xsi:type="dcterms:W3CDTF">2016-03-29T02:23:01Z</dcterms:created>
  <dcterms:modified xsi:type="dcterms:W3CDTF">2016-04-01T03:30:47Z</dcterms:modified>
</cp:coreProperties>
</file>