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2" r:id="rId2"/>
    <p:sldId id="263" r:id="rId3"/>
    <p:sldId id="265" r:id="rId4"/>
    <p:sldId id="266" r:id="rId5"/>
    <p:sldId id="268" r:id="rId6"/>
    <p:sldId id="270" r:id="rId7"/>
    <p:sldId id="273" r:id="rId8"/>
    <p:sldId id="264" r:id="rId9"/>
    <p:sldId id="258" r:id="rId10"/>
    <p:sldId id="271" r:id="rId11"/>
    <p:sldId id="274" r:id="rId12"/>
    <p:sldId id="276" r:id="rId13"/>
    <p:sldId id="280" r:id="rId14"/>
    <p:sldId id="281" r:id="rId15"/>
    <p:sldId id="272" r:id="rId16"/>
    <p:sldId id="282" r:id="rId17"/>
    <p:sldId id="283" r:id="rId18"/>
    <p:sldId id="284" r:id="rId19"/>
    <p:sldId id="278" r:id="rId20"/>
    <p:sldId id="275" r:id="rId21"/>
    <p:sldId id="267" r:id="rId22"/>
    <p:sldId id="279" r:id="rId23"/>
  </p:sldIdLst>
  <p:sldSz cx="9144000" cy="6858000" type="screen4x3"/>
  <p:notesSz cx="7099300"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74092" autoAdjust="0"/>
  </p:normalViewPr>
  <p:slideViewPr>
    <p:cSldViewPr snapToGrid="0" showGuides="1">
      <p:cViewPr varScale="1">
        <p:scale>
          <a:sx n="66" d="100"/>
          <a:sy n="66" d="100"/>
        </p:scale>
        <p:origin x="-1980" y="-114"/>
      </p:cViewPr>
      <p:guideLst>
        <p:guide orient="horz" pos="2160"/>
        <p:guide pos="2880"/>
      </p:guideLst>
    </p:cSldViewPr>
  </p:slideViewPr>
  <p:notesTextViewPr>
    <p:cViewPr>
      <p:scale>
        <a:sx n="1" d="1"/>
        <a:sy n="1" d="1"/>
      </p:scale>
      <p:origin x="0" y="0"/>
    </p:cViewPr>
  </p:notesTextViewPr>
  <p:notesViewPr>
    <p:cSldViewPr snapToGrid="0">
      <p:cViewPr varScale="1">
        <p:scale>
          <a:sx n="61" d="100"/>
          <a:sy n="61" d="100"/>
        </p:scale>
        <p:origin x="-3378"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ko-KR" altLang="en-US"/>
          </a:p>
        </p:txBody>
      </p:sp>
      <p:sp>
        <p:nvSpPr>
          <p:cNvPr id="3" name="날짜 개체 틀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106FD96-435D-445D-87C2-AE46E97B6BD2}" type="datetimeFigureOut">
              <a:rPr lang="ko-KR" altLang="en-US" smtClean="0"/>
              <a:t>2016-04-01</a:t>
            </a:fld>
            <a:endParaRPr lang="ko-KR" altLang="en-US"/>
          </a:p>
        </p:txBody>
      </p:sp>
      <p:sp>
        <p:nvSpPr>
          <p:cNvPr id="4" name="슬라이드 이미지 개체 틀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ko-KR" altLang="en-US"/>
          </a:p>
        </p:txBody>
      </p:sp>
      <p:sp>
        <p:nvSpPr>
          <p:cNvPr id="5" name="슬라이드 노트 개체 틀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6" name="바닥글 개체 틀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AF0BB25D-CD93-4392-A21A-90090230606C}" type="slidenum">
              <a:rPr lang="ko-KR" altLang="en-US" smtClean="0"/>
              <a:t>‹#›</a:t>
            </a:fld>
            <a:endParaRPr lang="ko-KR" altLang="en-US"/>
          </a:p>
        </p:txBody>
      </p:sp>
    </p:spTree>
    <p:extLst>
      <p:ext uri="{BB962C8B-B14F-4D97-AF65-F5344CB8AC3E}">
        <p14:creationId xmlns:p14="http://schemas.microsoft.com/office/powerpoint/2010/main" val="1153865147"/>
      </p:ext>
    </p:extLst>
  </p:cSld>
  <p:clrMap bg1="lt1" tx1="dk1" bg2="lt2" tx2="dk2" accent1="accent1" accent2="accent2" accent3="accent3" accent4="accent4" accent5="accent5" accent6="accent6" hlink="hlink" folHlink="folHlink"/>
  <p:notesStyle>
    <a:lvl1pPr marL="0" algn="l" defTabSz="914400" rtl="0" eaLnBrk="1" latinLnBrk="1" hangingPunct="1">
      <a:defRPr sz="2000" kern="1200">
        <a:solidFill>
          <a:schemeClr val="tx1"/>
        </a:solidFill>
        <a:latin typeface="+mn-lt"/>
        <a:ea typeface="+mn-ea"/>
        <a:cs typeface="+mn-cs"/>
      </a:defRPr>
    </a:lvl1pPr>
    <a:lvl2pPr marL="457200" algn="l" defTabSz="914400" rtl="0" eaLnBrk="1" latinLnBrk="1" hangingPunct="1">
      <a:defRPr sz="2000" kern="1200">
        <a:solidFill>
          <a:schemeClr val="tx1"/>
        </a:solidFill>
        <a:latin typeface="+mn-lt"/>
        <a:ea typeface="+mn-ea"/>
        <a:cs typeface="+mn-cs"/>
      </a:defRPr>
    </a:lvl2pPr>
    <a:lvl3pPr marL="914400" algn="l" defTabSz="914400" rtl="0" eaLnBrk="1" latinLnBrk="1" hangingPunct="1">
      <a:defRPr sz="2000" kern="1200">
        <a:solidFill>
          <a:schemeClr val="tx1"/>
        </a:solidFill>
        <a:latin typeface="+mn-lt"/>
        <a:ea typeface="+mn-ea"/>
        <a:cs typeface="+mn-cs"/>
      </a:defRPr>
    </a:lvl3pPr>
    <a:lvl4pPr marL="1371600" algn="l" defTabSz="914400" rtl="0" eaLnBrk="1" latinLnBrk="1" hangingPunct="1">
      <a:defRPr sz="2000" kern="1200">
        <a:solidFill>
          <a:schemeClr val="tx1"/>
        </a:solidFill>
        <a:latin typeface="+mn-lt"/>
        <a:ea typeface="+mn-ea"/>
        <a:cs typeface="+mn-cs"/>
      </a:defRPr>
    </a:lvl4pPr>
    <a:lvl5pPr marL="1828800" algn="l" defTabSz="914400" rtl="0" eaLnBrk="1" latinLnBrk="1" hangingPunct="1">
      <a:defRPr sz="20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Good Afternoon, Members, Guests and Chairpersons. </a:t>
            </a:r>
          </a:p>
          <a:p>
            <a:r>
              <a:rPr lang="en-US" altLang="ko-KR" dirty="0" smtClean="0"/>
              <a:t>Thank you for kind introduction and giving me a chance to present. </a:t>
            </a:r>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a:t>
            </a:fld>
            <a:endParaRPr lang="ko-KR" altLang="en-US"/>
          </a:p>
        </p:txBody>
      </p:sp>
    </p:spTree>
    <p:extLst>
      <p:ext uri="{BB962C8B-B14F-4D97-AF65-F5344CB8AC3E}">
        <p14:creationId xmlns:p14="http://schemas.microsoft.com/office/powerpoint/2010/main" val="1684209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996731" y="241300"/>
            <a:ext cx="3854794" cy="2892425"/>
          </a:xfrm>
        </p:spPr>
      </p:sp>
      <p:sp>
        <p:nvSpPr>
          <p:cNvPr id="3" name="슬라이드 노트 개체 틀 2"/>
          <p:cNvSpPr>
            <a:spLocks noGrp="1"/>
          </p:cNvSpPr>
          <p:nvPr>
            <p:ph type="body" idx="1"/>
          </p:nvPr>
        </p:nvSpPr>
        <p:spPr>
          <a:xfrm>
            <a:off x="728980" y="3601432"/>
            <a:ext cx="5843270" cy="5799743"/>
          </a:xfrm>
        </p:spPr>
        <p:txBody>
          <a:bodyPr/>
          <a:lstStyle/>
          <a:p>
            <a:r>
              <a:rPr lang="en-US" altLang="ko-KR" dirty="0" smtClean="0"/>
              <a:t>This is the</a:t>
            </a:r>
            <a:r>
              <a:rPr lang="en-US" altLang="ko-KR" baseline="0" dirty="0" smtClean="0"/>
              <a:t> flow chart of our critical pathway protocol of laparoscopic cholecystectomy.</a:t>
            </a:r>
          </a:p>
          <a:p>
            <a:r>
              <a:rPr lang="en-US" altLang="ko-KR" baseline="0" dirty="0" smtClean="0"/>
              <a:t>When the patient first arrives in OPD for laparoscopic cholecystectomy, this is the time critical pathway practice starts. Patient should be informed of such pathway and possibility of inclusion. After which, patient goes through preoperative work-up and other operability related consultations. If the results are within inclusion criteria, patient is given a choice to be enrolled into critical pathway.</a:t>
            </a:r>
          </a:p>
          <a:p>
            <a:r>
              <a:rPr lang="en-US" altLang="ko-KR" baseline="0" dirty="0" smtClean="0"/>
              <a:t>If agreed, patient is admitted on the day of the surgery and discharged the next day if the exclusion criteria does not occur.</a:t>
            </a:r>
          </a:p>
          <a:p>
            <a:r>
              <a:rPr lang="en-US" altLang="ko-KR" baseline="0" dirty="0" smtClean="0"/>
              <a:t>Based on these protocol, we have analyzed usefulness of critical pathway.</a:t>
            </a:r>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10</a:t>
            </a:fld>
            <a:endParaRPr lang="ko-KR" altLang="en-US"/>
          </a:p>
        </p:txBody>
      </p:sp>
    </p:spTree>
    <p:extLst>
      <p:ext uri="{BB962C8B-B14F-4D97-AF65-F5344CB8AC3E}">
        <p14:creationId xmlns:p14="http://schemas.microsoft.com/office/powerpoint/2010/main" val="2039200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279525"/>
            <a:ext cx="4603750" cy="3454400"/>
          </a:xfrm>
        </p:spPr>
      </p:sp>
      <p:sp>
        <p:nvSpPr>
          <p:cNvPr id="3" name="슬라이드 노트 개체 틀 2"/>
          <p:cNvSpPr>
            <a:spLocks noGrp="1"/>
          </p:cNvSpPr>
          <p:nvPr>
            <p:ph type="body" idx="1"/>
          </p:nvPr>
        </p:nvSpPr>
        <p:spPr/>
        <p:txBody>
          <a:bodyPr/>
          <a:lstStyle/>
          <a:p>
            <a:r>
              <a:rPr lang="en-US" altLang="ko-KR" dirty="0" smtClean="0"/>
              <a:t>The study was based on retrospective review of medical records from June 2010 to</a:t>
            </a:r>
            <a:r>
              <a:rPr lang="en-US" altLang="ko-KR" baseline="0" dirty="0" smtClean="0"/>
              <a:t> July 2011.</a:t>
            </a:r>
          </a:p>
          <a:p>
            <a:r>
              <a:rPr lang="en-US" altLang="ko-KR" baseline="0" dirty="0" smtClean="0"/>
              <a:t>57 patients in CP group and 91 patients in non-CP group were analyzed.</a:t>
            </a:r>
          </a:p>
          <a:p>
            <a:r>
              <a:rPr lang="en-US" altLang="ko-KR" baseline="0" dirty="0" smtClean="0"/>
              <a:t>The study was designed to look at differences in length of hospital stay and medical costs.</a:t>
            </a:r>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11</a:t>
            </a:fld>
            <a:endParaRPr lang="ko-KR" altLang="en-US"/>
          </a:p>
        </p:txBody>
      </p:sp>
    </p:spTree>
    <p:extLst>
      <p:ext uri="{BB962C8B-B14F-4D97-AF65-F5344CB8AC3E}">
        <p14:creationId xmlns:p14="http://schemas.microsoft.com/office/powerpoint/2010/main" val="3479363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93675"/>
            <a:ext cx="4603750" cy="3454400"/>
          </a:xfrm>
        </p:spPr>
      </p:sp>
      <p:sp>
        <p:nvSpPr>
          <p:cNvPr id="3" name="슬라이드 노트 개체 틀 2"/>
          <p:cNvSpPr>
            <a:spLocks noGrp="1"/>
          </p:cNvSpPr>
          <p:nvPr>
            <p:ph type="body" idx="1"/>
          </p:nvPr>
        </p:nvSpPr>
        <p:spPr>
          <a:xfrm>
            <a:off x="624205" y="4001482"/>
            <a:ext cx="5919470" cy="5428268"/>
          </a:xfrm>
        </p:spPr>
        <p:txBody>
          <a:bodyPr/>
          <a:lstStyle/>
          <a:p>
            <a:r>
              <a:rPr lang="en-US" altLang="ko-KR" sz="1800" dirty="0" smtClean="0"/>
              <a:t>Results have</a:t>
            </a:r>
            <a:r>
              <a:rPr lang="en-US" altLang="ko-KR" sz="1800" baseline="0" dirty="0" smtClean="0"/>
              <a:t> shown that number of hospital days had significant difference. CP group was 1 day and Non-CP group was 2.51 days.</a:t>
            </a:r>
          </a:p>
          <a:p>
            <a:r>
              <a:rPr lang="en-US" altLang="ko-KR" sz="1800" baseline="0" dirty="0" smtClean="0"/>
              <a:t>Patients in CP group followed the protocol 100% and were discharged as planned with only one day of hospitalization.</a:t>
            </a:r>
          </a:p>
          <a:p>
            <a:r>
              <a:rPr lang="en-US" altLang="ko-KR" sz="1800" baseline="0" dirty="0" smtClean="0"/>
              <a:t>However, patients in non-CP group showed deviations from the planned discharge protocol. Although all patients in non-CP group were also possible candidates for CP group, number of hospitalization was lengthened by 0.51 days from planned 2 days.</a:t>
            </a:r>
          </a:p>
          <a:p>
            <a:r>
              <a:rPr lang="en-US" altLang="ko-KR" sz="1800" dirty="0" smtClean="0"/>
              <a:t>In terms of medical</a:t>
            </a:r>
            <a:r>
              <a:rPr lang="en-US" altLang="ko-KR" sz="1800" baseline="0" dirty="0" smtClean="0"/>
              <a:t> costs, all categories analyzed showed reduction in CP group.</a:t>
            </a:r>
          </a:p>
          <a:p>
            <a:endParaRPr lang="en-US" altLang="ko-KR" sz="1800" baseline="0" dirty="0" smtClean="0"/>
          </a:p>
          <a:p>
            <a:r>
              <a:rPr lang="en-US" altLang="ko-KR" sz="1800" baseline="0" dirty="0" smtClean="0"/>
              <a:t>Reduced hospitalization and reduced medical costs are main benefits found from this study. These benefits could also lead to better usage of hospital resources while patients save unnecessary medical bills.</a:t>
            </a:r>
            <a:endParaRPr lang="en-US" altLang="ko-KR" sz="1800" dirty="0" smtClean="0"/>
          </a:p>
          <a:p>
            <a:endParaRPr lang="en-US" altLang="ko-KR" sz="1800" dirty="0" smtClean="0"/>
          </a:p>
          <a:p>
            <a:endParaRPr lang="ko-KR" altLang="en-US" sz="1800" dirty="0" smtClean="0"/>
          </a:p>
          <a:p>
            <a:endParaRPr lang="ko-KR" altLang="en-US" sz="1800" dirty="0" smtClean="0"/>
          </a:p>
          <a:p>
            <a:endParaRPr lang="ko-KR" altLang="en-US" sz="1800"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12</a:t>
            </a:fld>
            <a:endParaRPr lang="ko-KR" altLang="en-US"/>
          </a:p>
        </p:txBody>
      </p:sp>
    </p:spTree>
    <p:extLst>
      <p:ext uri="{BB962C8B-B14F-4D97-AF65-F5344CB8AC3E}">
        <p14:creationId xmlns:p14="http://schemas.microsoft.com/office/powerpoint/2010/main" val="1379028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291747"/>
            <a:ext cx="4105275" cy="3080372"/>
          </a:xfrm>
        </p:spPr>
      </p:sp>
      <p:sp>
        <p:nvSpPr>
          <p:cNvPr id="3" name="슬라이드 노트 개체 틀 2"/>
          <p:cNvSpPr>
            <a:spLocks noGrp="1"/>
          </p:cNvSpPr>
          <p:nvPr>
            <p:ph type="body" idx="1"/>
          </p:nvPr>
        </p:nvSpPr>
        <p:spPr>
          <a:xfrm>
            <a:off x="549768" y="3746147"/>
            <a:ext cx="6203457" cy="5483578"/>
          </a:xfrm>
        </p:spPr>
        <p:txBody>
          <a:bodyPr/>
          <a:lstStyle/>
          <a:p>
            <a:r>
              <a:rPr lang="en-US" altLang="ko-KR" dirty="0" smtClean="0"/>
              <a:t>Now we have seen </a:t>
            </a:r>
            <a:r>
              <a:rPr lang="en-US" altLang="ko-KR" baseline="0" dirty="0" smtClean="0"/>
              <a:t>the benefits of critical pathway, let’s move to discuss how the critical pathway can be successfully implemented.</a:t>
            </a:r>
          </a:p>
          <a:p>
            <a:r>
              <a:rPr lang="en-US" altLang="ko-KR" baseline="0" dirty="0" smtClean="0"/>
              <a:t>Patient satisfaction is a critical factor in successful implementation. </a:t>
            </a:r>
          </a:p>
          <a:p>
            <a:pPr defTabSz="990478">
              <a:defRPr/>
            </a:pPr>
            <a:r>
              <a:rPr lang="en-US" altLang="ko-KR" baseline="0" dirty="0" smtClean="0"/>
              <a:t>If the patient is not satisfied with the CP protocol, the patient would just deviate from the protocol.</a:t>
            </a:r>
          </a:p>
          <a:p>
            <a:r>
              <a:rPr lang="en-US" altLang="ko-KR" baseline="0" dirty="0" smtClean="0"/>
              <a:t>Our previous study have shown 100% completion of CP protocol. However, the data may have been biased by exclusion of dropouts from the CP protocol for intraoperative or postoperative findings of drain insertion or postoperative pain.</a:t>
            </a:r>
          </a:p>
          <a:p>
            <a:endParaRPr lang="en-US" altLang="ko-KR" baseline="0" dirty="0" smtClean="0"/>
          </a:p>
          <a:p>
            <a:r>
              <a:rPr lang="en-US" altLang="ko-KR" baseline="0" dirty="0" smtClean="0"/>
              <a:t>We have further evaluated this with more larger data, while trying to find the factor related to patient satisfaction in critical pathway.</a:t>
            </a:r>
          </a:p>
          <a:p>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13</a:t>
            </a:fld>
            <a:endParaRPr lang="ko-KR" altLang="en-US"/>
          </a:p>
        </p:txBody>
      </p:sp>
    </p:spTree>
    <p:extLst>
      <p:ext uri="{BB962C8B-B14F-4D97-AF65-F5344CB8AC3E}">
        <p14:creationId xmlns:p14="http://schemas.microsoft.com/office/powerpoint/2010/main" val="3001508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71575" y="203200"/>
            <a:ext cx="4603750" cy="3454400"/>
          </a:xfrm>
        </p:spPr>
      </p:sp>
      <p:sp>
        <p:nvSpPr>
          <p:cNvPr id="3" name="슬라이드 노트 개체 틀 2"/>
          <p:cNvSpPr>
            <a:spLocks noGrp="1"/>
          </p:cNvSpPr>
          <p:nvPr>
            <p:ph type="body" idx="1"/>
          </p:nvPr>
        </p:nvSpPr>
        <p:spPr>
          <a:xfrm>
            <a:off x="633730" y="4251444"/>
            <a:ext cx="5679440" cy="4875818"/>
          </a:xfrm>
        </p:spPr>
        <p:txBody>
          <a:bodyPr/>
          <a:lstStyle/>
          <a:p>
            <a:r>
              <a:rPr lang="en-US" altLang="ko-KR" dirty="0" smtClean="0"/>
              <a:t>The study was based on retrospective review of medical records and survey results from January 2011 to</a:t>
            </a:r>
            <a:r>
              <a:rPr lang="en-US" altLang="ko-KR" baseline="0" dirty="0" smtClean="0"/>
              <a:t> September 2015.</a:t>
            </a:r>
          </a:p>
          <a:p>
            <a:r>
              <a:rPr lang="en-US" altLang="ko-KR" baseline="0" dirty="0" smtClean="0"/>
              <a:t>253 patients were enrolled into critical pathway.</a:t>
            </a:r>
          </a:p>
          <a:p>
            <a:pPr defTabSz="990478">
              <a:defRPr/>
            </a:pPr>
            <a:r>
              <a:rPr lang="en-US" altLang="ko-KR" baseline="0" dirty="0" smtClean="0"/>
              <a:t>In order to evaluate what is the most important factor leading to patient satisfaction, we have devised a survey and analyzed the results.</a:t>
            </a:r>
          </a:p>
          <a:p>
            <a:pPr latinLnBrk="1"/>
            <a:r>
              <a:rPr lang="en-US" altLang="ko-KR" dirty="0"/>
              <a:t>A self-completed, anonymous surveys were filled out by all patients undergoing critical pathway during the study period.</a:t>
            </a:r>
            <a:endParaRPr lang="ko-KR" altLang="ko-KR" dirty="0"/>
          </a:p>
          <a:p>
            <a:pPr latinLnBrk="1"/>
            <a:r>
              <a:rPr lang="en-US" altLang="ko-KR" dirty="0"/>
              <a:t>A five-point Likert response set, ranging from 1(never) to 5 (very often) was utilized.</a:t>
            </a:r>
            <a:endParaRPr lang="ko-KR" altLang="ko-KR" dirty="0"/>
          </a:p>
          <a:p>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14</a:t>
            </a:fld>
            <a:endParaRPr lang="ko-KR" altLang="en-US"/>
          </a:p>
        </p:txBody>
      </p:sp>
    </p:spTree>
    <p:extLst>
      <p:ext uri="{BB962C8B-B14F-4D97-AF65-F5344CB8AC3E}">
        <p14:creationId xmlns:p14="http://schemas.microsoft.com/office/powerpoint/2010/main" val="2304809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279525"/>
            <a:ext cx="4603750" cy="3454400"/>
          </a:xfrm>
        </p:spPr>
      </p:sp>
      <p:sp>
        <p:nvSpPr>
          <p:cNvPr id="3" name="슬라이드 노트 개체 틀 2"/>
          <p:cNvSpPr>
            <a:spLocks noGrp="1"/>
          </p:cNvSpPr>
          <p:nvPr>
            <p:ph type="body" idx="1"/>
          </p:nvPr>
        </p:nvSpPr>
        <p:spPr/>
        <p:txBody>
          <a:bodyPr/>
          <a:lstStyle/>
          <a:p>
            <a:r>
              <a:rPr lang="en-US" altLang="ko-KR" dirty="0" smtClean="0"/>
              <a:t>This is</a:t>
            </a:r>
            <a:r>
              <a:rPr lang="en-US" altLang="ko-KR" baseline="0" dirty="0" smtClean="0"/>
              <a:t> the sample of survey filled out by all patients. It was composed of total 20 categories with 24 responses for evaluation.</a:t>
            </a:r>
          </a:p>
          <a:p>
            <a:r>
              <a:rPr lang="en-US" altLang="ko-KR" baseline="0" dirty="0" smtClean="0"/>
              <a:t>These surveys were taken at the time of discharge.</a:t>
            </a:r>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15</a:t>
            </a:fld>
            <a:endParaRPr lang="ko-KR" altLang="en-US"/>
          </a:p>
        </p:txBody>
      </p:sp>
    </p:spTree>
    <p:extLst>
      <p:ext uri="{BB962C8B-B14F-4D97-AF65-F5344CB8AC3E}">
        <p14:creationId xmlns:p14="http://schemas.microsoft.com/office/powerpoint/2010/main" val="2622011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14450" y="88900"/>
            <a:ext cx="4603750" cy="3454400"/>
          </a:xfrm>
        </p:spPr>
      </p:sp>
      <p:sp>
        <p:nvSpPr>
          <p:cNvPr id="3" name="슬라이드 노트 개체 틀 2"/>
          <p:cNvSpPr>
            <a:spLocks noGrp="1"/>
          </p:cNvSpPr>
          <p:nvPr>
            <p:ph type="body" idx="1"/>
          </p:nvPr>
        </p:nvSpPr>
        <p:spPr>
          <a:xfrm>
            <a:off x="624205" y="3906232"/>
            <a:ext cx="5624195" cy="5618768"/>
          </a:xfrm>
        </p:spPr>
        <p:txBody>
          <a:bodyPr/>
          <a:lstStyle/>
          <a:p>
            <a:r>
              <a:rPr lang="en-US" altLang="ko-KR" dirty="0" smtClean="0"/>
              <a:t>Exploratory factor analysis with principle component analysis for extraction method</a:t>
            </a:r>
            <a:r>
              <a:rPr lang="en-US" altLang="ko-KR" baseline="0" dirty="0" smtClean="0"/>
              <a:t> was used to reduce the 24 responses.</a:t>
            </a:r>
          </a:p>
          <a:p>
            <a:r>
              <a:rPr lang="en-US" altLang="ko-KR" baseline="0" dirty="0" smtClean="0"/>
              <a:t>KMO index and </a:t>
            </a:r>
            <a:r>
              <a:rPr lang="en-US" altLang="ko-KR" baseline="0" dirty="0" err="1" smtClean="0"/>
              <a:t>Barlett’s</a:t>
            </a:r>
            <a:r>
              <a:rPr lang="en-US" altLang="ko-KR" baseline="0" dirty="0" smtClean="0"/>
              <a:t> test of </a:t>
            </a:r>
            <a:r>
              <a:rPr lang="en-US" altLang="ko-KR" baseline="0" dirty="0" err="1" smtClean="0"/>
              <a:t>spericity</a:t>
            </a:r>
            <a:r>
              <a:rPr lang="en-US" altLang="ko-KR" baseline="0" dirty="0" smtClean="0"/>
              <a:t> all satisfied suitability of the analysis.</a:t>
            </a:r>
          </a:p>
          <a:p>
            <a:endParaRPr lang="en-US" altLang="ko-KR" baseline="0" dirty="0" smtClean="0"/>
          </a:p>
          <a:p>
            <a:r>
              <a:rPr lang="en-US" altLang="ko-KR" baseline="0" dirty="0" smtClean="0"/>
              <a:t>Three factors were finally obtained.</a:t>
            </a:r>
          </a:p>
          <a:p>
            <a:r>
              <a:rPr lang="en-US" altLang="ko-KR" baseline="0" dirty="0" smtClean="0"/>
              <a:t>Factor one was satisfaction with explanation regarding the operation</a:t>
            </a:r>
          </a:p>
          <a:p>
            <a:r>
              <a:rPr lang="en-US" altLang="ko-KR" baseline="0" dirty="0" smtClean="0"/>
              <a:t>Factor two was physical well-being and overall satisfaction in regards to operation and final factor was overall satisfaction with critical pathway.</a:t>
            </a:r>
          </a:p>
          <a:p>
            <a:r>
              <a:rPr lang="en-US" altLang="ko-KR" baseline="0" dirty="0" smtClean="0"/>
              <a:t>All factors show high Cronbach’s alpha reliability coefficients</a:t>
            </a:r>
            <a:endParaRPr lang="en-US" altLang="ko-KR" dirty="0" smtClean="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16</a:t>
            </a:fld>
            <a:endParaRPr lang="ko-KR" altLang="en-US"/>
          </a:p>
        </p:txBody>
      </p:sp>
    </p:spTree>
    <p:extLst>
      <p:ext uri="{BB962C8B-B14F-4D97-AF65-F5344CB8AC3E}">
        <p14:creationId xmlns:p14="http://schemas.microsoft.com/office/powerpoint/2010/main" val="3680947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279525"/>
            <a:ext cx="4603750" cy="3454400"/>
          </a:xfrm>
        </p:spPr>
      </p:sp>
      <p:sp>
        <p:nvSpPr>
          <p:cNvPr id="3" name="슬라이드 노트 개체 틀 2"/>
          <p:cNvSpPr>
            <a:spLocks noGrp="1"/>
          </p:cNvSpPr>
          <p:nvPr>
            <p:ph type="body" idx="1"/>
          </p:nvPr>
        </p:nvSpPr>
        <p:spPr/>
        <p:txBody>
          <a:bodyPr/>
          <a:lstStyle/>
          <a:p>
            <a:r>
              <a:rPr lang="en-US" altLang="ko-KR" dirty="0" smtClean="0"/>
              <a:t>Results of multiple regression analysis</a:t>
            </a:r>
            <a:r>
              <a:rPr lang="en-US" altLang="ko-KR" baseline="0" dirty="0" smtClean="0"/>
              <a:t> have shown that satisfaction with explanation regarding the operation influences the overall satisfaction with CP the most.</a:t>
            </a:r>
          </a:p>
          <a:p>
            <a:endParaRPr lang="en-US" altLang="ko-KR" baseline="0" dirty="0" smtClean="0"/>
          </a:p>
          <a:p>
            <a:endParaRPr lang="en-US" altLang="ko-KR" baseline="0" dirty="0" smtClean="0"/>
          </a:p>
          <a:p>
            <a:r>
              <a:rPr lang="en-US" altLang="ko-KR" baseline="0" dirty="0" smtClean="0"/>
              <a:t>Overall satisfaction of CP scored 85%.</a:t>
            </a:r>
            <a:endParaRPr lang="ko-KR" altLang="en-US" dirty="0" smtClean="0"/>
          </a:p>
          <a:p>
            <a:endParaRPr lang="en-US" altLang="ko-KR" dirty="0" smtClean="0"/>
          </a:p>
          <a:p>
            <a:endParaRPr lang="en-US" altLang="ko-KR" dirty="0" smtClean="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17</a:t>
            </a:fld>
            <a:endParaRPr lang="ko-KR" altLang="en-US"/>
          </a:p>
        </p:txBody>
      </p:sp>
    </p:spTree>
    <p:extLst>
      <p:ext uri="{BB962C8B-B14F-4D97-AF65-F5344CB8AC3E}">
        <p14:creationId xmlns:p14="http://schemas.microsoft.com/office/powerpoint/2010/main" val="37809243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752600" y="141817"/>
            <a:ext cx="3782130" cy="2837902"/>
          </a:xfrm>
        </p:spPr>
      </p:sp>
      <p:sp>
        <p:nvSpPr>
          <p:cNvPr id="3" name="슬라이드 노트 개체 틀 2"/>
          <p:cNvSpPr>
            <a:spLocks noGrp="1"/>
          </p:cNvSpPr>
          <p:nvPr>
            <p:ph type="body" idx="1"/>
          </p:nvPr>
        </p:nvSpPr>
        <p:spPr>
          <a:xfrm>
            <a:off x="735330" y="3337201"/>
            <a:ext cx="5679440" cy="6311624"/>
          </a:xfrm>
        </p:spPr>
        <p:txBody>
          <a:bodyPr/>
          <a:lstStyle/>
          <a:p>
            <a:r>
              <a:rPr lang="en-US" altLang="ko-KR" dirty="0" smtClean="0"/>
              <a:t>Other analysis of the data have also revealed that</a:t>
            </a:r>
            <a:r>
              <a:rPr lang="en-US" altLang="ko-KR" baseline="0" dirty="0" smtClean="0"/>
              <a:t> patients dropped out from the initial enrollment of CP accounted for 9.5%. Still over 90% complied with out CP protocol.</a:t>
            </a:r>
          </a:p>
          <a:p>
            <a:r>
              <a:rPr lang="en-US" altLang="ko-KR" baseline="0" dirty="0" smtClean="0"/>
              <a:t>The most common reasons for drop-out included open drain, postoperative pain, postoperative nausea/vomiting, postoperative fever.</a:t>
            </a:r>
          </a:p>
          <a:p>
            <a:endParaRPr lang="en-US" altLang="ko-KR" baseline="0" dirty="0" smtClean="0"/>
          </a:p>
          <a:p>
            <a:r>
              <a:rPr lang="en-US" altLang="ko-KR" baseline="0" dirty="0" smtClean="0"/>
              <a:t>This result is very good compared to past publications showing compliance rate of only 66 to 75%.</a:t>
            </a:r>
          </a:p>
          <a:p>
            <a:r>
              <a:rPr lang="en-US" altLang="ko-KR" baseline="0" dirty="0" smtClean="0"/>
              <a:t>High compliance rate with CP in our study may have resulted from close communication and cooperation among surgeons, residents, nurses in treating patients with satisfactory explanations on what to expect. </a:t>
            </a:r>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18</a:t>
            </a:fld>
            <a:endParaRPr lang="ko-KR" altLang="en-US"/>
          </a:p>
        </p:txBody>
      </p:sp>
    </p:spTree>
    <p:extLst>
      <p:ext uri="{BB962C8B-B14F-4D97-AF65-F5344CB8AC3E}">
        <p14:creationId xmlns:p14="http://schemas.microsoft.com/office/powerpoint/2010/main" val="2311606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14450" y="288925"/>
            <a:ext cx="4603750" cy="3454400"/>
          </a:xfrm>
        </p:spPr>
      </p:sp>
      <p:sp>
        <p:nvSpPr>
          <p:cNvPr id="3" name="슬라이드 노트 개체 틀 2"/>
          <p:cNvSpPr>
            <a:spLocks noGrp="1"/>
          </p:cNvSpPr>
          <p:nvPr>
            <p:ph type="body" idx="1"/>
          </p:nvPr>
        </p:nvSpPr>
        <p:spPr>
          <a:xfrm>
            <a:off x="643255" y="4249132"/>
            <a:ext cx="5679440" cy="5171093"/>
          </a:xfrm>
        </p:spPr>
        <p:txBody>
          <a:bodyPr/>
          <a:lstStyle/>
          <a:p>
            <a:r>
              <a:rPr lang="en-US" altLang="ko-KR" dirty="0" smtClean="0"/>
              <a:t>One of the tools we used in explanation to patients was a pamphlet</a:t>
            </a:r>
            <a:r>
              <a:rPr lang="en-US" altLang="ko-KR" baseline="0" dirty="0" smtClean="0"/>
              <a:t> describing the postoperative care. With this and thorough explanation of what to expect after the operation, patients would be more likely to comply with the CP protocol.</a:t>
            </a:r>
          </a:p>
          <a:p>
            <a:endParaRPr lang="en-US" altLang="ko-KR" baseline="0" dirty="0" smtClean="0"/>
          </a:p>
          <a:p>
            <a:r>
              <a:rPr lang="en-US" altLang="ko-KR" baseline="0" dirty="0" smtClean="0"/>
              <a:t>On a final note from this result, in order for CP protocol to be successfully implemented, great attention should be paid in explanation of the detailed preoperative and postoperative course to patients. This would lead to more compliance from patients with CP. </a:t>
            </a:r>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19</a:t>
            </a:fld>
            <a:endParaRPr lang="ko-KR" altLang="en-US"/>
          </a:p>
        </p:txBody>
      </p:sp>
    </p:spTree>
    <p:extLst>
      <p:ext uri="{BB962C8B-B14F-4D97-AF65-F5344CB8AC3E}">
        <p14:creationId xmlns:p14="http://schemas.microsoft.com/office/powerpoint/2010/main" val="12376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 will give a talk as follows. </a:t>
            </a:r>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2</a:t>
            </a:fld>
            <a:endParaRPr lang="ko-KR" altLang="en-US"/>
          </a:p>
        </p:txBody>
      </p:sp>
    </p:spTree>
    <p:extLst>
      <p:ext uri="{BB962C8B-B14F-4D97-AF65-F5344CB8AC3E}">
        <p14:creationId xmlns:p14="http://schemas.microsoft.com/office/powerpoint/2010/main" val="2982322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279525"/>
            <a:ext cx="4603750" cy="3454400"/>
          </a:xfrm>
        </p:spPr>
      </p:sp>
      <p:sp>
        <p:nvSpPr>
          <p:cNvPr id="3" name="슬라이드 노트 개체 틀 2"/>
          <p:cNvSpPr>
            <a:spLocks noGrp="1"/>
          </p:cNvSpPr>
          <p:nvPr>
            <p:ph type="body" idx="1"/>
          </p:nvPr>
        </p:nvSpPr>
        <p:spPr/>
        <p:txBody>
          <a:bodyPr/>
          <a:lstStyle/>
          <a:p>
            <a:r>
              <a:rPr lang="en-US" altLang="ko-KR" dirty="0" smtClean="0"/>
              <a:t>Now the conclusion.</a:t>
            </a:r>
          </a:p>
          <a:p>
            <a:r>
              <a:rPr lang="en-US" altLang="ko-KR" dirty="0" smtClean="0"/>
              <a:t>Our</a:t>
            </a:r>
            <a:r>
              <a:rPr lang="en-US" altLang="ko-KR" baseline="0" dirty="0" smtClean="0"/>
              <a:t> hospital data from 2005 to 2010 showed consistent increase in cases of laparoscopic cholecystectomy. Percentages of OPD based elective LC was taking greater percentage. In order to reduce unnecessary hospitalization days and increase available bed capacity, we have started using critical pathway.</a:t>
            </a:r>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20</a:t>
            </a:fld>
            <a:endParaRPr lang="ko-KR" altLang="en-US"/>
          </a:p>
        </p:txBody>
      </p:sp>
    </p:spTree>
    <p:extLst>
      <p:ext uri="{BB962C8B-B14F-4D97-AF65-F5344CB8AC3E}">
        <p14:creationId xmlns:p14="http://schemas.microsoft.com/office/powerpoint/2010/main" val="1988442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71575" y="184150"/>
            <a:ext cx="4603750" cy="3454400"/>
          </a:xfrm>
        </p:spPr>
      </p:sp>
      <p:sp>
        <p:nvSpPr>
          <p:cNvPr id="3" name="슬라이드 노트 개체 틀 2"/>
          <p:cNvSpPr>
            <a:spLocks noGrp="1"/>
          </p:cNvSpPr>
          <p:nvPr>
            <p:ph type="body" idx="1"/>
          </p:nvPr>
        </p:nvSpPr>
        <p:spPr>
          <a:xfrm>
            <a:off x="567055" y="4030057"/>
            <a:ext cx="5679440" cy="5409218"/>
          </a:xfrm>
        </p:spPr>
        <p:txBody>
          <a:bodyPr/>
          <a:lstStyle/>
          <a:p>
            <a:r>
              <a:rPr lang="en-US" altLang="ko-KR" baseline="0" dirty="0" smtClean="0"/>
              <a:t>Reducing hospitalization in LC create many benefits. These benefits include increase available hospital resources, greater patient satisfaction, and reduced medical cost. These can be achieved with implementation of critical pathway</a:t>
            </a:r>
          </a:p>
          <a:p>
            <a:r>
              <a:rPr lang="en-US" altLang="ko-KR" baseline="0" dirty="0" smtClean="0"/>
              <a:t>Lesson learned in regards to successful implementation of CP was detailed explanation.</a:t>
            </a:r>
          </a:p>
          <a:p>
            <a:r>
              <a:rPr lang="en-US" altLang="ko-KR" baseline="0" dirty="0" smtClean="0"/>
              <a:t>Current critical pathway we have implemented is a rather conservative one. With more broadening of inclusion criteria shortening of hospital stay may be possible. More multicenter studies with follow-up survey should be performed to fine-tune our critical pathway.</a:t>
            </a:r>
          </a:p>
          <a:p>
            <a:endParaRPr lang="en-US" altLang="ko-KR" baseline="0" dirty="0" smtClean="0"/>
          </a:p>
          <a:p>
            <a:endParaRPr lang="en-US" altLang="ko-KR" baseline="0" dirty="0" smtClean="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21</a:t>
            </a:fld>
            <a:endParaRPr lang="ko-KR" altLang="en-US"/>
          </a:p>
        </p:txBody>
      </p:sp>
    </p:spTree>
    <p:extLst>
      <p:ext uri="{BB962C8B-B14F-4D97-AF65-F5344CB8AC3E}">
        <p14:creationId xmlns:p14="http://schemas.microsoft.com/office/powerpoint/2010/main" val="3683102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279525"/>
            <a:ext cx="4603750" cy="3454400"/>
          </a:xfrm>
        </p:spPr>
      </p:sp>
      <p:sp>
        <p:nvSpPr>
          <p:cNvPr id="3" name="슬라이드 노트 개체 틀 2"/>
          <p:cNvSpPr>
            <a:spLocks noGrp="1"/>
          </p:cNvSpPr>
          <p:nvPr>
            <p:ph type="body" idx="1"/>
          </p:nvPr>
        </p:nvSpPr>
        <p:spPr/>
        <p:txBody>
          <a:bodyPr/>
          <a:lstStyle/>
          <a:p>
            <a:r>
              <a:rPr lang="en-US" altLang="ko-KR" dirty="0" smtClean="0"/>
              <a:t>I would like to close with following quote.</a:t>
            </a:r>
          </a:p>
          <a:p>
            <a:r>
              <a:rPr lang="en-US" altLang="ko-KR" dirty="0" smtClean="0"/>
              <a:t>Thank</a:t>
            </a:r>
            <a:r>
              <a:rPr lang="en-US" altLang="ko-KR" baseline="0" dirty="0" smtClean="0"/>
              <a:t> you.</a:t>
            </a:r>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22</a:t>
            </a:fld>
            <a:endParaRPr lang="ko-KR" altLang="en-US"/>
          </a:p>
        </p:txBody>
      </p:sp>
    </p:spTree>
    <p:extLst>
      <p:ext uri="{BB962C8B-B14F-4D97-AF65-F5344CB8AC3E}">
        <p14:creationId xmlns:p14="http://schemas.microsoft.com/office/powerpoint/2010/main" val="3967139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576211" y="195791"/>
            <a:ext cx="3786364" cy="2452159"/>
          </a:xfrm>
        </p:spPr>
      </p:sp>
      <p:sp>
        <p:nvSpPr>
          <p:cNvPr id="3" name="슬라이드 노트 개체 틀 2"/>
          <p:cNvSpPr>
            <a:spLocks noGrp="1"/>
          </p:cNvSpPr>
          <p:nvPr>
            <p:ph type="body" idx="1"/>
          </p:nvPr>
        </p:nvSpPr>
        <p:spPr>
          <a:xfrm>
            <a:off x="534634" y="2872669"/>
            <a:ext cx="6079067" cy="5680781"/>
          </a:xfrm>
        </p:spPr>
        <p:txBody>
          <a:bodyPr/>
          <a:lstStyle/>
          <a:p>
            <a:r>
              <a:rPr lang="en-US" altLang="ko-KR" sz="1800" dirty="0" smtClean="0"/>
              <a:t>Main advantages of laparoscopic cholecystectomy</a:t>
            </a:r>
            <a:r>
              <a:rPr lang="en-US" altLang="ko-KR" sz="1800" baseline="0" dirty="0" smtClean="0"/>
              <a:t> compared to open have been known to include less postoperative pain, shorter operation time, lower rate of postoperative complications and shorter hospital stay.</a:t>
            </a:r>
          </a:p>
          <a:p>
            <a:endParaRPr lang="en-US" altLang="ko-KR" sz="1800" baseline="0" dirty="0" smtClean="0"/>
          </a:p>
          <a:p>
            <a:r>
              <a:rPr lang="en-US" altLang="ko-KR" sz="1800" baseline="0" dirty="0" smtClean="0"/>
              <a:t>Today’s topic will focus on maximizing this benefit of shorter hospital stay in laparoscopic cholecystectomy.</a:t>
            </a:r>
          </a:p>
          <a:p>
            <a:endParaRPr lang="en-US" altLang="ko-KR" sz="1800" dirty="0" smtClean="0"/>
          </a:p>
          <a:p>
            <a:r>
              <a:rPr lang="en-US" altLang="ko-KR" sz="1800" dirty="0" smtClean="0"/>
              <a:t>In an attempt to reduce</a:t>
            </a:r>
            <a:r>
              <a:rPr lang="en-US" altLang="ko-KR" sz="1800" baseline="0" dirty="0" smtClean="0"/>
              <a:t> hospital stay, critical pathway have been implemented with promising outcomes. </a:t>
            </a:r>
          </a:p>
          <a:p>
            <a:endParaRPr lang="en-US" altLang="ko-KR" sz="1800" baseline="0" dirty="0" smtClean="0"/>
          </a:p>
          <a:p>
            <a:r>
              <a:rPr lang="en-US" altLang="ko-KR" sz="1800" baseline="0" dirty="0" smtClean="0"/>
              <a:t>Greater than 90% success rates of outpatient laparoscopic cholecystectomy with implementation of critical pathway have been reported.</a:t>
            </a:r>
          </a:p>
          <a:p>
            <a:endParaRPr lang="en-US" altLang="ko-KR" sz="1800" dirty="0" smtClean="0"/>
          </a:p>
          <a:p>
            <a:r>
              <a:rPr lang="en-US" altLang="ko-KR" sz="1800" dirty="0" smtClean="0"/>
              <a:t>And a recent Cochrane</a:t>
            </a:r>
            <a:r>
              <a:rPr lang="en-US" altLang="ko-KR" sz="1800" baseline="0" dirty="0" smtClean="0"/>
              <a:t> review comparing postoperative outcomes between day surgery and overnight surgery have shown no significant difference. However, it was also noted that high risk of bias present in all trials and further investigation is called for before final conclusion.</a:t>
            </a:r>
            <a:endParaRPr lang="ko-KR" altLang="en-US" sz="1800"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3</a:t>
            </a:fld>
            <a:endParaRPr lang="ko-KR" altLang="en-US"/>
          </a:p>
        </p:txBody>
      </p:sp>
    </p:spTree>
    <p:extLst>
      <p:ext uri="{BB962C8B-B14F-4D97-AF65-F5344CB8AC3E}">
        <p14:creationId xmlns:p14="http://schemas.microsoft.com/office/powerpoint/2010/main" val="3683102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52500" y="165100"/>
            <a:ext cx="4603750" cy="3454400"/>
          </a:xfrm>
        </p:spPr>
      </p:sp>
      <p:sp>
        <p:nvSpPr>
          <p:cNvPr id="3" name="슬라이드 노트 개체 틀 2"/>
          <p:cNvSpPr>
            <a:spLocks noGrp="1"/>
          </p:cNvSpPr>
          <p:nvPr>
            <p:ph type="body" idx="1"/>
          </p:nvPr>
        </p:nvSpPr>
        <p:spPr>
          <a:xfrm>
            <a:off x="378883" y="3791931"/>
            <a:ext cx="6402917" cy="5929175"/>
          </a:xfrm>
        </p:spPr>
        <p:txBody>
          <a:bodyPr/>
          <a:lstStyle/>
          <a:p>
            <a:r>
              <a:rPr lang="en-US" altLang="ko-KR" sz="1800" dirty="0" smtClean="0"/>
              <a:t>For a successful critical pathway development,</a:t>
            </a:r>
            <a:r>
              <a:rPr lang="en-US" altLang="ko-KR" sz="1800" baseline="0" dirty="0" smtClean="0"/>
              <a:t> further understanding of factors associated with delayed hospital stay is essential.</a:t>
            </a:r>
          </a:p>
          <a:p>
            <a:endParaRPr lang="en-US" altLang="ko-KR" sz="1800" baseline="0" dirty="0" smtClean="0"/>
          </a:p>
          <a:p>
            <a:r>
              <a:rPr lang="en-US" altLang="ko-KR" sz="1800" dirty="0" smtClean="0"/>
              <a:t>There</a:t>
            </a:r>
            <a:r>
              <a:rPr lang="en-US" altLang="ko-KR" sz="1800" baseline="0" dirty="0" smtClean="0"/>
              <a:t> are only a few publications analyzing factors associated with delayed hospital stay in LC.</a:t>
            </a:r>
          </a:p>
          <a:p>
            <a:endParaRPr lang="en-US" altLang="ko-KR" sz="1800" baseline="0" dirty="0" smtClean="0"/>
          </a:p>
          <a:p>
            <a:r>
              <a:rPr lang="en-US" altLang="ko-KR" sz="1800" baseline="0" dirty="0" smtClean="0"/>
              <a:t>Some of the factors found to be associated with delayed hospital stay have been advanced age, delayed diet resumption of greater than 8 hours, greater than 2 tablets of oral analgesia. Also ASA score and LC difficulty, as well as intraoperative complications, were included in associated factors of delayed hospital stay. </a:t>
            </a:r>
          </a:p>
          <a:p>
            <a:r>
              <a:rPr lang="en-US" altLang="ko-KR" sz="1800" baseline="0" dirty="0" smtClean="0"/>
              <a:t>These finding should be incorporated into development of critical pathway for a successful implementation.</a:t>
            </a:r>
          </a:p>
          <a:p>
            <a:endParaRPr lang="en-US" altLang="ko-KR" sz="1800" baseline="0" dirty="0" smtClean="0"/>
          </a:p>
          <a:p>
            <a:r>
              <a:rPr lang="en-US" altLang="ko-KR" sz="1800" baseline="0" dirty="0" smtClean="0"/>
              <a:t>Here, I will present my personal experience in how to reduce hospitalization.</a:t>
            </a:r>
          </a:p>
          <a:p>
            <a:endParaRPr lang="ko-KR" altLang="en-US" sz="1800"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4</a:t>
            </a:fld>
            <a:endParaRPr lang="ko-KR" altLang="en-US"/>
          </a:p>
        </p:txBody>
      </p:sp>
    </p:spTree>
    <p:extLst>
      <p:ext uri="{BB962C8B-B14F-4D97-AF65-F5344CB8AC3E}">
        <p14:creationId xmlns:p14="http://schemas.microsoft.com/office/powerpoint/2010/main" val="368310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562100" y="155575"/>
            <a:ext cx="3994429" cy="2997200"/>
          </a:xfrm>
        </p:spPr>
      </p:sp>
      <p:sp>
        <p:nvSpPr>
          <p:cNvPr id="3" name="슬라이드 노트 개체 틀 2"/>
          <p:cNvSpPr>
            <a:spLocks noGrp="1"/>
          </p:cNvSpPr>
          <p:nvPr>
            <p:ph type="body" idx="1"/>
          </p:nvPr>
        </p:nvSpPr>
        <p:spPr/>
        <p:txBody>
          <a:bodyPr/>
          <a:lstStyle/>
          <a:p>
            <a:r>
              <a:rPr lang="en-US" altLang="ko-KR" dirty="0" smtClean="0"/>
              <a:t>Before going into</a:t>
            </a:r>
            <a:r>
              <a:rPr lang="en-US" altLang="ko-KR" baseline="0" dirty="0" smtClean="0"/>
              <a:t> specific details on reducing hospitalization, you should first understand factors influencing postoperative hospital stay.</a:t>
            </a:r>
          </a:p>
          <a:p>
            <a:r>
              <a:rPr lang="en-US" altLang="ko-KR" baseline="0" dirty="0" smtClean="0"/>
              <a:t>Therefore, I would first like to share our results on this topic.</a:t>
            </a:r>
          </a:p>
          <a:p>
            <a:endParaRPr lang="en-US" altLang="ko-KR" dirty="0" smtClean="0"/>
          </a:p>
          <a:p>
            <a:r>
              <a:rPr lang="en-US" altLang="ko-KR" dirty="0" smtClean="0"/>
              <a:t>This was a retrospective</a:t>
            </a:r>
            <a:r>
              <a:rPr lang="en-US" altLang="ko-KR" baseline="0" dirty="0" smtClean="0"/>
              <a:t> multicenter analysis involving 336 consecutive patients during a one month period</a:t>
            </a:r>
          </a:p>
          <a:p>
            <a:endParaRPr lang="ko-KR" altLang="en-US"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5</a:t>
            </a:fld>
            <a:endParaRPr lang="ko-KR" altLang="en-US"/>
          </a:p>
        </p:txBody>
      </p:sp>
    </p:spTree>
    <p:extLst>
      <p:ext uri="{BB962C8B-B14F-4D97-AF65-F5344CB8AC3E}">
        <p14:creationId xmlns:p14="http://schemas.microsoft.com/office/powerpoint/2010/main" val="766677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08264" y="122413"/>
            <a:ext cx="3782836" cy="2838431"/>
          </a:xfrm>
        </p:spPr>
      </p:sp>
      <p:sp>
        <p:nvSpPr>
          <p:cNvPr id="3" name="슬라이드 노트 개체 틀 2"/>
          <p:cNvSpPr>
            <a:spLocks noGrp="1"/>
          </p:cNvSpPr>
          <p:nvPr>
            <p:ph type="body" idx="1"/>
          </p:nvPr>
        </p:nvSpPr>
        <p:spPr>
          <a:xfrm>
            <a:off x="365124" y="3240893"/>
            <a:ext cx="6530975" cy="6188857"/>
          </a:xfrm>
        </p:spPr>
        <p:txBody>
          <a:bodyPr>
            <a:noAutofit/>
          </a:bodyPr>
          <a:lstStyle/>
          <a:p>
            <a:r>
              <a:rPr lang="en-US" altLang="ko-KR" sz="1800" baseline="0" dirty="0" smtClean="0"/>
              <a:t>336 patients were divided into two groups by median POD of 2 days. 225 patients were discharged within POD 2 and grouped into early discharge group. Remaining 111 patients were discharged after 2 days and they belonged to late discharge group.</a:t>
            </a:r>
          </a:p>
          <a:p>
            <a:r>
              <a:rPr lang="en-US" altLang="ko-KR" sz="1800" baseline="0" dirty="0" smtClean="0"/>
              <a:t>Analysis of Perioperative factors have shown that there were significant differences in operation time, perioperative transfusion, emergency operation, acute inflammation and surgical site infection. Patient factor analysis have shown significant difference in age, with more patients over 65 years belonging to late discharge group. Also, gender, presence of DM, albumin level below 3, smoking, ASA score were among the factors with significant differences.</a:t>
            </a:r>
          </a:p>
          <a:p>
            <a:endParaRPr lang="en-US" altLang="ko-KR" sz="1800" dirty="0" smtClean="0"/>
          </a:p>
          <a:p>
            <a:r>
              <a:rPr lang="en-US" altLang="ko-KR" sz="1800" dirty="0" smtClean="0"/>
              <a:t>Multivariate</a:t>
            </a:r>
            <a:r>
              <a:rPr lang="en-US" altLang="ko-KR" sz="1800" baseline="0" dirty="0" smtClean="0"/>
              <a:t> logistic regression analysis of all significant factors in univariate analysis yielded 4 independent influencing factors, which included operation time, emergency operation, age and smoking. While emergency operation had highest odds ratio, causality should be carefully interpreted. Patients undergoing emergency operation were older and presented with acute cholecystitis much frequently. </a:t>
            </a:r>
            <a:endParaRPr lang="ko-KR" altLang="en-US" sz="1800" dirty="0"/>
          </a:p>
        </p:txBody>
      </p:sp>
      <p:sp>
        <p:nvSpPr>
          <p:cNvPr id="4" name="슬라이드 번호 개체 틀 3"/>
          <p:cNvSpPr>
            <a:spLocks noGrp="1"/>
          </p:cNvSpPr>
          <p:nvPr>
            <p:ph type="sldNum" sz="quarter" idx="10"/>
          </p:nvPr>
        </p:nvSpPr>
        <p:spPr/>
        <p:txBody>
          <a:bodyPr/>
          <a:lstStyle/>
          <a:p>
            <a:fld id="{46E4D1FB-2FE9-43E6-8D40-36CCCE770AB2}" type="slidenum">
              <a:rPr lang="ko-KR" altLang="en-US" smtClean="0">
                <a:solidFill>
                  <a:prstClr val="black"/>
                </a:solidFill>
              </a:rPr>
              <a:pPr/>
              <a:t>6</a:t>
            </a:fld>
            <a:endParaRPr lang="ko-KR" altLang="en-US">
              <a:solidFill>
                <a:prstClr val="black"/>
              </a:solidFill>
            </a:endParaRPr>
          </a:p>
        </p:txBody>
      </p:sp>
    </p:spTree>
    <p:extLst>
      <p:ext uri="{BB962C8B-B14F-4D97-AF65-F5344CB8AC3E}">
        <p14:creationId xmlns:p14="http://schemas.microsoft.com/office/powerpoint/2010/main" val="1002585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898227" y="334729"/>
            <a:ext cx="3283087" cy="2463447"/>
          </a:xfrm>
        </p:spPr>
      </p:sp>
      <p:sp>
        <p:nvSpPr>
          <p:cNvPr id="3" name="슬라이드 노트 개체 틀 2"/>
          <p:cNvSpPr>
            <a:spLocks noGrp="1"/>
          </p:cNvSpPr>
          <p:nvPr>
            <p:ph type="body" idx="1"/>
          </p:nvPr>
        </p:nvSpPr>
        <p:spPr>
          <a:xfrm>
            <a:off x="192969" y="3048630"/>
            <a:ext cx="6693605" cy="6171570"/>
          </a:xfrm>
        </p:spPr>
        <p:txBody>
          <a:bodyPr/>
          <a:lstStyle/>
          <a:p>
            <a:r>
              <a:rPr lang="en-US" altLang="ko-KR" sz="1800" dirty="0" smtClean="0"/>
              <a:t>This study concluded that older patients with longer</a:t>
            </a:r>
            <a:r>
              <a:rPr lang="en-US" altLang="ko-KR" sz="1800" baseline="0" dirty="0" smtClean="0"/>
              <a:t> operation time are likely to be in late discharge group.</a:t>
            </a:r>
          </a:p>
          <a:p>
            <a:r>
              <a:rPr lang="en-US" altLang="ko-KR" sz="1800" baseline="0" dirty="0" smtClean="0"/>
              <a:t>Although not a independent predictive factors, low preoperative albumin level and presence of diabetes were found to be significantly higher in late discharge group. Further investigation as to influence on hospital stay needs to be done.</a:t>
            </a:r>
          </a:p>
          <a:p>
            <a:r>
              <a:rPr lang="en-US" altLang="ko-KR" sz="1800" baseline="0" dirty="0" smtClean="0"/>
              <a:t>This study has a merit of multicenter study including all laparoscopic cholecystectomy without open conversion. </a:t>
            </a:r>
          </a:p>
          <a:p>
            <a:r>
              <a:rPr lang="en-US" altLang="ko-KR" sz="1800" dirty="0" smtClean="0"/>
              <a:t>With broad </a:t>
            </a:r>
            <a:r>
              <a:rPr lang="en-US" altLang="ko-KR" sz="1800" dirty="0"/>
              <a:t>inclusion criteria, a more accurate assessment of influencing factors for hospital study was expected. However limitations include bias inherent to retrospective nature of the design, short follow-up period and lack of discharge criteria among the participating hospitals.</a:t>
            </a:r>
          </a:p>
          <a:p>
            <a:r>
              <a:rPr lang="en-US" altLang="ko-KR" sz="1800" dirty="0"/>
              <a:t>Although lack of discharge criteria among participating hospitals could not be quantified, this may have also played a key role in late discharge group. It was noted from the data that there were patients staying in the hospital for up to 14days even though there were no evidences any related complications. Importance of implementation of discharge protocol in reducing hospital stay can be inferred from this </a:t>
            </a:r>
            <a:r>
              <a:rPr lang="en-US" altLang="ko-KR" sz="1800"/>
              <a:t>study</a:t>
            </a:r>
            <a:r>
              <a:rPr lang="en-US" altLang="ko-KR" sz="1800" smtClean="0"/>
              <a:t>.</a:t>
            </a:r>
            <a:endParaRPr lang="ko-KR" altLang="en-US" sz="1800" dirty="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7</a:t>
            </a:fld>
            <a:endParaRPr lang="ko-KR" altLang="en-US"/>
          </a:p>
        </p:txBody>
      </p:sp>
    </p:spTree>
    <p:extLst>
      <p:ext uri="{BB962C8B-B14F-4D97-AF65-F5344CB8AC3E}">
        <p14:creationId xmlns:p14="http://schemas.microsoft.com/office/powerpoint/2010/main" val="481970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247775" y="1279525"/>
            <a:ext cx="4603750" cy="3454400"/>
          </a:xfrm>
        </p:spPr>
      </p:sp>
      <p:sp>
        <p:nvSpPr>
          <p:cNvPr id="3" name="슬라이드 노트 개체 틀 2"/>
          <p:cNvSpPr>
            <a:spLocks noGrp="1"/>
          </p:cNvSpPr>
          <p:nvPr>
            <p:ph type="body" idx="1"/>
          </p:nvPr>
        </p:nvSpPr>
        <p:spPr>
          <a:xfrm>
            <a:off x="597041" y="5100385"/>
            <a:ext cx="6142426" cy="4029879"/>
          </a:xfrm>
        </p:spPr>
        <p:txBody>
          <a:bodyPr/>
          <a:lstStyle/>
          <a:p>
            <a:r>
              <a:rPr lang="en-US" altLang="ko-KR" baseline="0" dirty="0" smtClean="0"/>
              <a:t>One of the ways to optimal management of discharge protocol may be use of critical pathway.</a:t>
            </a:r>
          </a:p>
          <a:p>
            <a:endParaRPr lang="en-US" altLang="ko-KR" baseline="0" dirty="0" smtClean="0"/>
          </a:p>
          <a:p>
            <a:r>
              <a:rPr lang="en-US" altLang="ko-KR" baseline="0" dirty="0" smtClean="0"/>
              <a:t>We have implemented critical pathway in our hospital since June of 2010.</a:t>
            </a:r>
          </a:p>
          <a:p>
            <a:r>
              <a:rPr lang="en-US" altLang="ko-KR" baseline="0" dirty="0" smtClean="0"/>
              <a:t>Inter-departmental networking and cooperation is essential in successful implementation.</a:t>
            </a:r>
          </a:p>
          <a:p>
            <a:r>
              <a:rPr lang="en-US" altLang="ko-KR" baseline="0" dirty="0" smtClean="0"/>
              <a:t>The process not only requires surgeons, but also the anesthesiologists, residents, nurses, admission, and quality improvement department have their own well-defined responsibilities.</a:t>
            </a:r>
          </a:p>
          <a:p>
            <a:endParaRPr lang="en-US" altLang="ko-KR" baseline="0" dirty="0" smtClean="0"/>
          </a:p>
        </p:txBody>
      </p:sp>
      <p:sp>
        <p:nvSpPr>
          <p:cNvPr id="4" name="슬라이드 번호 개체 틀 3"/>
          <p:cNvSpPr>
            <a:spLocks noGrp="1"/>
          </p:cNvSpPr>
          <p:nvPr>
            <p:ph type="sldNum" sz="quarter" idx="10"/>
          </p:nvPr>
        </p:nvSpPr>
        <p:spPr/>
        <p:txBody>
          <a:bodyPr/>
          <a:lstStyle/>
          <a:p>
            <a:fld id="{AF0BB25D-CD93-4392-A21A-90090230606C}" type="slidenum">
              <a:rPr lang="ko-KR" altLang="en-US" smtClean="0"/>
              <a:t>8</a:t>
            </a:fld>
            <a:endParaRPr lang="ko-KR" altLang="en-US"/>
          </a:p>
        </p:txBody>
      </p:sp>
    </p:spTree>
    <p:extLst>
      <p:ext uri="{BB962C8B-B14F-4D97-AF65-F5344CB8AC3E}">
        <p14:creationId xmlns:p14="http://schemas.microsoft.com/office/powerpoint/2010/main" val="3683102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419225" y="250825"/>
            <a:ext cx="3905250" cy="2930284"/>
          </a:xfrm>
        </p:spPr>
      </p:sp>
      <p:sp>
        <p:nvSpPr>
          <p:cNvPr id="3" name="슬라이드 노트 개체 틀 2"/>
          <p:cNvSpPr>
            <a:spLocks noGrp="1"/>
          </p:cNvSpPr>
          <p:nvPr>
            <p:ph type="body" idx="1"/>
          </p:nvPr>
        </p:nvSpPr>
        <p:spPr>
          <a:xfrm>
            <a:off x="499181" y="3439507"/>
            <a:ext cx="6330243" cy="5513993"/>
          </a:xfrm>
        </p:spPr>
        <p:txBody>
          <a:bodyPr>
            <a:noAutofit/>
          </a:bodyPr>
          <a:lstStyle/>
          <a:p>
            <a:r>
              <a:rPr lang="en-US" altLang="ko-KR" sz="1800" dirty="0" smtClean="0"/>
              <a:t>After consulting</a:t>
            </a:r>
            <a:r>
              <a:rPr lang="en-US" altLang="ko-KR" sz="1800" baseline="0" dirty="0" smtClean="0"/>
              <a:t> and discussing within </a:t>
            </a:r>
            <a:r>
              <a:rPr lang="en-US" altLang="ko-KR" sz="1800" dirty="0" smtClean="0"/>
              <a:t>our inter-departmental</a:t>
            </a:r>
            <a:r>
              <a:rPr lang="en-US" altLang="ko-KR" sz="1800" baseline="0" dirty="0" smtClean="0"/>
              <a:t> network</a:t>
            </a:r>
            <a:r>
              <a:rPr lang="en-US" altLang="ko-KR" sz="1800" dirty="0" smtClean="0"/>
              <a:t> along with</a:t>
            </a:r>
            <a:r>
              <a:rPr lang="en-US" altLang="ko-KR" sz="1800" baseline="0" dirty="0" smtClean="0"/>
              <a:t> </a:t>
            </a:r>
            <a:r>
              <a:rPr lang="en-US" altLang="ko-KR" sz="1800" dirty="0" smtClean="0"/>
              <a:t>review of previous</a:t>
            </a:r>
            <a:r>
              <a:rPr lang="en-US" altLang="ko-KR" sz="1800" baseline="0" dirty="0" smtClean="0"/>
              <a:t> publications, we have devised inclusion and exclusion criteria for critical pathway.</a:t>
            </a:r>
          </a:p>
          <a:p>
            <a:r>
              <a:rPr lang="en-US" altLang="ko-KR" sz="1800" baseline="0" dirty="0" smtClean="0"/>
              <a:t>Inclusion criteria included ages ranging from 16 to 70 years old. Preoperative diagnosis of GB stone and GB polyp were included. Patients had to plan operation via visit to outpatient department and agree with critical pathway.</a:t>
            </a:r>
          </a:p>
          <a:p>
            <a:r>
              <a:rPr lang="en-US" altLang="ko-KR" sz="1800" baseline="0" dirty="0" smtClean="0"/>
              <a:t>Diagnosis of  acute cholecystitis and GB empyema were excluded as well as presence of CBD stones.</a:t>
            </a:r>
          </a:p>
          <a:p>
            <a:r>
              <a:rPr lang="en-US" altLang="ko-KR" sz="1800" baseline="0" dirty="0" smtClean="0"/>
              <a:t>Other exclusion criteria included visit via ER, co-operation case, and underlying medical and surgical history affecting laparoscopic surgery.</a:t>
            </a:r>
          </a:p>
          <a:p>
            <a:r>
              <a:rPr lang="en-US" altLang="ko-KR" sz="1800" dirty="0" smtClean="0"/>
              <a:t>Even</a:t>
            </a:r>
            <a:r>
              <a:rPr lang="en-US" altLang="ko-KR" sz="1800" baseline="0" dirty="0" smtClean="0"/>
              <a:t> if the patients were enrolled into CP, if open conversion or intraoperative complications, such as biliary tract injury, occurred they were removed from CP. Insertion of drain and postoperative hemodynamic instability were also reasons for removal from CP.</a:t>
            </a:r>
            <a:endParaRPr lang="en-US" altLang="ko-KR" sz="1800" dirty="0" smtClean="0"/>
          </a:p>
        </p:txBody>
      </p:sp>
      <p:sp>
        <p:nvSpPr>
          <p:cNvPr id="4" name="슬라이드 번호 개체 틀 3"/>
          <p:cNvSpPr>
            <a:spLocks noGrp="1"/>
          </p:cNvSpPr>
          <p:nvPr>
            <p:ph type="sldNum" sz="quarter" idx="10"/>
          </p:nvPr>
        </p:nvSpPr>
        <p:spPr/>
        <p:txBody>
          <a:bodyPr/>
          <a:lstStyle/>
          <a:p>
            <a:fld id="{46E4D1FB-2FE9-43E6-8D40-36CCCE770AB2}" type="slidenum">
              <a:rPr lang="ko-KR" altLang="en-US" smtClean="0">
                <a:solidFill>
                  <a:prstClr val="black"/>
                </a:solidFill>
              </a:rPr>
              <a:pPr/>
              <a:t>9</a:t>
            </a:fld>
            <a:endParaRPr lang="ko-KR" altLang="en-US">
              <a:solidFill>
                <a:prstClr val="black"/>
              </a:solidFill>
            </a:endParaRPr>
          </a:p>
        </p:txBody>
      </p:sp>
    </p:spTree>
    <p:extLst>
      <p:ext uri="{BB962C8B-B14F-4D97-AF65-F5344CB8AC3E}">
        <p14:creationId xmlns:p14="http://schemas.microsoft.com/office/powerpoint/2010/main" val="1002585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881286"/>
            <a:ext cx="7772400" cy="2259682"/>
          </a:xfrm>
        </p:spPr>
        <p:txBody>
          <a:bodyPr anchor="b" anchorCtr="0"/>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1371600" y="3717032"/>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
        <p:nvSpPr>
          <p:cNvPr id="7" name="Line 2"/>
          <p:cNvSpPr>
            <a:spLocks noChangeShapeType="1"/>
          </p:cNvSpPr>
          <p:nvPr userDrawn="1"/>
        </p:nvSpPr>
        <p:spPr bwMode="auto">
          <a:xfrm>
            <a:off x="457200" y="3418496"/>
            <a:ext cx="82296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ko-KR" altLang="en-US" sz="1350">
              <a:solidFill>
                <a:prstClr val="black"/>
              </a:solidFill>
            </a:endParaRPr>
          </a:p>
        </p:txBody>
      </p:sp>
    </p:spTree>
    <p:extLst>
      <p:ext uri="{BB962C8B-B14F-4D97-AF65-F5344CB8AC3E}">
        <p14:creationId xmlns:p14="http://schemas.microsoft.com/office/powerpoint/2010/main" val="661632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5656455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44"/>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44"/>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1662117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44000" cy="1066800"/>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250828" y="1700214"/>
            <a:ext cx="4244975" cy="4968875"/>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3" y="1700214"/>
            <a:ext cx="4244975" cy="4968875"/>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2467429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0" y="274638"/>
            <a:ext cx="9144000" cy="10668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250827" y="1700214"/>
            <a:ext cx="8642350" cy="4968875"/>
          </a:xfrm>
        </p:spPr>
        <p:txBody>
          <a:bodyPr/>
          <a:lstStyle/>
          <a:p>
            <a:pPr lvl="0"/>
            <a:endParaRPr lang="ko-KR" altLang="en-US" noProof="0"/>
          </a:p>
        </p:txBody>
      </p:sp>
    </p:spTree>
    <p:extLst>
      <p:ext uri="{BB962C8B-B14F-4D97-AF65-F5344CB8AC3E}">
        <p14:creationId xmlns:p14="http://schemas.microsoft.com/office/powerpoint/2010/main" val="65385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06090"/>
          </a:xfrm>
        </p:spPr>
        <p:txBody>
          <a:bodyPr anchor="ctr" anchorCtr="0"/>
          <a:lstStyle>
            <a:lvl1pPr>
              <a:defRPr>
                <a:solidFill>
                  <a:srgbClr val="533EA9"/>
                </a:solidFill>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360662"/>
            <a:ext cx="8229600" cy="4785395"/>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a:xfrm>
            <a:off x="457200" y="6376249"/>
            <a:ext cx="2133600" cy="365125"/>
          </a:xfrm>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5" name="바닥글 개체 틀 4"/>
          <p:cNvSpPr>
            <a:spLocks noGrp="1"/>
          </p:cNvSpPr>
          <p:nvPr>
            <p:ph type="ftr" sz="quarter" idx="11"/>
          </p:nvPr>
        </p:nvSpPr>
        <p:spPr>
          <a:xfrm>
            <a:off x="3124200" y="6376249"/>
            <a:ext cx="2895600" cy="365125"/>
          </a:xfrm>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a:xfrm>
            <a:off x="6553200" y="6376249"/>
            <a:ext cx="2133600" cy="365125"/>
          </a:xfrm>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
        <p:nvSpPr>
          <p:cNvPr id="8" name="Line 2"/>
          <p:cNvSpPr>
            <a:spLocks noChangeShapeType="1"/>
          </p:cNvSpPr>
          <p:nvPr userDrawn="1"/>
        </p:nvSpPr>
        <p:spPr bwMode="auto">
          <a:xfrm>
            <a:off x="457200" y="1144637"/>
            <a:ext cx="82296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ko-KR" altLang="en-US" sz="1350">
              <a:solidFill>
                <a:prstClr val="black"/>
              </a:solidFill>
            </a:endParaRPr>
          </a:p>
        </p:txBody>
      </p:sp>
    </p:spTree>
    <p:extLst>
      <p:ext uri="{BB962C8B-B14F-4D97-AF65-F5344CB8AC3E}">
        <p14:creationId xmlns:p14="http://schemas.microsoft.com/office/powerpoint/2010/main" val="25408136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6"/>
            <a:ext cx="7772400" cy="1362075"/>
          </a:xfrm>
        </p:spPr>
        <p:txBody>
          <a:bodyPr anchor="t"/>
          <a:lstStyle>
            <a:lvl1pPr algn="l">
              <a:defRPr sz="3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801595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457200" y="1360803"/>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360803"/>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
        <p:nvSpPr>
          <p:cNvPr id="8" name="Line 2"/>
          <p:cNvSpPr>
            <a:spLocks noChangeShapeType="1"/>
          </p:cNvSpPr>
          <p:nvPr userDrawn="1"/>
        </p:nvSpPr>
        <p:spPr bwMode="auto">
          <a:xfrm>
            <a:off x="457200" y="1144637"/>
            <a:ext cx="82296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ko-KR" altLang="en-US" sz="1350">
              <a:solidFill>
                <a:prstClr val="black"/>
              </a:solidFill>
            </a:endParaRPr>
          </a:p>
        </p:txBody>
      </p:sp>
    </p:spTree>
    <p:extLst>
      <p:ext uri="{BB962C8B-B14F-4D97-AF65-F5344CB8AC3E}">
        <p14:creationId xmlns:p14="http://schemas.microsoft.com/office/powerpoint/2010/main" val="2112629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360800"/>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001600"/>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8" y="1360800"/>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8" y="2001600"/>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5159809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7935447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71541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2" y="273050"/>
            <a:ext cx="3008313" cy="1162050"/>
          </a:xfrm>
        </p:spPr>
        <p:txBody>
          <a:bodyPr anchor="b"/>
          <a:lstStyle>
            <a:lvl1pPr algn="l">
              <a:defRPr sz="15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17960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15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16080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3600"/>
            <a:ext cx="8229600" cy="70609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1360800"/>
            <a:ext cx="8229600" cy="4785395"/>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0126032-8DB0-4F54-8AE9-60067E1E8B2B}" type="datetimeFigureOut">
              <a:rPr lang="ko-KR" altLang="en-US" smtClean="0">
                <a:solidFill>
                  <a:prstClr val="black">
                    <a:tint val="75000"/>
                  </a:prstClr>
                </a:solidFill>
              </a:rPr>
              <a:pPr/>
              <a:t>2016-04-01</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6F9A7D-0192-4A16-BB8D-4766CB6BB97C}" type="slidenum">
              <a:rPr lang="ko-KR" altLang="en-US" smtClean="0">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248099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defTabSz="685783" rtl="0" eaLnBrk="1" latinLnBrk="1" hangingPunct="1">
        <a:spcBef>
          <a:spcPct val="0"/>
        </a:spcBef>
        <a:buNone/>
        <a:defRPr sz="2700" b="1" kern="1200">
          <a:solidFill>
            <a:srgbClr val="533EA9"/>
          </a:solidFill>
          <a:latin typeface="+mj-lt"/>
          <a:ea typeface="+mj-ea"/>
          <a:cs typeface="+mj-cs"/>
        </a:defRPr>
      </a:lvl1pPr>
    </p:titleStyle>
    <p:bodyStyle>
      <a:lvl1pPr marL="257168" indent="-257168" algn="l" defTabSz="685783" rtl="0" eaLnBrk="1" latinLnBrk="1" hangingPunct="1">
        <a:spcBef>
          <a:spcPct val="20000"/>
        </a:spcBef>
        <a:buFont typeface="Arial" panose="020B0604020202020204" pitchFamily="34" charset="0"/>
        <a:buChar char="•"/>
        <a:defRPr sz="2100" kern="1200">
          <a:solidFill>
            <a:schemeClr val="tx1"/>
          </a:solidFill>
          <a:latin typeface="+mn-lt"/>
          <a:ea typeface="+mn-ea"/>
          <a:cs typeface="+mn-cs"/>
        </a:defRPr>
      </a:lvl1pPr>
      <a:lvl2pPr marL="557199" indent="-214308" algn="l" defTabSz="685783" rtl="0" eaLnBrk="1" latinLnBrk="1"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1"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1" hangingPunct="1">
        <a:spcBef>
          <a:spcPct val="20000"/>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1" hangingPunct="1">
        <a:spcBef>
          <a:spcPct val="20000"/>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1"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1"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1"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1"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ko-KR"/>
      </a:defPPr>
      <a:lvl1pPr marL="0" algn="l" defTabSz="685783" rtl="0" eaLnBrk="1" latinLnBrk="1" hangingPunct="1">
        <a:defRPr sz="1350" kern="1200">
          <a:solidFill>
            <a:schemeClr val="tx1"/>
          </a:solidFill>
          <a:latin typeface="+mn-lt"/>
          <a:ea typeface="+mn-ea"/>
          <a:cs typeface="+mn-cs"/>
        </a:defRPr>
      </a:lvl1pPr>
      <a:lvl2pPr marL="342892" algn="l" defTabSz="685783" rtl="0" eaLnBrk="1" latinLnBrk="1" hangingPunct="1">
        <a:defRPr sz="1350" kern="1200">
          <a:solidFill>
            <a:schemeClr val="tx1"/>
          </a:solidFill>
          <a:latin typeface="+mn-lt"/>
          <a:ea typeface="+mn-ea"/>
          <a:cs typeface="+mn-cs"/>
        </a:defRPr>
      </a:lvl2pPr>
      <a:lvl3pPr marL="685783" algn="l" defTabSz="685783" rtl="0" eaLnBrk="1" latinLnBrk="1" hangingPunct="1">
        <a:defRPr sz="1350" kern="1200">
          <a:solidFill>
            <a:schemeClr val="tx1"/>
          </a:solidFill>
          <a:latin typeface="+mn-lt"/>
          <a:ea typeface="+mn-ea"/>
          <a:cs typeface="+mn-cs"/>
        </a:defRPr>
      </a:lvl3pPr>
      <a:lvl4pPr marL="1028675" algn="l" defTabSz="685783" rtl="0" eaLnBrk="1" latinLnBrk="1" hangingPunct="1">
        <a:defRPr sz="1350" kern="1200">
          <a:solidFill>
            <a:schemeClr val="tx1"/>
          </a:solidFill>
          <a:latin typeface="+mn-lt"/>
          <a:ea typeface="+mn-ea"/>
          <a:cs typeface="+mn-cs"/>
        </a:defRPr>
      </a:lvl4pPr>
      <a:lvl5pPr marL="1371566" algn="l" defTabSz="685783" rtl="0" eaLnBrk="1" latinLnBrk="1" hangingPunct="1">
        <a:defRPr sz="1350" kern="1200">
          <a:solidFill>
            <a:schemeClr val="tx1"/>
          </a:solidFill>
          <a:latin typeface="+mn-lt"/>
          <a:ea typeface="+mn-ea"/>
          <a:cs typeface="+mn-cs"/>
        </a:defRPr>
      </a:lvl5pPr>
      <a:lvl6pPr marL="1714457" algn="l" defTabSz="685783" rtl="0" eaLnBrk="1" latinLnBrk="1" hangingPunct="1">
        <a:defRPr sz="1350" kern="1200">
          <a:solidFill>
            <a:schemeClr val="tx1"/>
          </a:solidFill>
          <a:latin typeface="+mn-lt"/>
          <a:ea typeface="+mn-ea"/>
          <a:cs typeface="+mn-cs"/>
        </a:defRPr>
      </a:lvl6pPr>
      <a:lvl7pPr marL="2057348" algn="l" defTabSz="685783" rtl="0" eaLnBrk="1" latinLnBrk="1" hangingPunct="1">
        <a:defRPr sz="1350" kern="1200">
          <a:solidFill>
            <a:schemeClr val="tx1"/>
          </a:solidFill>
          <a:latin typeface="+mn-lt"/>
          <a:ea typeface="+mn-ea"/>
          <a:cs typeface="+mn-cs"/>
        </a:defRPr>
      </a:lvl7pPr>
      <a:lvl8pPr marL="2400240" algn="l" defTabSz="685783" rtl="0" eaLnBrk="1" latinLnBrk="1" hangingPunct="1">
        <a:defRPr sz="1350" kern="1200">
          <a:solidFill>
            <a:schemeClr val="tx1"/>
          </a:solidFill>
          <a:latin typeface="+mn-lt"/>
          <a:ea typeface="+mn-ea"/>
          <a:cs typeface="+mn-cs"/>
        </a:defRPr>
      </a:lvl8pPr>
      <a:lvl9pPr marL="2743132" algn="l" defTabSz="685783"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a:t>How to reduce the hospitalization </a:t>
            </a:r>
            <a:r>
              <a:rPr lang="en-US" altLang="ko-KR" dirty="0" smtClean="0"/>
              <a:t/>
            </a:r>
            <a:br>
              <a:rPr lang="en-US" altLang="ko-KR" dirty="0" smtClean="0"/>
            </a:br>
            <a:r>
              <a:rPr lang="en-US" altLang="ko-KR" dirty="0" smtClean="0"/>
              <a:t>in Laparoscopic Cholecystectomy</a:t>
            </a:r>
            <a:r>
              <a:rPr lang="en-US" altLang="ko-KR" dirty="0"/>
              <a:t>: </a:t>
            </a:r>
            <a:r>
              <a:rPr lang="en-US" altLang="ko-KR" dirty="0" smtClean="0"/>
              <a:t/>
            </a:r>
            <a:br>
              <a:rPr lang="en-US" altLang="ko-KR" dirty="0" smtClean="0"/>
            </a:br>
            <a:r>
              <a:rPr lang="en-US" altLang="ko-KR" dirty="0" smtClean="0"/>
              <a:t>Personal </a:t>
            </a:r>
            <a:r>
              <a:rPr lang="en-US" altLang="ko-KR" dirty="0"/>
              <a:t>experience and </a:t>
            </a:r>
            <a:r>
              <a:rPr lang="en-US" altLang="ko-KR" dirty="0" smtClean="0"/>
              <a:t>limitations </a:t>
            </a:r>
            <a:r>
              <a:rPr lang="en-US" altLang="ko-KR" dirty="0"/>
              <a:t>in practice </a:t>
            </a:r>
            <a:endParaRPr lang="ko-KR" altLang="en-US" dirty="0"/>
          </a:p>
        </p:txBody>
      </p:sp>
      <p:sp>
        <p:nvSpPr>
          <p:cNvPr id="3" name="부제목 2"/>
          <p:cNvSpPr>
            <a:spLocks noGrp="1"/>
          </p:cNvSpPr>
          <p:nvPr>
            <p:ph type="subTitle" idx="1"/>
          </p:nvPr>
        </p:nvSpPr>
        <p:spPr>
          <a:xfrm>
            <a:off x="418011" y="3717032"/>
            <a:ext cx="8438605" cy="1752600"/>
          </a:xfrm>
        </p:spPr>
        <p:txBody>
          <a:bodyPr>
            <a:normAutofit fontScale="92500"/>
          </a:bodyPr>
          <a:lstStyle/>
          <a:p>
            <a:r>
              <a:rPr lang="en-US" altLang="ko-KR" dirty="0" smtClean="0"/>
              <a:t>Kyung Sik Kim</a:t>
            </a:r>
          </a:p>
          <a:p>
            <a:endParaRPr lang="en-US" altLang="ko-KR" dirty="0" smtClean="0"/>
          </a:p>
          <a:p>
            <a:r>
              <a:rPr lang="en-US" altLang="ko-KR" i="1" dirty="0"/>
              <a:t>Department of Hepatobiliary Pancreatic Surgery, Severance Hospital, Department</a:t>
            </a:r>
          </a:p>
          <a:p>
            <a:r>
              <a:rPr lang="en-US" altLang="ko-KR" i="1" dirty="0"/>
              <a:t>of Surgery and Medical Education, Yonsei University, College of Medicine, Korea</a:t>
            </a:r>
            <a:endParaRPr lang="ko-KR" altLang="en-US" dirty="0"/>
          </a:p>
        </p:txBody>
      </p:sp>
    </p:spTree>
    <p:extLst>
      <p:ext uri="{BB962C8B-B14F-4D97-AF65-F5344CB8AC3E}">
        <p14:creationId xmlns:p14="http://schemas.microsoft.com/office/powerpoint/2010/main" val="1919653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Usefulness of critical pathway</a:t>
            </a:r>
            <a:endParaRPr lang="ko-KR" alt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61870" y="1561284"/>
            <a:ext cx="6323849" cy="4328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a:spLocks noChangeArrowheads="1"/>
          </p:cNvSpPr>
          <p:nvPr/>
        </p:nvSpPr>
        <p:spPr bwMode="auto">
          <a:xfrm>
            <a:off x="6006925" y="6163331"/>
            <a:ext cx="319635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r>
              <a:rPr lang="en-US" altLang="ko-KR" sz="900" b="1" dirty="0">
                <a:latin typeface="Arial" pitchFamily="34" charset="0"/>
                <a:cs typeface="Arial" pitchFamily="34" charset="0"/>
              </a:rPr>
              <a:t>Chong et al. </a:t>
            </a:r>
            <a:r>
              <a:rPr lang="pt-BR" altLang="ko-KR" sz="900" b="1" dirty="0">
                <a:latin typeface="Arial" pitchFamily="34" charset="0"/>
                <a:cs typeface="Arial" pitchFamily="34" charset="0"/>
              </a:rPr>
              <a:t>J Minim Invasive Surg </a:t>
            </a:r>
            <a:r>
              <a:rPr lang="pt-BR" altLang="ko-KR" sz="900" b="1" dirty="0" smtClean="0">
                <a:latin typeface="Arial" pitchFamily="34" charset="0"/>
                <a:cs typeface="Arial" pitchFamily="34" charset="0"/>
              </a:rPr>
              <a:t>2016 Accepted </a:t>
            </a:r>
            <a:endParaRPr lang="ko-KR" altLang="en-US" sz="900" b="1" dirty="0">
              <a:latin typeface="Arial" pitchFamily="34" charset="0"/>
              <a:cs typeface="Arial" pitchFamily="34" charset="0"/>
            </a:endParaRPr>
          </a:p>
        </p:txBody>
      </p:sp>
    </p:spTree>
    <p:extLst>
      <p:ext uri="{BB962C8B-B14F-4D97-AF65-F5344CB8AC3E}">
        <p14:creationId xmlns:p14="http://schemas.microsoft.com/office/powerpoint/2010/main" val="1078767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Usefulness of critical pathway</a:t>
            </a:r>
            <a:endParaRPr lang="ko-KR" altLang="en-US" dirty="0"/>
          </a:p>
        </p:txBody>
      </p:sp>
      <p:sp>
        <p:nvSpPr>
          <p:cNvPr id="3" name="내용 개체 틀 2"/>
          <p:cNvSpPr>
            <a:spLocks noGrp="1"/>
          </p:cNvSpPr>
          <p:nvPr>
            <p:ph idx="1"/>
          </p:nvPr>
        </p:nvSpPr>
        <p:spPr/>
        <p:txBody>
          <a:bodyPr>
            <a:normAutofit/>
          </a:bodyPr>
          <a:lstStyle/>
          <a:p>
            <a:r>
              <a:rPr lang="en-US" altLang="ko-KR" sz="2200" dirty="0" smtClean="0"/>
              <a:t>Retrospective review</a:t>
            </a:r>
          </a:p>
          <a:p>
            <a:r>
              <a:rPr lang="en-US" altLang="ko-KR" sz="2200" dirty="0" smtClean="0"/>
              <a:t>From June 2010 to July 2011</a:t>
            </a:r>
          </a:p>
          <a:p>
            <a:r>
              <a:rPr lang="en-US" altLang="ko-KR" sz="2200" dirty="0" smtClean="0"/>
              <a:t>57 patients in CP group vs. 91 patients in non-CP group</a:t>
            </a:r>
          </a:p>
          <a:p>
            <a:endParaRPr lang="en-US" altLang="ko-KR" sz="2200" dirty="0" smtClean="0"/>
          </a:p>
          <a:p>
            <a:r>
              <a:rPr lang="en-US" altLang="ko-KR" sz="2200" dirty="0" smtClean="0"/>
              <a:t>Primary outcome</a:t>
            </a:r>
          </a:p>
          <a:p>
            <a:pPr lvl="1"/>
            <a:r>
              <a:rPr lang="en-US" altLang="ko-KR" sz="2200" dirty="0" smtClean="0"/>
              <a:t>Difference in length of hospital stay</a:t>
            </a:r>
          </a:p>
          <a:p>
            <a:pPr lvl="1"/>
            <a:r>
              <a:rPr lang="en-US" altLang="ko-KR" sz="2200" dirty="0" smtClean="0"/>
              <a:t>Difference in medical costs</a:t>
            </a:r>
          </a:p>
          <a:p>
            <a:pPr lvl="1"/>
            <a:endParaRPr lang="en-US" altLang="ko-KR" sz="2200" dirty="0" smtClean="0"/>
          </a:p>
        </p:txBody>
      </p:sp>
    </p:spTree>
    <p:extLst>
      <p:ext uri="{BB962C8B-B14F-4D97-AF65-F5344CB8AC3E}">
        <p14:creationId xmlns:p14="http://schemas.microsoft.com/office/powerpoint/2010/main" val="3580183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Usefulness of critical pathway</a:t>
            </a:r>
            <a:endParaRPr lang="ko-KR" altLang="en-US" dirty="0"/>
          </a:p>
        </p:txBody>
      </p:sp>
      <p:pic>
        <p:nvPicPr>
          <p:cNvPr id="4098"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031"/>
          <a:stretch/>
        </p:blipFill>
        <p:spPr bwMode="auto">
          <a:xfrm>
            <a:off x="148667" y="2045973"/>
            <a:ext cx="8867318" cy="2771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a:spLocks noChangeArrowheads="1"/>
          </p:cNvSpPr>
          <p:nvPr/>
        </p:nvSpPr>
        <p:spPr bwMode="auto">
          <a:xfrm>
            <a:off x="109552" y="5772912"/>
            <a:ext cx="319635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r>
              <a:rPr lang="en-US" altLang="ko-KR" sz="900" b="1" dirty="0">
                <a:latin typeface="Arial" pitchFamily="34" charset="0"/>
                <a:cs typeface="Arial" pitchFamily="34" charset="0"/>
              </a:rPr>
              <a:t>Chong et al. </a:t>
            </a:r>
            <a:r>
              <a:rPr lang="pt-BR" altLang="ko-KR" sz="900" b="1" dirty="0">
                <a:latin typeface="Arial" pitchFamily="34" charset="0"/>
                <a:cs typeface="Arial" pitchFamily="34" charset="0"/>
              </a:rPr>
              <a:t>J Minim Invasive Surg </a:t>
            </a:r>
            <a:r>
              <a:rPr lang="pt-BR" altLang="ko-KR" sz="900" b="1" dirty="0" smtClean="0">
                <a:latin typeface="Arial" pitchFamily="34" charset="0"/>
                <a:cs typeface="Arial" pitchFamily="34" charset="0"/>
              </a:rPr>
              <a:t>2016 Accepted </a:t>
            </a:r>
            <a:endParaRPr lang="ko-KR" altLang="en-US" sz="900" b="1" dirty="0">
              <a:latin typeface="Arial" pitchFamily="34" charset="0"/>
              <a:cs typeface="Arial" pitchFamily="34" charset="0"/>
            </a:endParaRPr>
          </a:p>
        </p:txBody>
      </p:sp>
      <p:sp>
        <p:nvSpPr>
          <p:cNvPr id="6" name="직사각형 5"/>
          <p:cNvSpPr/>
          <p:nvPr/>
        </p:nvSpPr>
        <p:spPr>
          <a:xfrm rot="20677079">
            <a:off x="1048878" y="2664240"/>
            <a:ext cx="6971174" cy="1477328"/>
          </a:xfrm>
          <a:prstGeom prst="rect">
            <a:avLst/>
          </a:prstGeom>
          <a:solidFill>
            <a:schemeClr val="tx1">
              <a:lumMod val="65000"/>
              <a:lumOff val="35000"/>
            </a:schemeClr>
          </a:solidFill>
        </p:spPr>
        <p:txBody>
          <a:bodyPr wrap="square">
            <a:spAutoFit/>
          </a:bodyPr>
          <a:lstStyle/>
          <a:p>
            <a:pPr lvl="1"/>
            <a:r>
              <a:rPr lang="en-US" altLang="ko-KR" sz="4500" b="1" dirty="0">
                <a:solidFill>
                  <a:schemeClr val="bg1"/>
                </a:solidFill>
              </a:rPr>
              <a:t>Reduced hospitalization</a:t>
            </a:r>
          </a:p>
          <a:p>
            <a:pPr lvl="1"/>
            <a:r>
              <a:rPr lang="en-US" altLang="ko-KR" sz="4500" b="1" dirty="0">
                <a:solidFill>
                  <a:schemeClr val="bg1"/>
                </a:solidFill>
              </a:rPr>
              <a:t>Reduced medical costs</a:t>
            </a:r>
          </a:p>
        </p:txBody>
      </p:sp>
    </p:spTree>
    <p:extLst>
      <p:ext uri="{BB962C8B-B14F-4D97-AF65-F5344CB8AC3E}">
        <p14:creationId xmlns:p14="http://schemas.microsoft.com/office/powerpoint/2010/main" val="256945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a:t>Patient satisfaction with critical </a:t>
            </a:r>
            <a:r>
              <a:rPr lang="en-US" altLang="ko-KR" dirty="0" smtClean="0"/>
              <a:t>pathway</a:t>
            </a:r>
            <a:endParaRPr lang="ko-KR" altLang="en-US" dirty="0"/>
          </a:p>
        </p:txBody>
      </p:sp>
      <p:sp>
        <p:nvSpPr>
          <p:cNvPr id="3" name="내용 개체 틀 2"/>
          <p:cNvSpPr>
            <a:spLocks noGrp="1"/>
          </p:cNvSpPr>
          <p:nvPr>
            <p:ph idx="1"/>
          </p:nvPr>
        </p:nvSpPr>
        <p:spPr/>
        <p:txBody>
          <a:bodyPr/>
          <a:lstStyle/>
          <a:p>
            <a:r>
              <a:rPr lang="en-US" altLang="ko-KR" dirty="0" smtClean="0"/>
              <a:t>Critical factor in successful implementation</a:t>
            </a:r>
          </a:p>
          <a:p>
            <a:endParaRPr lang="en-US" altLang="ko-KR" dirty="0"/>
          </a:p>
          <a:p>
            <a:r>
              <a:rPr lang="en-US" altLang="ko-KR" dirty="0" smtClean="0"/>
              <a:t>Which factor influences patient satisfaction with critical pathway???</a:t>
            </a:r>
          </a:p>
          <a:p>
            <a:endParaRPr lang="en-US" altLang="ko-KR" dirty="0"/>
          </a:p>
          <a:p>
            <a:endParaRPr lang="ko-KR" altLang="en-US" dirty="0"/>
          </a:p>
        </p:txBody>
      </p:sp>
    </p:spTree>
    <p:extLst>
      <p:ext uri="{BB962C8B-B14F-4D97-AF65-F5344CB8AC3E}">
        <p14:creationId xmlns:p14="http://schemas.microsoft.com/office/powerpoint/2010/main" val="1412925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Patient satisfaction with critical pathway</a:t>
            </a:r>
            <a:endParaRPr lang="ko-KR" altLang="en-US" dirty="0"/>
          </a:p>
        </p:txBody>
      </p:sp>
      <p:sp>
        <p:nvSpPr>
          <p:cNvPr id="3" name="내용 개체 틀 2"/>
          <p:cNvSpPr>
            <a:spLocks noGrp="1"/>
          </p:cNvSpPr>
          <p:nvPr>
            <p:ph idx="1"/>
          </p:nvPr>
        </p:nvSpPr>
        <p:spPr/>
        <p:txBody>
          <a:bodyPr>
            <a:normAutofit/>
          </a:bodyPr>
          <a:lstStyle/>
          <a:p>
            <a:r>
              <a:rPr lang="en-US" altLang="ko-KR" sz="2200" dirty="0" smtClean="0"/>
              <a:t>Retrospective review</a:t>
            </a:r>
          </a:p>
          <a:p>
            <a:r>
              <a:rPr lang="en-US" altLang="ko-KR" sz="2200" dirty="0" smtClean="0"/>
              <a:t>From January 2011 to </a:t>
            </a:r>
            <a:r>
              <a:rPr lang="en-US" altLang="ko-KR" sz="2200" dirty="0"/>
              <a:t>S</a:t>
            </a:r>
            <a:r>
              <a:rPr lang="en-US" altLang="ko-KR" sz="2200" dirty="0" smtClean="0"/>
              <a:t>eptember 2015</a:t>
            </a:r>
          </a:p>
          <a:p>
            <a:r>
              <a:rPr lang="en-US" altLang="ko-KR" sz="2200" dirty="0" smtClean="0"/>
              <a:t>253 patients enrolled into critical pathway</a:t>
            </a:r>
          </a:p>
          <a:p>
            <a:r>
              <a:rPr lang="en-US" altLang="ko-KR" sz="2200" dirty="0" smtClean="0"/>
              <a:t>Survey based</a:t>
            </a:r>
          </a:p>
          <a:p>
            <a:pPr lvl="1"/>
            <a:r>
              <a:rPr lang="en-US" altLang="ko-KR" sz="2200" dirty="0" smtClean="0"/>
              <a:t>Five-point </a:t>
            </a:r>
            <a:r>
              <a:rPr lang="en-US" altLang="ko-KR" sz="2200" dirty="0"/>
              <a:t>Likert response </a:t>
            </a:r>
            <a:r>
              <a:rPr lang="en-US" altLang="ko-KR" sz="2200" dirty="0" smtClean="0"/>
              <a:t>set</a:t>
            </a:r>
          </a:p>
          <a:p>
            <a:pPr lvl="2"/>
            <a:r>
              <a:rPr lang="en-US" altLang="ko-KR" sz="2200" dirty="0" smtClean="0"/>
              <a:t>Ranging from 1(never) to 5(very often)</a:t>
            </a:r>
            <a:endParaRPr lang="ko-KR" altLang="en-US" sz="2200" dirty="0"/>
          </a:p>
        </p:txBody>
      </p:sp>
    </p:spTree>
    <p:extLst>
      <p:ext uri="{BB962C8B-B14F-4D97-AF65-F5344CB8AC3E}">
        <p14:creationId xmlns:p14="http://schemas.microsoft.com/office/powerpoint/2010/main" val="901424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a:t>Patient satisfaction with critical </a:t>
            </a:r>
            <a:r>
              <a:rPr lang="en-US" altLang="ko-KR" dirty="0" smtClean="0"/>
              <a:t>pathway</a:t>
            </a:r>
            <a:endParaRPr lang="ko-KR" altLang="en-US"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151" y="1234950"/>
            <a:ext cx="3667874" cy="5530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8677" y="1468564"/>
            <a:ext cx="4019454" cy="401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130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Patient satisfaction with critical pathway</a:t>
            </a:r>
            <a:endParaRPr lang="ko-KR" altLang="en-US" dirty="0"/>
          </a:p>
        </p:txBody>
      </p:sp>
      <p:sp>
        <p:nvSpPr>
          <p:cNvPr id="3" name="내용 개체 틀 2"/>
          <p:cNvSpPr>
            <a:spLocks noGrp="1"/>
          </p:cNvSpPr>
          <p:nvPr>
            <p:ph idx="1"/>
          </p:nvPr>
        </p:nvSpPr>
        <p:spPr/>
        <p:txBody>
          <a:bodyPr>
            <a:normAutofit/>
          </a:bodyPr>
          <a:lstStyle/>
          <a:p>
            <a:r>
              <a:rPr lang="en-US" altLang="ko-KR" dirty="0" smtClean="0"/>
              <a:t>Exploratory factor analysis</a:t>
            </a:r>
          </a:p>
          <a:p>
            <a:pPr lvl="1"/>
            <a:r>
              <a:rPr lang="en-US" altLang="ko-KR" dirty="0" smtClean="0"/>
              <a:t>Principle component analysis for extraction</a:t>
            </a:r>
          </a:p>
          <a:p>
            <a:pPr lvl="1"/>
            <a:r>
              <a:rPr lang="en-US" altLang="ko-KR" dirty="0" smtClean="0"/>
              <a:t>Kaiser-Meyer-</a:t>
            </a:r>
            <a:r>
              <a:rPr lang="en-US" altLang="ko-KR" dirty="0" err="1" smtClean="0"/>
              <a:t>Olkin</a:t>
            </a:r>
            <a:r>
              <a:rPr lang="en-US" altLang="ko-KR" dirty="0" smtClean="0"/>
              <a:t> index: 0.859</a:t>
            </a:r>
          </a:p>
          <a:p>
            <a:pPr lvl="1"/>
            <a:r>
              <a:rPr lang="en-US" altLang="ko-KR" dirty="0" err="1" smtClean="0"/>
              <a:t>Barlett’s</a:t>
            </a:r>
            <a:r>
              <a:rPr lang="en-US" altLang="ko-KR" dirty="0" smtClean="0"/>
              <a:t> test of </a:t>
            </a:r>
            <a:r>
              <a:rPr lang="en-US" altLang="ko-KR" dirty="0" err="1" smtClean="0"/>
              <a:t>sphericity</a:t>
            </a:r>
            <a:r>
              <a:rPr lang="en-US" altLang="ko-KR" dirty="0" smtClean="0"/>
              <a:t>: </a:t>
            </a:r>
            <a:r>
              <a:rPr lang="en-US" altLang="ko-KR" i="1" dirty="0" smtClean="0"/>
              <a:t>p</a:t>
            </a:r>
            <a:r>
              <a:rPr lang="en-US" altLang="ko-KR" dirty="0" smtClean="0"/>
              <a:t>&lt;0.001</a:t>
            </a:r>
          </a:p>
          <a:p>
            <a:endParaRPr lang="en-US" altLang="ko-KR" dirty="0"/>
          </a:p>
          <a:p>
            <a:r>
              <a:rPr lang="en-US" altLang="ko-KR" b="1" dirty="0"/>
              <a:t>Factor 1: Satisfaction with explanation regarding the </a:t>
            </a:r>
            <a:r>
              <a:rPr lang="en-US" altLang="ko-KR" b="1" dirty="0" smtClean="0"/>
              <a:t>operation</a:t>
            </a:r>
          </a:p>
          <a:p>
            <a:pPr lvl="1"/>
            <a:r>
              <a:rPr lang="en-US" altLang="ko-KR" dirty="0" smtClean="0"/>
              <a:t>Cronbach’s α: 0.939</a:t>
            </a:r>
            <a:endParaRPr lang="ko-KR" altLang="ko-KR" dirty="0"/>
          </a:p>
          <a:p>
            <a:r>
              <a:rPr lang="en-US" altLang="ko-KR" b="1" dirty="0"/>
              <a:t>Factor 2: Physical </a:t>
            </a:r>
            <a:r>
              <a:rPr lang="en-US" altLang="ko-KR" b="1" dirty="0" smtClean="0"/>
              <a:t>well-being and </a:t>
            </a:r>
            <a:r>
              <a:rPr lang="en-US" altLang="ko-KR" b="1" dirty="0"/>
              <a:t>overall satisfaction in regards to operation </a:t>
            </a:r>
            <a:endParaRPr lang="en-US" altLang="ko-KR" b="1" dirty="0" smtClean="0"/>
          </a:p>
          <a:p>
            <a:pPr lvl="1"/>
            <a:r>
              <a:rPr lang="en-US" altLang="ko-KR" dirty="0" smtClean="0"/>
              <a:t>Cronbach’s </a:t>
            </a:r>
            <a:r>
              <a:rPr lang="en-US" altLang="ko-KR" dirty="0"/>
              <a:t>α </a:t>
            </a:r>
            <a:r>
              <a:rPr lang="en-US" altLang="ko-KR" dirty="0" smtClean="0"/>
              <a:t>: 0.877</a:t>
            </a:r>
            <a:endParaRPr lang="ko-KR" altLang="ko-KR" dirty="0"/>
          </a:p>
          <a:p>
            <a:r>
              <a:rPr lang="en-US" altLang="ko-KR" b="1" dirty="0"/>
              <a:t>Factor 3: Overall satisfaction with CP </a:t>
            </a:r>
            <a:endParaRPr lang="en-US" altLang="ko-KR" b="1" dirty="0" smtClean="0"/>
          </a:p>
          <a:p>
            <a:pPr lvl="1"/>
            <a:r>
              <a:rPr lang="en-US" altLang="ko-KR" dirty="0" smtClean="0"/>
              <a:t>Cronbach’s </a:t>
            </a:r>
            <a:r>
              <a:rPr lang="en-US" altLang="ko-KR" dirty="0"/>
              <a:t>α </a:t>
            </a:r>
            <a:r>
              <a:rPr lang="en-US" altLang="ko-KR" dirty="0" smtClean="0"/>
              <a:t>: 0.815</a:t>
            </a:r>
            <a:endParaRPr lang="ko-KR" altLang="ko-KR" dirty="0"/>
          </a:p>
          <a:p>
            <a:endParaRPr lang="ko-KR" altLang="en-US" dirty="0"/>
          </a:p>
        </p:txBody>
      </p:sp>
    </p:spTree>
    <p:extLst>
      <p:ext uri="{BB962C8B-B14F-4D97-AF65-F5344CB8AC3E}">
        <p14:creationId xmlns:p14="http://schemas.microsoft.com/office/powerpoint/2010/main" val="10023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Patient satisfaction with critical pathway</a:t>
            </a:r>
            <a:endParaRPr lang="ko-KR" altLang="en-US" dirty="0"/>
          </a:p>
        </p:txBody>
      </p:sp>
      <p:sp>
        <p:nvSpPr>
          <p:cNvPr id="3" name="내용 개체 틀 2"/>
          <p:cNvSpPr>
            <a:spLocks noGrp="1"/>
          </p:cNvSpPr>
          <p:nvPr>
            <p:ph idx="1"/>
          </p:nvPr>
        </p:nvSpPr>
        <p:spPr>
          <a:xfrm>
            <a:off x="529119" y="1853822"/>
            <a:ext cx="8229600" cy="4785395"/>
          </a:xfrm>
        </p:spPr>
        <p:txBody>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b="1" dirty="0"/>
              <a:t>Factor 1: Satisfaction with explanation regarding the </a:t>
            </a:r>
            <a:r>
              <a:rPr lang="en-US" altLang="ko-KR" b="1" dirty="0" smtClean="0"/>
              <a:t>operation</a:t>
            </a:r>
          </a:p>
          <a:p>
            <a:endParaRPr lang="en-US" altLang="ko-KR" b="1" dirty="0"/>
          </a:p>
          <a:p>
            <a:r>
              <a:rPr lang="en-US" altLang="ko-KR" dirty="0"/>
              <a:t>Overall satisfaction of </a:t>
            </a:r>
            <a:r>
              <a:rPr lang="en-US" altLang="ko-KR" dirty="0" smtClean="0"/>
              <a:t>CP: </a:t>
            </a:r>
            <a:r>
              <a:rPr lang="en-US" altLang="ko-KR" dirty="0"/>
              <a:t>4.25/5.00 (85%)</a:t>
            </a:r>
            <a:endParaRPr lang="ko-KR" altLang="en-US" dirty="0"/>
          </a:p>
          <a:p>
            <a:endParaRPr lang="en-US" altLang="ko-KR" b="1" dirty="0"/>
          </a:p>
        </p:txBody>
      </p:sp>
      <p:graphicFrame>
        <p:nvGraphicFramePr>
          <p:cNvPr id="4" name="표 3"/>
          <p:cNvGraphicFramePr>
            <a:graphicFrameLocks noGrp="1"/>
          </p:cNvGraphicFramePr>
          <p:nvPr>
            <p:extLst>
              <p:ext uri="{D42A27DB-BD31-4B8C-83A1-F6EECF244321}">
                <p14:modId xmlns:p14="http://schemas.microsoft.com/office/powerpoint/2010/main" val="690349084"/>
              </p:ext>
            </p:extLst>
          </p:nvPr>
        </p:nvGraphicFramePr>
        <p:xfrm>
          <a:off x="1140538" y="1670786"/>
          <a:ext cx="6675824" cy="2176330"/>
        </p:xfrm>
        <a:graphic>
          <a:graphicData uri="http://schemas.openxmlformats.org/drawingml/2006/table">
            <a:tbl>
              <a:tblPr/>
              <a:tblGrid>
                <a:gridCol w="1980433"/>
                <a:gridCol w="1446005"/>
                <a:gridCol w="1708011"/>
                <a:gridCol w="1541375"/>
              </a:tblGrid>
              <a:tr h="525780">
                <a:tc>
                  <a:txBody>
                    <a:bodyPr/>
                    <a:lstStyle/>
                    <a:p>
                      <a:pPr algn="just" latinLnBrk="1">
                        <a:lnSpc>
                          <a:spcPct val="115000"/>
                        </a:lnSpc>
                        <a:spcAft>
                          <a:spcPts val="0"/>
                        </a:spcAft>
                      </a:pPr>
                      <a:r>
                        <a:rPr lang="en-US" sz="1500" b="1" kern="100" dirty="0" smtClean="0">
                          <a:solidFill>
                            <a:schemeClr val="bg1"/>
                          </a:solidFill>
                          <a:effectLst/>
                          <a:latin typeface="Times New Roman"/>
                          <a:ea typeface="+mn-ea"/>
                          <a:cs typeface="Times New Roman"/>
                        </a:rPr>
                        <a:t>Multiple regression </a:t>
                      </a:r>
                    </a:p>
                    <a:p>
                      <a:pPr algn="just" latinLnBrk="1">
                        <a:lnSpc>
                          <a:spcPct val="115000"/>
                        </a:lnSpc>
                        <a:spcAft>
                          <a:spcPts val="0"/>
                        </a:spcAft>
                      </a:pPr>
                      <a:r>
                        <a:rPr lang="en-US" sz="1500" b="1" kern="100" dirty="0" smtClean="0">
                          <a:solidFill>
                            <a:schemeClr val="bg1"/>
                          </a:solidFill>
                          <a:effectLst/>
                          <a:latin typeface="Times New Roman"/>
                          <a:ea typeface="+mn-ea"/>
                          <a:cs typeface="Times New Roman"/>
                        </a:rPr>
                        <a:t>analysis</a:t>
                      </a:r>
                      <a:endParaRPr lang="ko-KR" sz="15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c>
                  <a:txBody>
                    <a:bodyPr/>
                    <a:lstStyle/>
                    <a:p>
                      <a:pPr algn="ctr" latinLnBrk="1">
                        <a:lnSpc>
                          <a:spcPct val="115000"/>
                        </a:lnSpc>
                        <a:spcAft>
                          <a:spcPts val="0"/>
                        </a:spcAft>
                      </a:pPr>
                      <a:r>
                        <a:rPr lang="en-US" altLang="ko-KR" sz="1500" b="1" i="1" kern="100" dirty="0" err="1" smtClean="0">
                          <a:solidFill>
                            <a:schemeClr val="bg1"/>
                          </a:solidFill>
                          <a:effectLst/>
                          <a:latin typeface="Times New Roman"/>
                          <a:ea typeface="맑은 고딕"/>
                          <a:cs typeface="Times New Roman"/>
                        </a:rPr>
                        <a:t>β</a:t>
                      </a:r>
                      <a:endParaRPr lang="ko-KR" sz="1500" b="1" i="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c>
                  <a:txBody>
                    <a:bodyPr/>
                    <a:lstStyle/>
                    <a:p>
                      <a:pPr algn="ctr" latinLnBrk="1">
                        <a:lnSpc>
                          <a:spcPct val="115000"/>
                        </a:lnSpc>
                        <a:spcAft>
                          <a:spcPts val="0"/>
                        </a:spcAft>
                      </a:pPr>
                      <a:r>
                        <a:rPr lang="en-US" altLang="ko-KR" sz="1500" b="1" kern="100" dirty="0" smtClean="0">
                          <a:solidFill>
                            <a:schemeClr val="bg1"/>
                          </a:solidFill>
                          <a:effectLst/>
                          <a:latin typeface="맑은 고딕"/>
                          <a:ea typeface="맑은 고딕"/>
                          <a:cs typeface="Times New Roman"/>
                        </a:rPr>
                        <a:t>t</a:t>
                      </a:r>
                      <a:endParaRPr lang="ko-KR" sz="15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c>
                  <a:txBody>
                    <a:bodyPr/>
                    <a:lstStyle/>
                    <a:p>
                      <a:pPr algn="ctr" latinLnBrk="1">
                        <a:lnSpc>
                          <a:spcPct val="115000"/>
                        </a:lnSpc>
                        <a:spcAft>
                          <a:spcPts val="0"/>
                        </a:spcAft>
                      </a:pPr>
                      <a:r>
                        <a:rPr lang="en-US" sz="1500" b="1" i="1" kern="100" dirty="0" smtClean="0">
                          <a:solidFill>
                            <a:schemeClr val="bg1"/>
                          </a:solidFill>
                          <a:effectLst/>
                          <a:latin typeface="Times New Roman"/>
                          <a:ea typeface="맑은 고딕"/>
                          <a:cs typeface="Times New Roman"/>
                        </a:rPr>
                        <a:t>p</a:t>
                      </a:r>
                      <a:endParaRPr lang="ko-KR" sz="1500" b="1" i="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r>
              <a:tr h="562385">
                <a:tc>
                  <a:txBody>
                    <a:bodyPr/>
                    <a:lstStyle/>
                    <a:p>
                      <a:pPr algn="l" latinLnBrk="1">
                        <a:lnSpc>
                          <a:spcPct val="115000"/>
                        </a:lnSpc>
                        <a:spcAft>
                          <a:spcPts val="0"/>
                        </a:spcAft>
                      </a:pPr>
                      <a:r>
                        <a:rPr lang="en-US" sz="1500" b="1" kern="100" dirty="0" smtClean="0">
                          <a:effectLst/>
                          <a:latin typeface="Times New Roman"/>
                          <a:ea typeface="맑은 고딕"/>
                          <a:cs typeface="Times New Roman"/>
                        </a:rPr>
                        <a:t>Factor 1</a:t>
                      </a: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b="1" kern="100" dirty="0" smtClean="0">
                          <a:effectLst/>
                          <a:latin typeface="Times New Roman"/>
                          <a:ea typeface="맑은 고딕"/>
                          <a:cs typeface="Times New Roman"/>
                        </a:rPr>
                        <a:t>0.410</a:t>
                      </a:r>
                      <a:endParaRPr lang="ko-KR" sz="15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b="1" kern="100" dirty="0" smtClean="0">
                          <a:effectLst/>
                          <a:latin typeface="Times New Roman"/>
                          <a:ea typeface="맑은 고딕"/>
                          <a:cs typeface="Times New Roman"/>
                        </a:rPr>
                        <a:t>6.060</a:t>
                      </a:r>
                      <a:endParaRPr lang="ko-KR" sz="15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b="1" kern="100" dirty="0" smtClean="0">
                          <a:effectLst/>
                          <a:latin typeface="Times New Roman"/>
                          <a:ea typeface="맑은 고딕"/>
                          <a:cs typeface="Times New Roman"/>
                        </a:rPr>
                        <a:t>&lt;0.001</a:t>
                      </a:r>
                      <a:endParaRPr lang="ko-KR" sz="15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562385">
                <a:tc>
                  <a:txBody>
                    <a:bodyPr/>
                    <a:lstStyle/>
                    <a:p>
                      <a:pPr algn="l" latinLnBrk="1">
                        <a:lnSpc>
                          <a:spcPct val="115000"/>
                        </a:lnSpc>
                        <a:spcAft>
                          <a:spcPts val="0"/>
                        </a:spcAft>
                      </a:pPr>
                      <a:r>
                        <a:rPr lang="en-US" sz="1500" kern="100" dirty="0" smtClean="0">
                          <a:effectLst/>
                          <a:latin typeface="Times New Roman"/>
                          <a:ea typeface="맑은 고딕"/>
                          <a:cs typeface="Times New Roman"/>
                        </a:rPr>
                        <a:t>Factor 2</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smtClean="0">
                          <a:effectLst/>
                          <a:latin typeface="Times New Roman"/>
                          <a:ea typeface="맑은 고딕"/>
                          <a:cs typeface="Times New Roman"/>
                        </a:rPr>
                        <a:t>0.008</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smtClean="0">
                          <a:effectLst/>
                          <a:latin typeface="Times New Roman"/>
                          <a:ea typeface="맑은 고딕"/>
                          <a:cs typeface="Times New Roman"/>
                        </a:rPr>
                        <a:t>0.119</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smtClean="0">
                          <a:effectLst/>
                          <a:latin typeface="Times New Roman"/>
                          <a:ea typeface="맑은 고딕"/>
                          <a:cs typeface="Times New Roman"/>
                        </a:rPr>
                        <a:t>0.906</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525780">
                <a:tc>
                  <a:txBody>
                    <a:bodyPr/>
                    <a:lstStyle/>
                    <a:p>
                      <a:pPr algn="l" latinLnBrk="1">
                        <a:lnSpc>
                          <a:spcPct val="115000"/>
                        </a:lnSpc>
                        <a:spcAft>
                          <a:spcPts val="0"/>
                        </a:spcAft>
                      </a:pPr>
                      <a:r>
                        <a:rPr lang="en-US" altLang="ko-KR" sz="1500" kern="100" dirty="0" smtClean="0">
                          <a:effectLst/>
                          <a:latin typeface="맑은 고딕"/>
                          <a:ea typeface="맑은 고딕"/>
                          <a:cs typeface="Times New Roman"/>
                        </a:rPr>
                        <a:t>Factor</a:t>
                      </a:r>
                      <a:r>
                        <a:rPr lang="en-US" altLang="ko-KR" sz="1500" kern="100" baseline="0" dirty="0" smtClean="0">
                          <a:effectLst/>
                          <a:latin typeface="맑은 고딕"/>
                          <a:ea typeface="맑은 고딕"/>
                          <a:cs typeface="Times New Roman"/>
                        </a:rPr>
                        <a:t> 3 </a:t>
                      </a:r>
                    </a:p>
                    <a:p>
                      <a:pPr algn="l" latinLnBrk="1">
                        <a:lnSpc>
                          <a:spcPct val="115000"/>
                        </a:lnSpc>
                        <a:spcAft>
                          <a:spcPts val="0"/>
                        </a:spcAft>
                      </a:pPr>
                      <a:r>
                        <a:rPr lang="en-US" altLang="ko-KR" sz="1500" kern="100" baseline="0" dirty="0" smtClean="0">
                          <a:effectLst/>
                          <a:latin typeface="맑은 고딕"/>
                          <a:ea typeface="맑은 고딕"/>
                          <a:cs typeface="Times New Roman"/>
                        </a:rPr>
                        <a:t>(dependent variable)</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931877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Patient satisfaction with critical pathway</a:t>
            </a:r>
            <a:endParaRPr lang="ko-KR" altLang="en-US" dirty="0"/>
          </a:p>
        </p:txBody>
      </p:sp>
      <p:sp>
        <p:nvSpPr>
          <p:cNvPr id="3" name="내용 개체 틀 2"/>
          <p:cNvSpPr>
            <a:spLocks noGrp="1"/>
          </p:cNvSpPr>
          <p:nvPr>
            <p:ph idx="1"/>
          </p:nvPr>
        </p:nvSpPr>
        <p:spPr/>
        <p:txBody>
          <a:bodyPr/>
          <a:lstStyle/>
          <a:p>
            <a:r>
              <a:rPr lang="en-US" altLang="ko-KR" dirty="0" smtClean="0"/>
              <a:t>Drop-out from CP: </a:t>
            </a:r>
            <a:r>
              <a:rPr lang="en-US" altLang="ko-KR" dirty="0"/>
              <a:t>24 (9.5%) patients </a:t>
            </a:r>
            <a:endParaRPr lang="en-US" altLang="ko-KR" dirty="0" smtClean="0"/>
          </a:p>
          <a:p>
            <a:pPr lvl="1"/>
            <a:r>
              <a:rPr lang="en-US" altLang="ko-KR" dirty="0" smtClean="0"/>
              <a:t>Open drain</a:t>
            </a:r>
          </a:p>
          <a:p>
            <a:pPr lvl="1"/>
            <a:r>
              <a:rPr lang="en-US" altLang="ko-KR" dirty="0" smtClean="0"/>
              <a:t>Postoperative pain</a:t>
            </a:r>
          </a:p>
          <a:p>
            <a:pPr lvl="1"/>
            <a:r>
              <a:rPr lang="en-US" altLang="ko-KR" dirty="0" smtClean="0"/>
              <a:t>Postoperative nausea/vomiting</a:t>
            </a:r>
          </a:p>
          <a:p>
            <a:pPr lvl="1"/>
            <a:r>
              <a:rPr lang="en-US" altLang="ko-KR" dirty="0" smtClean="0"/>
              <a:t>Postoperative fever</a:t>
            </a:r>
          </a:p>
          <a:p>
            <a:pPr lvl="1"/>
            <a:endParaRPr lang="en-US" altLang="ko-KR" dirty="0" smtClean="0"/>
          </a:p>
          <a:p>
            <a:r>
              <a:rPr lang="en-US" altLang="ko-KR" dirty="0" smtClean="0"/>
              <a:t>Reported compliance rate with CP: 66 – 75%</a:t>
            </a:r>
          </a:p>
          <a:p>
            <a:pPr lvl="1"/>
            <a:r>
              <a:rPr lang="en-US" altLang="ko-KR" dirty="0" smtClean="0"/>
              <a:t>Muller et al</a:t>
            </a:r>
            <a:r>
              <a:rPr lang="en-US" altLang="ko-KR" dirty="0"/>
              <a:t>. </a:t>
            </a:r>
            <a:r>
              <a:rPr lang="en-US" altLang="ko-KR" dirty="0" err="1"/>
              <a:t>Langenbecks</a:t>
            </a:r>
            <a:r>
              <a:rPr lang="en-US" altLang="ko-KR" dirty="0"/>
              <a:t> </a:t>
            </a:r>
            <a:r>
              <a:rPr lang="en-US" altLang="ko-KR" dirty="0" smtClean="0"/>
              <a:t>Arch </a:t>
            </a:r>
            <a:r>
              <a:rPr lang="en-US" altLang="ko-KR" dirty="0" err="1" smtClean="0"/>
              <a:t>Surg</a:t>
            </a:r>
            <a:r>
              <a:rPr lang="en-US" altLang="ko-KR" dirty="0" smtClean="0"/>
              <a:t> </a:t>
            </a:r>
            <a:r>
              <a:rPr lang="en-US" altLang="ko-KR" dirty="0"/>
              <a:t>2009;394:31-39</a:t>
            </a:r>
            <a:endParaRPr lang="en-US" altLang="ko-KR" dirty="0" smtClean="0"/>
          </a:p>
          <a:p>
            <a:pPr lvl="1"/>
            <a:r>
              <a:rPr lang="en-US" altLang="ko-KR" dirty="0" smtClean="0"/>
              <a:t>Soria et al. </a:t>
            </a:r>
            <a:r>
              <a:rPr lang="en-US" altLang="ko-KR" dirty="0"/>
              <a:t>Am </a:t>
            </a:r>
            <a:r>
              <a:rPr lang="en-US" altLang="ko-KR" dirty="0" err="1"/>
              <a:t>Surg</a:t>
            </a:r>
            <a:r>
              <a:rPr lang="en-US" altLang="ko-KR" dirty="0"/>
              <a:t> 2005;71:40-4</a:t>
            </a:r>
            <a:endParaRPr lang="en-US" altLang="ko-KR" dirty="0" smtClean="0"/>
          </a:p>
          <a:p>
            <a:pPr lvl="1"/>
            <a:endParaRPr lang="en-US" altLang="ko-KR" dirty="0" smtClean="0"/>
          </a:p>
        </p:txBody>
      </p:sp>
    </p:spTree>
    <p:extLst>
      <p:ext uri="{BB962C8B-B14F-4D97-AF65-F5344CB8AC3E}">
        <p14:creationId xmlns:p14="http://schemas.microsoft.com/office/powerpoint/2010/main" val="1442174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Patient satisfaction with critical pathway</a:t>
            </a:r>
            <a:endParaRPr lang="ko-KR" altLang="en-US"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9394" y="1869786"/>
            <a:ext cx="4136231" cy="2703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6833" y="2915001"/>
            <a:ext cx="4384340" cy="2836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직사각형 5"/>
          <p:cNvSpPr/>
          <p:nvPr/>
        </p:nvSpPr>
        <p:spPr>
          <a:xfrm rot="20677079">
            <a:off x="1048878" y="2317993"/>
            <a:ext cx="6971174" cy="2169825"/>
          </a:xfrm>
          <a:prstGeom prst="rect">
            <a:avLst/>
          </a:prstGeom>
          <a:solidFill>
            <a:schemeClr val="tx1">
              <a:lumMod val="65000"/>
              <a:lumOff val="35000"/>
            </a:schemeClr>
          </a:solidFill>
        </p:spPr>
        <p:txBody>
          <a:bodyPr wrap="square">
            <a:spAutoFit/>
          </a:bodyPr>
          <a:lstStyle/>
          <a:p>
            <a:pPr lvl="1"/>
            <a:r>
              <a:rPr lang="en-US" altLang="ko-KR" sz="4500" b="1" dirty="0">
                <a:solidFill>
                  <a:schemeClr val="bg1"/>
                </a:solidFill>
              </a:rPr>
              <a:t>Satisfaction with explanation regarding the operation</a:t>
            </a:r>
          </a:p>
        </p:txBody>
      </p:sp>
    </p:spTree>
    <p:extLst>
      <p:ext uri="{BB962C8B-B14F-4D97-AF65-F5344CB8AC3E}">
        <p14:creationId xmlns:p14="http://schemas.microsoft.com/office/powerpoint/2010/main" val="70161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Table of contents</a:t>
            </a:r>
            <a:endParaRPr lang="ko-KR" altLang="en-US" dirty="0"/>
          </a:p>
        </p:txBody>
      </p:sp>
      <p:sp>
        <p:nvSpPr>
          <p:cNvPr id="3" name="내용 개체 틀 2"/>
          <p:cNvSpPr>
            <a:spLocks noGrp="1"/>
          </p:cNvSpPr>
          <p:nvPr>
            <p:ph idx="1"/>
          </p:nvPr>
        </p:nvSpPr>
        <p:spPr/>
        <p:txBody>
          <a:bodyPr>
            <a:normAutofit/>
          </a:bodyPr>
          <a:lstStyle/>
          <a:p>
            <a:r>
              <a:rPr lang="en-US" altLang="ko-KR" sz="2800" dirty="0" smtClean="0"/>
              <a:t>Introduction</a:t>
            </a:r>
          </a:p>
          <a:p>
            <a:r>
              <a:rPr lang="en-US" altLang="ko-KR" sz="2800" dirty="0" smtClean="0"/>
              <a:t>Influencing factors on postoperative hospital stay</a:t>
            </a:r>
          </a:p>
          <a:p>
            <a:r>
              <a:rPr lang="en-US" altLang="ko-KR" sz="2800" dirty="0" smtClean="0"/>
              <a:t>Usefulness of critical pathway</a:t>
            </a:r>
          </a:p>
          <a:p>
            <a:r>
              <a:rPr lang="en-US" altLang="ko-KR" sz="2800" dirty="0" smtClean="0"/>
              <a:t>Patient satisfaction with critical pathway</a:t>
            </a:r>
          </a:p>
          <a:p>
            <a:r>
              <a:rPr lang="en-US" altLang="ko-KR" sz="2800" dirty="0" smtClean="0"/>
              <a:t>Conclusion</a:t>
            </a:r>
            <a:endParaRPr lang="ko-KR" altLang="en-US" sz="2800" dirty="0"/>
          </a:p>
        </p:txBody>
      </p:sp>
    </p:spTree>
    <p:extLst>
      <p:ext uri="{BB962C8B-B14F-4D97-AF65-F5344CB8AC3E}">
        <p14:creationId xmlns:p14="http://schemas.microsoft.com/office/powerpoint/2010/main" val="2054258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58164" y="1564660"/>
            <a:ext cx="5968054" cy="4174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a:spLocks noChangeArrowheads="1"/>
          </p:cNvSpPr>
          <p:nvPr/>
        </p:nvSpPr>
        <p:spPr bwMode="auto">
          <a:xfrm>
            <a:off x="5947643" y="5978395"/>
            <a:ext cx="319635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r>
              <a:rPr lang="en-US" altLang="ko-KR" sz="900" b="1" dirty="0">
                <a:latin typeface="Arial" pitchFamily="34" charset="0"/>
                <a:cs typeface="Arial" pitchFamily="34" charset="0"/>
              </a:rPr>
              <a:t>Chong et al. </a:t>
            </a:r>
            <a:r>
              <a:rPr lang="pt-BR" altLang="ko-KR" sz="900" b="1" dirty="0">
                <a:latin typeface="Arial" pitchFamily="34" charset="0"/>
                <a:cs typeface="Arial" pitchFamily="34" charset="0"/>
              </a:rPr>
              <a:t>J Minim Invasive Surg </a:t>
            </a:r>
            <a:r>
              <a:rPr lang="pt-BR" altLang="ko-KR" sz="900" b="1" dirty="0" smtClean="0">
                <a:latin typeface="Arial" pitchFamily="34" charset="0"/>
                <a:cs typeface="Arial" pitchFamily="34" charset="0"/>
              </a:rPr>
              <a:t>2016 Accepted</a:t>
            </a:r>
            <a:endParaRPr lang="ko-KR" altLang="en-US" sz="900" b="1" dirty="0">
              <a:latin typeface="Arial" pitchFamily="34" charset="0"/>
              <a:cs typeface="Arial" pitchFamily="34" charset="0"/>
            </a:endParaRPr>
          </a:p>
        </p:txBody>
      </p:sp>
    </p:spTree>
    <p:extLst>
      <p:ext uri="{BB962C8B-B14F-4D97-AF65-F5344CB8AC3E}">
        <p14:creationId xmlns:p14="http://schemas.microsoft.com/office/powerpoint/2010/main" val="4278366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normAutofit/>
          </a:bodyPr>
          <a:lstStyle/>
          <a:p>
            <a:r>
              <a:rPr lang="en-US" altLang="ko-KR" dirty="0" smtClean="0"/>
              <a:t>Reducing hospitalization in laparoscopic cholecystectomy</a:t>
            </a:r>
          </a:p>
          <a:p>
            <a:pPr lvl="1"/>
            <a:r>
              <a:rPr lang="en-US" altLang="ko-KR" dirty="0" smtClean="0"/>
              <a:t>Increased available hospital resources</a:t>
            </a:r>
          </a:p>
          <a:p>
            <a:pPr lvl="1"/>
            <a:r>
              <a:rPr lang="en-US" altLang="ko-KR" dirty="0" smtClean="0"/>
              <a:t>Greater patient satisfaction</a:t>
            </a:r>
          </a:p>
          <a:p>
            <a:pPr lvl="1"/>
            <a:r>
              <a:rPr lang="en-US" altLang="ko-KR" dirty="0" smtClean="0"/>
              <a:t>Reduced medical costs</a:t>
            </a:r>
          </a:p>
          <a:p>
            <a:pPr lvl="1"/>
            <a:endParaRPr lang="en-US" altLang="ko-KR" dirty="0" smtClean="0"/>
          </a:p>
          <a:p>
            <a:r>
              <a:rPr lang="en-US" altLang="ko-KR" dirty="0" smtClean="0"/>
              <a:t>Lesson learned</a:t>
            </a:r>
          </a:p>
          <a:p>
            <a:pPr lvl="1"/>
            <a:r>
              <a:rPr lang="en-US" altLang="ko-KR" dirty="0" smtClean="0"/>
              <a:t>Detailed explanation regarding the operation is the key to compliance</a:t>
            </a:r>
          </a:p>
          <a:p>
            <a:pPr lvl="1"/>
            <a:endParaRPr lang="en-US" altLang="ko-KR" dirty="0"/>
          </a:p>
          <a:p>
            <a:r>
              <a:rPr lang="en-US" altLang="ko-KR" dirty="0" smtClean="0"/>
              <a:t>Future</a:t>
            </a:r>
          </a:p>
          <a:p>
            <a:pPr lvl="1"/>
            <a:r>
              <a:rPr lang="en-US" altLang="ko-KR" dirty="0"/>
              <a:t>More multicenter studies with follow-up survey </a:t>
            </a:r>
            <a:r>
              <a:rPr lang="en-US" altLang="ko-KR" dirty="0" smtClean="0"/>
              <a:t>are needed</a:t>
            </a:r>
          </a:p>
          <a:p>
            <a:pPr lvl="1"/>
            <a:endParaRPr lang="en-US" altLang="ko-KR" dirty="0" smtClean="0"/>
          </a:p>
          <a:p>
            <a:pPr lvl="1"/>
            <a:endParaRPr lang="en-US" altLang="ko-KR" dirty="0"/>
          </a:p>
          <a:p>
            <a:pPr lvl="1"/>
            <a:endParaRPr lang="en-US" altLang="ko-KR" dirty="0"/>
          </a:p>
          <a:p>
            <a:endParaRPr lang="en-US" altLang="ko-KR" dirty="0" smtClean="0"/>
          </a:p>
        </p:txBody>
      </p:sp>
    </p:spTree>
    <p:extLst>
      <p:ext uri="{BB962C8B-B14F-4D97-AF65-F5344CB8AC3E}">
        <p14:creationId xmlns:p14="http://schemas.microsoft.com/office/powerpoint/2010/main" val="2715107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dirty="0"/>
          </a:p>
        </p:txBody>
      </p:sp>
      <p:sp>
        <p:nvSpPr>
          <p:cNvPr id="4" name="직사각형 3"/>
          <p:cNvSpPr/>
          <p:nvPr/>
        </p:nvSpPr>
        <p:spPr>
          <a:xfrm>
            <a:off x="747346" y="2389792"/>
            <a:ext cx="7482254" cy="1384995"/>
          </a:xfrm>
          <a:prstGeom prst="rect">
            <a:avLst/>
          </a:prstGeom>
        </p:spPr>
        <p:txBody>
          <a:bodyPr wrap="square">
            <a:spAutoFit/>
          </a:bodyPr>
          <a:lstStyle/>
          <a:p>
            <a:r>
              <a:rPr lang="en-US" altLang="ko-KR" sz="2100" b="1" dirty="0" smtClean="0"/>
              <a:t>“Consensus </a:t>
            </a:r>
            <a:r>
              <a:rPr lang="en-US" altLang="ko-KR" sz="2100" b="1" dirty="0"/>
              <a:t>protocols and comprehensive patient and health professional education </a:t>
            </a:r>
            <a:r>
              <a:rPr lang="en-US" altLang="ko-KR" sz="2100" dirty="0"/>
              <a:t>can overcome multiple barriers by managing expectations and providing a uniform plan and timeline for care.” (</a:t>
            </a:r>
            <a:r>
              <a:rPr lang="en-US" altLang="ko-KR" sz="2100" dirty="0" err="1"/>
              <a:t>Calland</a:t>
            </a:r>
            <a:r>
              <a:rPr lang="en-US" altLang="ko-KR" sz="2100" dirty="0"/>
              <a:t> et al. Annals of surgery 2001;233:704-15)</a:t>
            </a:r>
            <a:endParaRPr lang="ko-KR" altLang="ko-KR" sz="2100" dirty="0"/>
          </a:p>
        </p:txBody>
      </p:sp>
    </p:spTree>
    <p:extLst>
      <p:ext uri="{BB962C8B-B14F-4D97-AF65-F5344CB8AC3E}">
        <p14:creationId xmlns:p14="http://schemas.microsoft.com/office/powerpoint/2010/main" val="270481501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Autofit/>
          </a:bodyPr>
          <a:lstStyle/>
          <a:p>
            <a:r>
              <a:rPr lang="en-US" altLang="ko-KR" sz="2200" dirty="0" smtClean="0"/>
              <a:t>Advantages of laparoscopic cholecystectomy</a:t>
            </a:r>
          </a:p>
          <a:p>
            <a:pPr lvl="1"/>
            <a:r>
              <a:rPr lang="en-US" altLang="ko-KR" sz="2200" dirty="0" smtClean="0"/>
              <a:t>Less postoperative pain</a:t>
            </a:r>
          </a:p>
          <a:p>
            <a:pPr lvl="1"/>
            <a:r>
              <a:rPr lang="en-US" altLang="ko-KR" sz="2200" dirty="0" smtClean="0"/>
              <a:t>Shorter operation time</a:t>
            </a:r>
          </a:p>
          <a:p>
            <a:pPr lvl="1"/>
            <a:r>
              <a:rPr lang="en-US" altLang="ko-KR" sz="2200" dirty="0" smtClean="0"/>
              <a:t>Lower rate of postoperative complications</a:t>
            </a:r>
          </a:p>
          <a:p>
            <a:pPr lvl="1"/>
            <a:r>
              <a:rPr lang="en-US" altLang="ko-KR" sz="2200" b="1" dirty="0" smtClean="0"/>
              <a:t>Shorter hospital stay</a:t>
            </a:r>
          </a:p>
          <a:p>
            <a:endParaRPr lang="en-US" altLang="ko-KR" sz="2200" dirty="0" smtClean="0"/>
          </a:p>
          <a:p>
            <a:r>
              <a:rPr lang="en-US" altLang="ko-KR" sz="2200" dirty="0" smtClean="0"/>
              <a:t>Clinical pathway in laparoscopic cholecystectomy</a:t>
            </a:r>
          </a:p>
          <a:p>
            <a:pPr lvl="1"/>
            <a:r>
              <a:rPr lang="en-US" altLang="ko-KR" sz="2200" dirty="0" smtClean="0"/>
              <a:t>High success rates (</a:t>
            </a:r>
            <a:r>
              <a:rPr lang="en-US" altLang="ko-KR" sz="2200" dirty="0" err="1" smtClean="0"/>
              <a:t>Topal</a:t>
            </a:r>
            <a:r>
              <a:rPr lang="en-US" altLang="ko-KR" sz="2200" dirty="0" smtClean="0"/>
              <a:t> et al. </a:t>
            </a:r>
            <a:r>
              <a:rPr lang="en-US" altLang="ko-KR" sz="2200" dirty="0" err="1"/>
              <a:t>Surg</a:t>
            </a:r>
            <a:r>
              <a:rPr lang="en-US" altLang="ko-KR" sz="2200" dirty="0"/>
              <a:t> </a:t>
            </a:r>
            <a:r>
              <a:rPr lang="en-US" altLang="ko-KR" sz="2200" dirty="0" err="1"/>
              <a:t>Endosc</a:t>
            </a:r>
            <a:r>
              <a:rPr lang="en-US" altLang="ko-KR" sz="2200" dirty="0"/>
              <a:t> </a:t>
            </a:r>
            <a:r>
              <a:rPr lang="en-US" altLang="ko-KR" sz="2200" dirty="0" smtClean="0"/>
              <a:t>2007;21:1142-6)</a:t>
            </a:r>
          </a:p>
          <a:p>
            <a:r>
              <a:rPr lang="en-US" altLang="ko-KR" sz="2200" dirty="0" smtClean="0"/>
              <a:t>Day-surgery vs. overnight surgery</a:t>
            </a:r>
          </a:p>
          <a:p>
            <a:pPr lvl="1"/>
            <a:r>
              <a:rPr lang="en-US" altLang="ko-KR" sz="2200" dirty="0" smtClean="0"/>
              <a:t>No statistical differences (Vaughan et al. The Cochrane Library 2013)</a:t>
            </a:r>
          </a:p>
          <a:p>
            <a:pPr lvl="2"/>
            <a:r>
              <a:rPr lang="en-US" altLang="ko-KR" sz="2200" dirty="0" smtClean="0"/>
              <a:t>All trials at high risk of bias</a:t>
            </a:r>
          </a:p>
          <a:p>
            <a:pPr lvl="1"/>
            <a:endParaRPr lang="en-US" altLang="ko-KR" sz="2200" dirty="0" smtClean="0"/>
          </a:p>
          <a:p>
            <a:pPr lvl="1"/>
            <a:endParaRPr lang="en-US" altLang="ko-KR" sz="2200" dirty="0" smtClean="0"/>
          </a:p>
          <a:p>
            <a:pPr lvl="2"/>
            <a:endParaRPr lang="ko-KR" altLang="en-US" sz="2200" dirty="0"/>
          </a:p>
        </p:txBody>
      </p:sp>
    </p:spTree>
    <p:extLst>
      <p:ext uri="{BB962C8B-B14F-4D97-AF65-F5344CB8AC3E}">
        <p14:creationId xmlns:p14="http://schemas.microsoft.com/office/powerpoint/2010/main" val="2531764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rmAutofit/>
          </a:bodyPr>
          <a:lstStyle/>
          <a:p>
            <a:r>
              <a:rPr lang="en-US" altLang="ko-KR" sz="2200" dirty="0" smtClean="0"/>
              <a:t>Factors associated with delayed hospital stay</a:t>
            </a:r>
          </a:p>
          <a:p>
            <a:pPr lvl="1"/>
            <a:r>
              <a:rPr lang="en-US" altLang="ko-KR" sz="2200" dirty="0" smtClean="0"/>
              <a:t>Advanced age, delayed diet resumption, greater need for oral analgesia</a:t>
            </a:r>
          </a:p>
          <a:p>
            <a:pPr lvl="2"/>
            <a:r>
              <a:rPr lang="en-US" altLang="ko-KR" sz="2200" dirty="0" smtClean="0"/>
              <a:t>Tsang et al. </a:t>
            </a:r>
            <a:r>
              <a:rPr lang="en-US" altLang="ko-KR" sz="2200" dirty="0"/>
              <a:t>Asian J </a:t>
            </a:r>
            <a:r>
              <a:rPr lang="en-US" altLang="ko-KR" sz="2200" dirty="0" err="1"/>
              <a:t>Surg</a:t>
            </a:r>
            <a:r>
              <a:rPr lang="en-US" altLang="ko-KR" sz="2200" dirty="0"/>
              <a:t> 2007;30:23-8</a:t>
            </a:r>
            <a:endParaRPr lang="en-US" altLang="ko-KR" sz="2200" dirty="0" smtClean="0"/>
          </a:p>
          <a:p>
            <a:pPr lvl="1"/>
            <a:r>
              <a:rPr lang="en-US" altLang="ko-KR" sz="2200" dirty="0" smtClean="0"/>
              <a:t>ASA score, LC difficulty</a:t>
            </a:r>
          </a:p>
          <a:p>
            <a:pPr lvl="2"/>
            <a:r>
              <a:rPr lang="en-US" altLang="ko-KR" sz="2200" dirty="0" smtClean="0"/>
              <a:t>Morimoto et al. </a:t>
            </a:r>
            <a:r>
              <a:rPr lang="en-US" altLang="ko-KR" sz="2200" dirty="0"/>
              <a:t>Asian </a:t>
            </a:r>
            <a:r>
              <a:rPr lang="en-US" altLang="ko-KR" sz="2200" dirty="0" smtClean="0"/>
              <a:t>J Endos </a:t>
            </a:r>
            <a:r>
              <a:rPr lang="en-US" altLang="ko-KR" sz="2200" dirty="0" err="1" smtClean="0"/>
              <a:t>Surg</a:t>
            </a:r>
            <a:r>
              <a:rPr lang="en-US" altLang="ko-KR" sz="2200" dirty="0" smtClean="0"/>
              <a:t> </a:t>
            </a:r>
            <a:r>
              <a:rPr lang="en-US" altLang="ko-KR" sz="2200" dirty="0"/>
              <a:t>2015;8:289-95</a:t>
            </a:r>
            <a:endParaRPr lang="en-US" altLang="ko-KR" sz="2200" dirty="0" smtClean="0"/>
          </a:p>
          <a:p>
            <a:pPr lvl="1"/>
            <a:r>
              <a:rPr lang="en-US" altLang="ko-KR" sz="2200" dirty="0" smtClean="0"/>
              <a:t>Intraoperative complications</a:t>
            </a:r>
          </a:p>
          <a:p>
            <a:pPr lvl="2"/>
            <a:r>
              <a:rPr lang="en-US" altLang="ko-KR" sz="2200" dirty="0" smtClean="0"/>
              <a:t>Cheng et al. </a:t>
            </a:r>
            <a:r>
              <a:rPr lang="en-US" altLang="ko-KR" sz="2200" dirty="0" err="1" smtClean="0"/>
              <a:t>Surg</a:t>
            </a:r>
            <a:r>
              <a:rPr lang="en-US" altLang="ko-KR" sz="2200" dirty="0" smtClean="0"/>
              <a:t> </a:t>
            </a:r>
            <a:r>
              <a:rPr lang="en-US" altLang="ko-KR" sz="2200" dirty="0" err="1"/>
              <a:t>Endosc</a:t>
            </a:r>
            <a:r>
              <a:rPr lang="en-US" altLang="ko-KR" sz="2200" dirty="0"/>
              <a:t> </a:t>
            </a:r>
            <a:r>
              <a:rPr lang="en-US" altLang="ko-KR" sz="2200" dirty="0" smtClean="0"/>
              <a:t>2008;22:1283-9</a:t>
            </a:r>
          </a:p>
          <a:p>
            <a:endParaRPr lang="en-US" altLang="ko-KR" sz="2200" dirty="0" smtClean="0"/>
          </a:p>
          <a:p>
            <a:r>
              <a:rPr lang="en-US" altLang="ko-KR" sz="2200" dirty="0" smtClean="0"/>
              <a:t>Aim</a:t>
            </a:r>
          </a:p>
          <a:p>
            <a:pPr lvl="1"/>
            <a:r>
              <a:rPr lang="en-US" altLang="ko-KR" sz="2200" dirty="0" smtClean="0"/>
              <a:t>Share personal experiences in how to reduce hospitalization</a:t>
            </a:r>
            <a:endParaRPr lang="en-US" altLang="ko-KR" sz="2200" dirty="0"/>
          </a:p>
          <a:p>
            <a:endParaRPr lang="en-US" altLang="ko-KR" sz="2200" dirty="0" smtClean="0"/>
          </a:p>
          <a:p>
            <a:pPr lvl="2"/>
            <a:endParaRPr lang="ko-KR" altLang="en-US" sz="2200" dirty="0"/>
          </a:p>
        </p:txBody>
      </p:sp>
    </p:spTree>
    <p:extLst>
      <p:ext uri="{BB962C8B-B14F-4D97-AF65-F5344CB8AC3E}">
        <p14:creationId xmlns:p14="http://schemas.microsoft.com/office/powerpoint/2010/main" val="1565490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a:t>Influencing factors on postoperative hospital </a:t>
            </a:r>
            <a:r>
              <a:rPr lang="en-US" altLang="ko-KR" dirty="0" smtClean="0"/>
              <a:t>stay</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Retrospective multicenter analysis</a:t>
            </a:r>
          </a:p>
          <a:p>
            <a:r>
              <a:rPr lang="en-US" altLang="ko-KR" sz="2400" dirty="0"/>
              <a:t>August 1, 2012 and August 31, </a:t>
            </a:r>
            <a:r>
              <a:rPr lang="en-US" altLang="ko-KR" sz="2400" dirty="0" smtClean="0"/>
              <a:t>2012</a:t>
            </a:r>
          </a:p>
          <a:p>
            <a:r>
              <a:rPr lang="en-US" altLang="ko-KR" sz="2400" dirty="0" smtClean="0"/>
              <a:t>336 consecutive </a:t>
            </a:r>
            <a:r>
              <a:rPr lang="en-US" altLang="ko-KR" sz="2400" dirty="0"/>
              <a:t>patients underwent LC for benign </a:t>
            </a:r>
            <a:r>
              <a:rPr lang="en-US" altLang="ko-KR" sz="2400" dirty="0" smtClean="0"/>
              <a:t>gallbladder disease </a:t>
            </a:r>
            <a:r>
              <a:rPr lang="en-US" altLang="ko-KR" sz="2400" dirty="0"/>
              <a:t>at 8 different hospitals</a:t>
            </a:r>
            <a:endParaRPr lang="en-US" altLang="ko-KR" sz="2400" dirty="0" smtClean="0"/>
          </a:p>
          <a:p>
            <a:pPr lvl="1"/>
            <a:r>
              <a:rPr lang="en-US" altLang="ko-KR" sz="2400" dirty="0"/>
              <a:t>Severance </a:t>
            </a:r>
            <a:r>
              <a:rPr lang="en-US" altLang="ko-KR" sz="2400" dirty="0" smtClean="0"/>
              <a:t>Hospital, Gangnam </a:t>
            </a:r>
            <a:r>
              <a:rPr lang="en-US" altLang="ko-KR" sz="2400" dirty="0"/>
              <a:t>Severance Hospital, </a:t>
            </a:r>
            <a:r>
              <a:rPr lang="en-US" altLang="ko-KR" sz="2400" dirty="0" err="1"/>
              <a:t>Wonju</a:t>
            </a:r>
            <a:r>
              <a:rPr lang="en-US" altLang="ko-KR" sz="2400" dirty="0"/>
              <a:t> Severance </a:t>
            </a:r>
            <a:r>
              <a:rPr lang="en-US" altLang="ko-KR" sz="2400" dirty="0" smtClean="0"/>
              <a:t>Christian Hospital</a:t>
            </a:r>
            <a:r>
              <a:rPr lang="en-US" altLang="ko-KR" sz="2400" dirty="0"/>
              <a:t>, Inchon &amp; Daejeon St. Mary Hospital, </a:t>
            </a:r>
            <a:r>
              <a:rPr lang="en-US" altLang="ko-KR" sz="2400" dirty="0" smtClean="0"/>
              <a:t>National Health </a:t>
            </a:r>
            <a:r>
              <a:rPr lang="en-US" altLang="ko-KR" sz="2400" dirty="0"/>
              <a:t>Insurance </a:t>
            </a:r>
            <a:r>
              <a:rPr lang="en-US" altLang="ko-KR" sz="2400" dirty="0" err="1" smtClean="0"/>
              <a:t>Serivce</a:t>
            </a:r>
            <a:r>
              <a:rPr lang="en-US" altLang="ko-KR" sz="2400" dirty="0" smtClean="0"/>
              <a:t> </a:t>
            </a:r>
            <a:r>
              <a:rPr lang="en-US" altLang="ko-KR" sz="2400" dirty="0" err="1"/>
              <a:t>Ilsan</a:t>
            </a:r>
            <a:r>
              <a:rPr lang="en-US" altLang="ko-KR" sz="2400" dirty="0"/>
              <a:t> </a:t>
            </a:r>
            <a:r>
              <a:rPr lang="en-US" altLang="ko-KR" sz="2400" dirty="0" smtClean="0"/>
              <a:t>Hospital, Seoul </a:t>
            </a:r>
            <a:r>
              <a:rPr lang="en-US" altLang="ko-KR" sz="2400" dirty="0" err="1"/>
              <a:t>Nanitional</a:t>
            </a:r>
            <a:r>
              <a:rPr lang="en-US" altLang="ko-KR" sz="2400" dirty="0"/>
              <a:t> University </a:t>
            </a:r>
            <a:r>
              <a:rPr lang="en-US" altLang="ko-KR" sz="2400" dirty="0" err="1"/>
              <a:t>Bundang</a:t>
            </a:r>
            <a:r>
              <a:rPr lang="en-US" altLang="ko-KR" sz="2400" dirty="0"/>
              <a:t> Hospital</a:t>
            </a:r>
            <a:r>
              <a:rPr lang="en-US" altLang="ko-KR" sz="2400" dirty="0" smtClean="0"/>
              <a:t>, and </a:t>
            </a:r>
            <a:r>
              <a:rPr lang="en-US" altLang="ko-KR" sz="2400" dirty="0" err="1"/>
              <a:t>Guro</a:t>
            </a:r>
            <a:r>
              <a:rPr lang="en-US" altLang="ko-KR" sz="2400" dirty="0"/>
              <a:t> </a:t>
            </a:r>
            <a:r>
              <a:rPr lang="en-US" altLang="ko-KR" sz="2400" dirty="0" smtClean="0"/>
              <a:t>Hospital</a:t>
            </a:r>
          </a:p>
          <a:p>
            <a:endParaRPr lang="ko-KR" altLang="en-US" sz="2400" dirty="0"/>
          </a:p>
        </p:txBody>
      </p:sp>
      <p:pic>
        <p:nvPicPr>
          <p:cNvPr id="4" name="그림 3"/>
          <p:cNvPicPr>
            <a:picLocks noChangeAspect="1"/>
          </p:cNvPicPr>
          <p:nvPr/>
        </p:nvPicPr>
        <p:blipFill>
          <a:blip r:embed="rId3"/>
          <a:stretch>
            <a:fillRect/>
          </a:stretch>
        </p:blipFill>
        <p:spPr>
          <a:xfrm>
            <a:off x="3126627" y="4837494"/>
            <a:ext cx="5756815" cy="1688497"/>
          </a:xfrm>
          <a:prstGeom prst="rect">
            <a:avLst/>
          </a:prstGeom>
        </p:spPr>
      </p:pic>
    </p:spTree>
    <p:extLst>
      <p:ext uri="{BB962C8B-B14F-4D97-AF65-F5344CB8AC3E}">
        <p14:creationId xmlns:p14="http://schemas.microsoft.com/office/powerpoint/2010/main" val="361258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453897" y="484469"/>
            <a:ext cx="6172200" cy="529568"/>
          </a:xfrm>
        </p:spPr>
        <p:txBody>
          <a:bodyPr/>
          <a:lstStyle/>
          <a:p>
            <a:r>
              <a:rPr lang="en-US" altLang="ko-KR" dirty="0" smtClean="0"/>
              <a:t>Results</a:t>
            </a:r>
            <a:endParaRPr lang="ko-KR" altLang="en-US" dirty="0"/>
          </a:p>
        </p:txBody>
      </p:sp>
      <p:sp>
        <p:nvSpPr>
          <p:cNvPr id="5" name="TextBox 4"/>
          <p:cNvSpPr txBox="1"/>
          <p:nvPr/>
        </p:nvSpPr>
        <p:spPr>
          <a:xfrm>
            <a:off x="109552" y="4845736"/>
            <a:ext cx="3695057" cy="507831"/>
          </a:xfrm>
          <a:prstGeom prst="rect">
            <a:avLst/>
          </a:prstGeom>
          <a:noFill/>
        </p:spPr>
        <p:txBody>
          <a:bodyPr wrap="square" rtlCol="0">
            <a:spAutoFit/>
          </a:bodyPr>
          <a:lstStyle/>
          <a:p>
            <a:r>
              <a:rPr lang="en-US" altLang="ko-KR" sz="1350" dirty="0">
                <a:solidFill>
                  <a:prstClr val="black"/>
                </a:solidFill>
              </a:rPr>
              <a:t>*Influencing factors on postoperative hospital stay length: Perioperative factors</a:t>
            </a:r>
            <a:endParaRPr lang="ko-KR" altLang="en-US" sz="1350" dirty="0">
              <a:solidFill>
                <a:prstClr val="black"/>
              </a:solidFill>
            </a:endParaRPr>
          </a:p>
        </p:txBody>
      </p:sp>
      <p:graphicFrame>
        <p:nvGraphicFramePr>
          <p:cNvPr id="6" name="표 5"/>
          <p:cNvGraphicFramePr>
            <a:graphicFrameLocks noGrp="1"/>
          </p:cNvGraphicFramePr>
          <p:nvPr>
            <p:extLst>
              <p:ext uri="{D42A27DB-BD31-4B8C-83A1-F6EECF244321}">
                <p14:modId xmlns:p14="http://schemas.microsoft.com/office/powerpoint/2010/main" val="3071603020"/>
              </p:ext>
            </p:extLst>
          </p:nvPr>
        </p:nvGraphicFramePr>
        <p:xfrm>
          <a:off x="4325816" y="1595804"/>
          <a:ext cx="4686301" cy="3964429"/>
        </p:xfrm>
        <a:graphic>
          <a:graphicData uri="http://schemas.openxmlformats.org/drawingml/2006/table">
            <a:tbl>
              <a:tblPr/>
              <a:tblGrid>
                <a:gridCol w="880528"/>
                <a:gridCol w="310413"/>
                <a:gridCol w="1420376"/>
                <a:gridCol w="1362808"/>
                <a:gridCol w="712176"/>
              </a:tblGrid>
              <a:tr h="394335">
                <a:tc>
                  <a:txBody>
                    <a:bodyPr/>
                    <a:lstStyle/>
                    <a:p>
                      <a:pPr algn="just" latinLnBrk="1">
                        <a:lnSpc>
                          <a:spcPct val="115000"/>
                        </a:lnSpc>
                        <a:spcAft>
                          <a:spcPts val="0"/>
                        </a:spcAft>
                      </a:pPr>
                      <a:r>
                        <a:rPr lang="en-US" sz="1100" kern="100" dirty="0">
                          <a:solidFill>
                            <a:schemeClr val="bg1"/>
                          </a:solidFill>
                          <a:effectLst/>
                          <a:latin typeface="Times New Roman"/>
                          <a:ea typeface="맑은 고딕"/>
                          <a:cs typeface="Times New Roman"/>
                        </a:rPr>
                        <a:t> </a:t>
                      </a:r>
                      <a:endParaRPr lang="ko-KR" sz="1100"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kern="100" dirty="0">
                          <a:solidFill>
                            <a:schemeClr val="bg1"/>
                          </a:solidFill>
                          <a:effectLst/>
                          <a:latin typeface="Times New Roman"/>
                          <a:ea typeface="맑은 고딕"/>
                          <a:cs typeface="Times New Roman"/>
                        </a:rPr>
                        <a:t> </a:t>
                      </a:r>
                      <a:endParaRPr lang="ko-KR" sz="11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POD </a:t>
                      </a:r>
                      <a:r>
                        <a:rPr lang="en-US" sz="1100" b="1" kern="100" dirty="0">
                          <a:solidFill>
                            <a:schemeClr val="bg1"/>
                          </a:solidFill>
                          <a:effectLst/>
                          <a:latin typeface="Times New Roman"/>
                          <a:ea typeface="맑은 고딕"/>
                          <a:cs typeface="Times New Roman"/>
                        </a:rPr>
                        <a:t>≤ 2days </a:t>
                      </a:r>
                      <a:endParaRPr lang="en-US" sz="1100" b="1" kern="100" dirty="0" smtClean="0">
                        <a:solidFill>
                          <a:schemeClr val="bg1"/>
                        </a:solidFill>
                        <a:effectLst/>
                        <a:latin typeface="Times New Roman"/>
                        <a:ea typeface="맑은 고딕"/>
                        <a:cs typeface="Times New Roman"/>
                      </a:endParaRPr>
                    </a:p>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a:t>
                      </a:r>
                      <a:r>
                        <a:rPr lang="en-US" sz="1100" b="1" kern="100" dirty="0">
                          <a:solidFill>
                            <a:schemeClr val="bg1"/>
                          </a:solidFill>
                          <a:effectLst/>
                          <a:latin typeface="Times New Roman"/>
                          <a:ea typeface="맑은 고딕"/>
                          <a:cs typeface="Times New Roman"/>
                        </a:rPr>
                        <a:t>N=225)</a:t>
                      </a:r>
                      <a:endParaRPr lang="ko-KR" sz="11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POD </a:t>
                      </a:r>
                      <a:r>
                        <a:rPr lang="en-US" sz="1100" b="1" kern="100" dirty="0">
                          <a:solidFill>
                            <a:schemeClr val="bg1"/>
                          </a:solidFill>
                          <a:effectLst/>
                          <a:latin typeface="Times New Roman"/>
                          <a:ea typeface="맑은 고딕"/>
                          <a:cs typeface="Times New Roman"/>
                        </a:rPr>
                        <a:t>&gt; 2days </a:t>
                      </a:r>
                      <a:endParaRPr lang="en-US" sz="1100" b="1" kern="100" dirty="0" smtClean="0">
                        <a:solidFill>
                          <a:schemeClr val="bg1"/>
                        </a:solidFill>
                        <a:effectLst/>
                        <a:latin typeface="Times New Roman"/>
                        <a:ea typeface="맑은 고딕"/>
                        <a:cs typeface="Times New Roman"/>
                      </a:endParaRPr>
                    </a:p>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a:t>
                      </a:r>
                      <a:r>
                        <a:rPr lang="en-US" sz="1100" b="1" kern="100" dirty="0">
                          <a:solidFill>
                            <a:schemeClr val="bg1"/>
                          </a:solidFill>
                          <a:effectLst/>
                          <a:latin typeface="Times New Roman"/>
                          <a:ea typeface="맑은 고딕"/>
                          <a:cs typeface="Times New Roman"/>
                        </a:rPr>
                        <a:t>n=111)</a:t>
                      </a:r>
                      <a:endParaRPr lang="ko-KR" sz="11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i="1" kern="100" dirty="0">
                          <a:solidFill>
                            <a:schemeClr val="bg1"/>
                          </a:solidFill>
                          <a:effectLst/>
                          <a:latin typeface="Times New Roman"/>
                          <a:ea typeface="맑은 고딕"/>
                          <a:cs typeface="Times New Roman"/>
                        </a:rPr>
                        <a:t>p</a:t>
                      </a:r>
                      <a:endParaRPr lang="ko-KR" sz="1100" b="1" i="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r>
              <a:tr h="394335">
                <a:tc>
                  <a:txBody>
                    <a:bodyPr/>
                    <a:lstStyle/>
                    <a:p>
                      <a:pPr algn="l" latinLnBrk="1">
                        <a:lnSpc>
                          <a:spcPct val="115000"/>
                        </a:lnSpc>
                        <a:spcAft>
                          <a:spcPts val="0"/>
                        </a:spcAft>
                      </a:pPr>
                      <a:r>
                        <a:rPr lang="en-US" sz="1100" b="1" kern="100" dirty="0">
                          <a:effectLst/>
                          <a:latin typeface="Times New Roman"/>
                          <a:ea typeface="맑은 고딕"/>
                          <a:cs typeface="Times New Roman"/>
                        </a:rPr>
                        <a:t>Age </a:t>
                      </a:r>
                      <a:r>
                        <a:rPr lang="en-US" sz="1100" b="1" kern="100" dirty="0" smtClean="0">
                          <a:effectLst/>
                          <a:latin typeface="Times New Roman"/>
                          <a:ea typeface="맑은 고딕"/>
                          <a:cs typeface="Times New Roman"/>
                        </a:rPr>
                        <a:t>≥65 </a:t>
                      </a:r>
                      <a:r>
                        <a:rPr lang="en-US" sz="1100" b="1" kern="100" dirty="0">
                          <a:effectLst/>
                          <a:latin typeface="Times New Roman"/>
                          <a:ea typeface="맑은 고딕"/>
                          <a:cs typeface="Times New Roman"/>
                        </a:rPr>
                        <a:t>years</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smtClean="0">
                          <a:effectLst/>
                          <a:latin typeface="Times New Roman"/>
                          <a:ea typeface="맑은 고딕"/>
                          <a:cs typeface="Times New Roman"/>
                        </a:rPr>
                        <a:t>45 </a:t>
                      </a:r>
                      <a:r>
                        <a:rPr lang="en-US" sz="1100" b="1" kern="100" dirty="0">
                          <a:effectLst/>
                          <a:latin typeface="Times New Roman"/>
                          <a:ea typeface="맑은 고딕"/>
                          <a:cs typeface="Times New Roman"/>
                        </a:rPr>
                        <a:t>(20.0%)</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smtClean="0">
                          <a:effectLst/>
                          <a:latin typeface="Times New Roman"/>
                          <a:ea typeface="맑은 고딕"/>
                          <a:cs typeface="Times New Roman"/>
                        </a:rPr>
                        <a:t>36 </a:t>
                      </a:r>
                      <a:r>
                        <a:rPr lang="en-US" sz="1100" b="1" kern="100" dirty="0">
                          <a:effectLst/>
                          <a:latin typeface="Times New Roman"/>
                          <a:ea typeface="맑은 고딕"/>
                          <a:cs typeface="Times New Roman"/>
                        </a:rPr>
                        <a:t>(32.4%)</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0.012</a:t>
                      </a:r>
                      <a:endParaRPr lang="ko-KR" sz="1100" b="1" kern="100" dirty="0">
                        <a:effectLst/>
                        <a:latin typeface="맑은 고딕"/>
                        <a:ea typeface="맑은 고딕"/>
                        <a:cs typeface="Times New Roman"/>
                      </a:endParaRPr>
                    </a:p>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347678">
                <a:tc>
                  <a:txBody>
                    <a:bodyPr/>
                    <a:lstStyle/>
                    <a:p>
                      <a:pPr algn="l" latinLnBrk="1">
                        <a:lnSpc>
                          <a:spcPct val="115000"/>
                        </a:lnSpc>
                        <a:spcAft>
                          <a:spcPts val="0"/>
                        </a:spcAft>
                      </a:pPr>
                      <a:r>
                        <a:rPr lang="en-US" sz="1100" b="1" kern="100" dirty="0">
                          <a:effectLst/>
                          <a:latin typeface="Times New Roman"/>
                          <a:ea typeface="맑은 고딕"/>
                          <a:cs typeface="Times New Roman"/>
                        </a:rPr>
                        <a:t>Male gender</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85 (37.8%)</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56 (50.5%)</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0.036</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47678">
                <a:tc>
                  <a:txBody>
                    <a:bodyPr/>
                    <a:lstStyle/>
                    <a:p>
                      <a:pPr algn="l" latinLnBrk="1">
                        <a:lnSpc>
                          <a:spcPct val="115000"/>
                        </a:lnSpc>
                        <a:spcAft>
                          <a:spcPts val="0"/>
                        </a:spcAft>
                      </a:pPr>
                      <a:r>
                        <a:rPr lang="en-US" sz="1100" kern="100">
                          <a:effectLst/>
                          <a:latin typeface="Times New Roman"/>
                          <a:ea typeface="맑은 고딕"/>
                          <a:cs typeface="Times New Roman"/>
                        </a:rPr>
                        <a:t>BMI (kg/m</a:t>
                      </a:r>
                      <a:r>
                        <a:rPr lang="en-US" sz="1100" kern="100" baseline="30000">
                          <a:effectLst/>
                          <a:latin typeface="Times New Roman"/>
                          <a:ea typeface="맑은 고딕"/>
                          <a:cs typeface="Times New Roman"/>
                        </a:rPr>
                        <a:t>2</a:t>
                      </a:r>
                      <a:r>
                        <a:rPr lang="en-US" sz="1100" kern="100">
                          <a:effectLst/>
                          <a:latin typeface="Times New Roman"/>
                          <a:ea typeface="맑은 고딕"/>
                          <a:cs typeface="Times New Roman"/>
                        </a:rPr>
                        <a:t>)</a:t>
                      </a:r>
                      <a:endParaRPr lang="ko-KR" sz="1100"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a:effectLst/>
                          <a:latin typeface="Times New Roman"/>
                          <a:ea typeface="맑은 고딕"/>
                          <a:cs typeface="Times New Roman"/>
                        </a:rPr>
                        <a:t> </a:t>
                      </a:r>
                      <a:endParaRPr lang="ko-KR" sz="1100"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25.3 ± 15.2 </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24.2 ± 3.2</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0.618</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r>
              <a:tr h="347678">
                <a:tc>
                  <a:txBody>
                    <a:bodyPr/>
                    <a:lstStyle/>
                    <a:p>
                      <a:pPr algn="l" latinLnBrk="1">
                        <a:lnSpc>
                          <a:spcPct val="115000"/>
                        </a:lnSpc>
                        <a:spcAft>
                          <a:spcPts val="0"/>
                        </a:spcAft>
                      </a:pPr>
                      <a:r>
                        <a:rPr lang="en-US" sz="1100" b="1" kern="100" dirty="0" smtClean="0">
                          <a:effectLst/>
                          <a:latin typeface="Times New Roman"/>
                          <a:ea typeface="맑은 고딕"/>
                          <a:cs typeface="Times New Roman"/>
                        </a:rPr>
                        <a:t>DM</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22 (10.0%)</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22 (20.2%)</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0.011</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94335">
                <a:tc>
                  <a:txBody>
                    <a:bodyPr/>
                    <a:lstStyle/>
                    <a:p>
                      <a:pPr algn="l" latinLnBrk="1">
                        <a:lnSpc>
                          <a:spcPct val="115000"/>
                        </a:lnSpc>
                        <a:spcAft>
                          <a:spcPts val="0"/>
                        </a:spcAft>
                      </a:pPr>
                      <a:r>
                        <a:rPr lang="en-US" sz="1100" b="1" kern="100" dirty="0" smtClean="0">
                          <a:effectLst/>
                          <a:latin typeface="Times New Roman"/>
                          <a:ea typeface="맑은 고딕"/>
                          <a:cs typeface="Times New Roman"/>
                        </a:rPr>
                        <a:t>Albumin</a:t>
                      </a:r>
                    </a:p>
                    <a:p>
                      <a:pPr algn="l" latinLnBrk="1">
                        <a:lnSpc>
                          <a:spcPct val="115000"/>
                        </a:lnSpc>
                        <a:spcAft>
                          <a:spcPts val="0"/>
                        </a:spcAft>
                      </a:pPr>
                      <a:r>
                        <a:rPr lang="en-US" sz="1100" b="1" kern="100" dirty="0" smtClean="0">
                          <a:effectLst/>
                          <a:latin typeface="Times New Roman"/>
                          <a:ea typeface="맑은 고딕"/>
                          <a:cs typeface="Times New Roman"/>
                        </a:rPr>
                        <a:t>&lt;</a:t>
                      </a:r>
                      <a:r>
                        <a:rPr lang="en-US" sz="1100" b="1" kern="100" dirty="0">
                          <a:effectLst/>
                          <a:latin typeface="Times New Roman"/>
                          <a:ea typeface="맑은 고딕"/>
                          <a:cs typeface="Times New Roman"/>
                        </a:rPr>
                        <a:t>3.0g/</a:t>
                      </a:r>
                      <a:r>
                        <a:rPr lang="en-US" sz="1100" b="1" kern="100" dirty="0" err="1">
                          <a:effectLst/>
                          <a:latin typeface="Times New Roman"/>
                          <a:ea typeface="맑은 고딕"/>
                          <a:cs typeface="Times New Roman"/>
                        </a:rPr>
                        <a:t>dL</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4 (1.8%)</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8 (7.3%)</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0.024</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47678">
                <a:tc>
                  <a:txBody>
                    <a:bodyPr/>
                    <a:lstStyle/>
                    <a:p>
                      <a:pPr algn="l" latinLnBrk="1">
                        <a:lnSpc>
                          <a:spcPct val="115000"/>
                        </a:lnSpc>
                        <a:spcAft>
                          <a:spcPts val="0"/>
                        </a:spcAft>
                      </a:pPr>
                      <a:r>
                        <a:rPr lang="en-US" sz="1100" b="1" kern="100">
                          <a:effectLst/>
                          <a:latin typeface="Times New Roman"/>
                          <a:ea typeface="맑은 고딕"/>
                          <a:cs typeface="Times New Roman"/>
                        </a:rPr>
                        <a:t>Smoking</a:t>
                      </a:r>
                      <a:endParaRPr lang="ko-KR" sz="1100" b="1"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25 (11.2%)</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25 (22.5%)</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0.010</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47678">
                <a:tc>
                  <a:txBody>
                    <a:bodyPr/>
                    <a:lstStyle/>
                    <a:p>
                      <a:pPr algn="l" latinLnBrk="1">
                        <a:lnSpc>
                          <a:spcPct val="115000"/>
                        </a:lnSpc>
                        <a:spcAft>
                          <a:spcPts val="0"/>
                        </a:spcAft>
                      </a:pPr>
                      <a:r>
                        <a:rPr lang="en-US" sz="1100" b="1" kern="100">
                          <a:effectLst/>
                          <a:latin typeface="Times New Roman"/>
                          <a:ea typeface="맑은 고딕"/>
                          <a:cs typeface="Times New Roman"/>
                        </a:rPr>
                        <a:t>ASA score</a:t>
                      </a:r>
                      <a:endParaRPr lang="ko-KR" sz="1100" b="1"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a:effectLst/>
                          <a:latin typeface="Times New Roman"/>
                          <a:ea typeface="맑은 고딕"/>
                          <a:cs typeface="Times New Roman"/>
                        </a:rPr>
                        <a:t>1</a:t>
                      </a:r>
                      <a:endParaRPr lang="ko-KR" sz="1100" b="1"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a:effectLst/>
                          <a:latin typeface="Times New Roman"/>
                          <a:ea typeface="맑은 고딕"/>
                          <a:cs typeface="Times New Roman"/>
                        </a:rPr>
                        <a:t>122 (54.2%)</a:t>
                      </a:r>
                      <a:endParaRPr lang="ko-KR" sz="1100" b="1"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40 (36.0%)</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0.003</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47678">
                <a:tc>
                  <a:txBody>
                    <a:bodyPr/>
                    <a:lstStyle/>
                    <a:p>
                      <a:pPr algn="l" latinLnBrk="1">
                        <a:lnSpc>
                          <a:spcPct val="115000"/>
                        </a:lnSpc>
                        <a:spcAft>
                          <a:spcPts val="0"/>
                        </a:spcAft>
                      </a:pPr>
                      <a:r>
                        <a:rPr lang="en-US" sz="1100" kern="100">
                          <a:effectLst/>
                          <a:latin typeface="Times New Roman"/>
                          <a:ea typeface="맑은 고딕"/>
                          <a:cs typeface="Times New Roman"/>
                        </a:rPr>
                        <a:t> </a:t>
                      </a:r>
                      <a:endParaRPr lang="ko-KR" sz="1100"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a:effectLst/>
                          <a:latin typeface="Times New Roman"/>
                          <a:ea typeface="맑은 고딕"/>
                          <a:cs typeface="Times New Roman"/>
                        </a:rPr>
                        <a:t>2</a:t>
                      </a:r>
                      <a:endParaRPr lang="ko-KR" sz="1100"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a:effectLst/>
                          <a:latin typeface="Times New Roman"/>
                          <a:ea typeface="맑은 고딕"/>
                          <a:cs typeface="Times New Roman"/>
                        </a:rPr>
                        <a:t>87 (38.7%)</a:t>
                      </a:r>
                      <a:endParaRPr lang="ko-KR" sz="1100"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63 (56.8%)</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 </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r>
              <a:tr h="347678">
                <a:tc>
                  <a:txBody>
                    <a:bodyPr/>
                    <a:lstStyle/>
                    <a:p>
                      <a:pPr algn="l" latinLnBrk="1">
                        <a:lnSpc>
                          <a:spcPct val="115000"/>
                        </a:lnSpc>
                        <a:spcAft>
                          <a:spcPts val="0"/>
                        </a:spcAft>
                      </a:pPr>
                      <a:r>
                        <a:rPr lang="en-US" sz="1100" kern="100" dirty="0">
                          <a:effectLst/>
                          <a:latin typeface="Times New Roman"/>
                          <a:ea typeface="맑은 고딕"/>
                          <a:cs typeface="Times New Roman"/>
                        </a:rPr>
                        <a:t> </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noFill/>
                      <a:prstDash val="solid"/>
                      <a:round/>
                      <a:headEnd type="none" w="med" len="med"/>
                      <a:tailEnd type="none" w="med" len="med"/>
                    </a:lnB>
                  </a:tcPr>
                </a:tc>
                <a:tc>
                  <a:txBody>
                    <a:bodyPr/>
                    <a:lstStyle/>
                    <a:p>
                      <a:pPr algn="r" latinLnBrk="1">
                        <a:lnSpc>
                          <a:spcPct val="115000"/>
                        </a:lnSpc>
                        <a:spcAft>
                          <a:spcPts val="0"/>
                        </a:spcAft>
                      </a:pPr>
                      <a:r>
                        <a:rPr lang="en-US" sz="1100" kern="100">
                          <a:effectLst/>
                          <a:latin typeface="Times New Roman"/>
                          <a:ea typeface="맑은 고딕"/>
                          <a:cs typeface="Times New Roman"/>
                        </a:rPr>
                        <a:t>3</a:t>
                      </a:r>
                      <a:endParaRPr lang="ko-KR" sz="1100" kern="100">
                        <a:effectLst/>
                        <a:latin typeface="맑은 고딕"/>
                        <a:ea typeface="맑은 고딕"/>
                        <a:cs typeface="Times New Roman"/>
                      </a:endParaRPr>
                    </a:p>
                  </a:txBody>
                  <a:tcPr marL="51435" marR="51435" marT="0" marB="0">
                    <a:lnL>
                      <a:noFill/>
                    </a:lnL>
                    <a:lnR>
                      <a:noFill/>
                    </a:lnR>
                    <a:lnT>
                      <a:noFill/>
                    </a:lnT>
                    <a:lnB w="6350" cap="flat" cmpd="sng" algn="ctr">
                      <a:noFill/>
                      <a:prstDash val="solid"/>
                      <a:round/>
                      <a:headEnd type="none" w="med" len="med"/>
                      <a:tailEnd type="none" w="med" len="med"/>
                    </a:lnB>
                  </a:tcPr>
                </a:tc>
                <a:tc>
                  <a:txBody>
                    <a:bodyPr/>
                    <a:lstStyle/>
                    <a:p>
                      <a:pPr algn="r" latinLnBrk="1">
                        <a:lnSpc>
                          <a:spcPct val="115000"/>
                        </a:lnSpc>
                        <a:spcAft>
                          <a:spcPts val="0"/>
                        </a:spcAft>
                      </a:pPr>
                      <a:r>
                        <a:rPr lang="en-US" sz="1100" kern="100">
                          <a:effectLst/>
                          <a:latin typeface="Times New Roman"/>
                          <a:ea typeface="맑은 고딕"/>
                          <a:cs typeface="Times New Roman"/>
                        </a:rPr>
                        <a:t>16 (7.1%)</a:t>
                      </a:r>
                      <a:endParaRPr lang="ko-KR" sz="1100" kern="100">
                        <a:effectLst/>
                        <a:latin typeface="맑은 고딕"/>
                        <a:ea typeface="맑은 고딕"/>
                        <a:cs typeface="Times New Roman"/>
                      </a:endParaRPr>
                    </a:p>
                  </a:txBody>
                  <a:tcPr marL="51435" marR="51435" marT="0" marB="0">
                    <a:lnL>
                      <a:noFill/>
                    </a:lnL>
                    <a:lnR>
                      <a:noFill/>
                    </a:lnR>
                    <a:lnT>
                      <a:noFill/>
                    </a:lnT>
                    <a:lnB w="6350" cap="flat" cmpd="sng" algn="ctr">
                      <a:no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7 (6.3%)</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no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 </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noFill/>
                      <a:prstDash val="solid"/>
                      <a:round/>
                      <a:headEnd type="none" w="med" len="med"/>
                      <a:tailEnd type="none" w="med" len="med"/>
                    </a:lnB>
                  </a:tcPr>
                </a:tc>
              </a:tr>
              <a:tr h="347678">
                <a:tc>
                  <a:txBody>
                    <a:bodyPr/>
                    <a:lstStyle/>
                    <a:p>
                      <a:pPr algn="l" latinLnBrk="1">
                        <a:lnSpc>
                          <a:spcPct val="115000"/>
                        </a:lnSpc>
                        <a:spcAft>
                          <a:spcPts val="0"/>
                        </a:spcAft>
                      </a:pPr>
                      <a:r>
                        <a:rPr lang="en-US" sz="1100" kern="100">
                          <a:effectLst/>
                          <a:latin typeface="Times New Roman"/>
                          <a:ea typeface="맑은 고딕"/>
                          <a:cs typeface="Times New Roman"/>
                        </a:rPr>
                        <a:t> </a:t>
                      </a:r>
                      <a:endParaRPr lang="ko-KR" sz="1100" kern="100">
                        <a:effectLst/>
                        <a:latin typeface="맑은 고딕"/>
                        <a:ea typeface="맑은 고딕"/>
                        <a:cs typeface="Times New Roman"/>
                      </a:endParaRPr>
                    </a:p>
                  </a:txBody>
                  <a:tcPr marL="51435" marR="51435"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4</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0 (0.0%)</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1 (0.9%)</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 </a:t>
                      </a:r>
                      <a:endParaRPr lang="ko-KR" sz="1100" kern="100" dirty="0">
                        <a:effectLst/>
                        <a:latin typeface="맑은 고딕"/>
                        <a:ea typeface="맑은 고딕"/>
                        <a:cs typeface="Times New Roman"/>
                      </a:endParaRPr>
                    </a:p>
                  </a:txBody>
                  <a:tcPr marL="51435" marR="51435" marT="0" marB="0">
                    <a:lnL>
                      <a:noFill/>
                    </a:lnL>
                    <a:lnR>
                      <a:noFill/>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val="664149251"/>
              </p:ext>
            </p:extLst>
          </p:nvPr>
        </p:nvGraphicFramePr>
        <p:xfrm>
          <a:off x="105508" y="1604198"/>
          <a:ext cx="4132386" cy="3476201"/>
        </p:xfrm>
        <a:graphic>
          <a:graphicData uri="http://schemas.openxmlformats.org/drawingml/2006/table">
            <a:tbl>
              <a:tblPr/>
              <a:tblGrid>
                <a:gridCol w="1039385"/>
                <a:gridCol w="1167486"/>
                <a:gridCol w="1151792"/>
                <a:gridCol w="773723"/>
              </a:tblGrid>
              <a:tr h="394335">
                <a:tc>
                  <a:txBody>
                    <a:bodyPr/>
                    <a:lstStyle/>
                    <a:p>
                      <a:pPr algn="just" latinLnBrk="1">
                        <a:lnSpc>
                          <a:spcPct val="115000"/>
                        </a:lnSpc>
                        <a:spcAft>
                          <a:spcPts val="0"/>
                        </a:spcAft>
                      </a:pPr>
                      <a:r>
                        <a:rPr lang="en-US" sz="1100" b="1" kern="100" dirty="0">
                          <a:solidFill>
                            <a:schemeClr val="bg1"/>
                          </a:solidFill>
                          <a:effectLst/>
                          <a:latin typeface="Times New Roman"/>
                          <a:ea typeface="맑은 고딕"/>
                          <a:cs typeface="Times New Roman"/>
                        </a:rPr>
                        <a:t> </a:t>
                      </a:r>
                      <a:endParaRPr lang="ko-KR" sz="11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POD </a:t>
                      </a:r>
                      <a:r>
                        <a:rPr lang="en-US" sz="1100" b="1" kern="100" dirty="0">
                          <a:solidFill>
                            <a:schemeClr val="bg1"/>
                          </a:solidFill>
                          <a:effectLst/>
                          <a:latin typeface="Times New Roman"/>
                          <a:ea typeface="맑은 고딕"/>
                          <a:cs typeface="Times New Roman"/>
                        </a:rPr>
                        <a:t>≤ 2days </a:t>
                      </a:r>
                      <a:endParaRPr lang="en-US" sz="1100" b="1" kern="100" dirty="0" smtClean="0">
                        <a:solidFill>
                          <a:schemeClr val="bg1"/>
                        </a:solidFill>
                        <a:effectLst/>
                        <a:latin typeface="Times New Roman"/>
                        <a:ea typeface="맑은 고딕"/>
                        <a:cs typeface="Times New Roman"/>
                      </a:endParaRPr>
                    </a:p>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a:t>
                      </a:r>
                      <a:r>
                        <a:rPr lang="en-US" sz="1100" b="1" kern="100" dirty="0">
                          <a:solidFill>
                            <a:schemeClr val="bg1"/>
                          </a:solidFill>
                          <a:effectLst/>
                          <a:latin typeface="Times New Roman"/>
                          <a:ea typeface="맑은 고딕"/>
                          <a:cs typeface="Times New Roman"/>
                        </a:rPr>
                        <a:t>n=225)</a:t>
                      </a:r>
                      <a:endParaRPr lang="ko-KR" sz="11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POD &gt; </a:t>
                      </a:r>
                      <a:r>
                        <a:rPr lang="en-US" sz="1100" b="1" kern="100" dirty="0">
                          <a:solidFill>
                            <a:schemeClr val="bg1"/>
                          </a:solidFill>
                          <a:effectLst/>
                          <a:latin typeface="Times New Roman"/>
                          <a:ea typeface="맑은 고딕"/>
                          <a:cs typeface="Times New Roman"/>
                        </a:rPr>
                        <a:t>2days </a:t>
                      </a:r>
                      <a:endParaRPr lang="en-US" sz="1100" b="1" kern="100" dirty="0" smtClean="0">
                        <a:solidFill>
                          <a:schemeClr val="bg1"/>
                        </a:solidFill>
                        <a:effectLst/>
                        <a:latin typeface="Times New Roman"/>
                        <a:ea typeface="맑은 고딕"/>
                        <a:cs typeface="Times New Roman"/>
                      </a:endParaRPr>
                    </a:p>
                    <a:p>
                      <a:pPr algn="ctr" latinLnBrk="1">
                        <a:lnSpc>
                          <a:spcPct val="115000"/>
                        </a:lnSpc>
                        <a:spcAft>
                          <a:spcPts val="0"/>
                        </a:spcAft>
                      </a:pPr>
                      <a:r>
                        <a:rPr lang="en-US" sz="1100" b="1" kern="100" dirty="0" smtClean="0">
                          <a:solidFill>
                            <a:schemeClr val="bg1"/>
                          </a:solidFill>
                          <a:effectLst/>
                          <a:latin typeface="Times New Roman"/>
                          <a:ea typeface="맑은 고딕"/>
                          <a:cs typeface="Times New Roman"/>
                        </a:rPr>
                        <a:t>(</a:t>
                      </a:r>
                      <a:r>
                        <a:rPr lang="en-US" sz="1100" b="1" kern="100" dirty="0">
                          <a:solidFill>
                            <a:schemeClr val="bg1"/>
                          </a:solidFill>
                          <a:effectLst/>
                          <a:latin typeface="Times New Roman"/>
                          <a:ea typeface="맑은 고딕"/>
                          <a:cs typeface="Times New Roman"/>
                        </a:rPr>
                        <a:t>n=111)</a:t>
                      </a:r>
                      <a:endParaRPr lang="ko-KR" sz="11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c>
                  <a:txBody>
                    <a:bodyPr/>
                    <a:lstStyle/>
                    <a:p>
                      <a:pPr algn="ctr" latinLnBrk="1">
                        <a:lnSpc>
                          <a:spcPct val="115000"/>
                        </a:lnSpc>
                        <a:spcAft>
                          <a:spcPts val="0"/>
                        </a:spcAft>
                      </a:pPr>
                      <a:r>
                        <a:rPr lang="en-US" sz="1100" b="1" i="1" kern="100" dirty="0">
                          <a:solidFill>
                            <a:schemeClr val="bg1"/>
                          </a:solidFill>
                          <a:effectLst/>
                          <a:latin typeface="Times New Roman"/>
                          <a:ea typeface="맑은 고딕"/>
                          <a:cs typeface="Times New Roman"/>
                        </a:rPr>
                        <a:t>p</a:t>
                      </a:r>
                      <a:endParaRPr lang="ko-KR" sz="1100" b="1" i="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rgbClr val="404040"/>
                    </a:solidFill>
                  </a:tcPr>
                </a:tc>
              </a:tr>
              <a:tr h="591503">
                <a:tc>
                  <a:txBody>
                    <a:bodyPr/>
                    <a:lstStyle/>
                    <a:p>
                      <a:pPr algn="l" latinLnBrk="1">
                        <a:lnSpc>
                          <a:spcPct val="115000"/>
                        </a:lnSpc>
                        <a:spcAft>
                          <a:spcPts val="0"/>
                        </a:spcAft>
                      </a:pPr>
                      <a:r>
                        <a:rPr lang="en-US" sz="1100" b="1" kern="100" dirty="0">
                          <a:effectLst/>
                          <a:latin typeface="Times New Roman"/>
                          <a:ea typeface="맑은 고딕"/>
                          <a:cs typeface="Times New Roman"/>
                        </a:rPr>
                        <a:t>Operation time, </a:t>
                      </a:r>
                      <a:endParaRPr lang="en-US" sz="1100" b="1" kern="100" dirty="0" smtClean="0">
                        <a:effectLst/>
                        <a:latin typeface="Times New Roman"/>
                        <a:ea typeface="맑은 고딕"/>
                        <a:cs typeface="Times New Roman"/>
                      </a:endParaRPr>
                    </a:p>
                    <a:p>
                      <a:pPr algn="l" latinLnBrk="1">
                        <a:lnSpc>
                          <a:spcPct val="115000"/>
                        </a:lnSpc>
                        <a:spcAft>
                          <a:spcPts val="0"/>
                        </a:spcAft>
                      </a:pPr>
                      <a:r>
                        <a:rPr lang="en-US" sz="1100" b="1" kern="100" dirty="0" smtClean="0">
                          <a:effectLst/>
                          <a:latin typeface="Times New Roman"/>
                          <a:ea typeface="맑은 고딕"/>
                          <a:cs typeface="Times New Roman"/>
                        </a:rPr>
                        <a:t>min </a:t>
                      </a:r>
                      <a:r>
                        <a:rPr lang="en-US" sz="1100" b="1" kern="100" dirty="0">
                          <a:effectLst/>
                          <a:latin typeface="Times New Roman"/>
                          <a:ea typeface="맑은 고딕"/>
                          <a:cs typeface="Times New Roman"/>
                        </a:rPr>
                        <a:t>(range)</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a:effectLst/>
                          <a:latin typeface="Times New Roman"/>
                          <a:ea typeface="맑은 고딕"/>
                          <a:cs typeface="Times New Roman"/>
                        </a:rPr>
                        <a:t>45 (14-190)</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a:effectLst/>
                          <a:latin typeface="Times New Roman"/>
                          <a:ea typeface="맑은 고딕"/>
                          <a:cs typeface="Times New Roman"/>
                        </a:rPr>
                        <a:t>77 (16-371)</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100" b="1" kern="100" dirty="0">
                          <a:effectLst/>
                          <a:latin typeface="Times New Roman"/>
                          <a:ea typeface="맑은 고딕"/>
                          <a:cs typeface="Times New Roman"/>
                        </a:rPr>
                        <a:t>&lt;0.001</a:t>
                      </a:r>
                      <a:endParaRPr lang="ko-KR" sz="1100" b="1" kern="100" dirty="0">
                        <a:effectLst/>
                        <a:latin typeface="맑은 고딕"/>
                        <a:ea typeface="맑은 고딕"/>
                        <a:cs typeface="Times New Roman"/>
                      </a:endParaRPr>
                    </a:p>
                    <a:p>
                      <a:pPr algn="r" latinLnBrk="1">
                        <a:lnSpc>
                          <a:spcPct val="115000"/>
                        </a:lnSpc>
                        <a:spcAft>
                          <a:spcPts val="0"/>
                        </a:spcAft>
                      </a:pPr>
                      <a:r>
                        <a:rPr lang="en-US" sz="1100" b="1" kern="100" dirty="0">
                          <a:effectLst/>
                          <a:latin typeface="Times New Roman"/>
                          <a:ea typeface="맑은 고딕"/>
                          <a:cs typeface="Times New Roman"/>
                        </a:rPr>
                        <a:t> </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435786">
                <a:tc>
                  <a:txBody>
                    <a:bodyPr/>
                    <a:lstStyle/>
                    <a:p>
                      <a:pPr algn="l" latinLnBrk="1">
                        <a:lnSpc>
                          <a:spcPct val="115000"/>
                        </a:lnSpc>
                        <a:spcAft>
                          <a:spcPts val="0"/>
                        </a:spcAft>
                      </a:pPr>
                      <a:r>
                        <a:rPr lang="en-US" sz="1100" b="1" kern="100" dirty="0">
                          <a:effectLst/>
                          <a:latin typeface="Times New Roman"/>
                          <a:ea typeface="맑은 고딕"/>
                          <a:cs typeface="Times New Roman"/>
                        </a:rPr>
                        <a:t>Perioperative </a:t>
                      </a:r>
                      <a:endParaRPr lang="en-US" sz="1100" b="1" kern="100" dirty="0" smtClean="0">
                        <a:effectLst/>
                        <a:latin typeface="Times New Roman"/>
                        <a:ea typeface="맑은 고딕"/>
                        <a:cs typeface="Times New Roman"/>
                      </a:endParaRPr>
                    </a:p>
                    <a:p>
                      <a:pPr algn="l" latinLnBrk="1">
                        <a:lnSpc>
                          <a:spcPct val="115000"/>
                        </a:lnSpc>
                        <a:spcAft>
                          <a:spcPts val="0"/>
                        </a:spcAft>
                      </a:pPr>
                      <a:r>
                        <a:rPr lang="en-US" sz="1100" b="1" kern="100" dirty="0" smtClean="0">
                          <a:effectLst/>
                          <a:latin typeface="Times New Roman"/>
                          <a:ea typeface="맑은 고딕"/>
                          <a:cs typeface="Times New Roman"/>
                        </a:rPr>
                        <a:t>transfusion</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1 (0.5%)</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6 (5.6%)</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a:effectLst/>
                          <a:latin typeface="Times New Roman"/>
                          <a:ea typeface="맑은 고딕"/>
                          <a:cs typeface="Times New Roman"/>
                        </a:rPr>
                        <a:t>0.006</a:t>
                      </a:r>
                      <a:endParaRPr lang="ko-KR" sz="1100" b="1" kern="100">
                        <a:effectLst/>
                        <a:latin typeface="맑은 고딕"/>
                        <a:ea typeface="맑은 고딕"/>
                        <a:cs typeface="Times New Roman"/>
                      </a:endParaRPr>
                    </a:p>
                  </a:txBody>
                  <a:tcPr marL="51435" marR="51435" marT="0" marB="0">
                    <a:lnL>
                      <a:noFill/>
                    </a:lnL>
                    <a:lnR>
                      <a:noFill/>
                    </a:lnR>
                    <a:lnT>
                      <a:noFill/>
                    </a:lnT>
                    <a:lnB>
                      <a:noFill/>
                    </a:lnB>
                  </a:tcPr>
                </a:tc>
              </a:tr>
              <a:tr h="435786">
                <a:tc>
                  <a:txBody>
                    <a:bodyPr/>
                    <a:lstStyle/>
                    <a:p>
                      <a:pPr algn="l" latinLnBrk="1">
                        <a:lnSpc>
                          <a:spcPct val="115000"/>
                        </a:lnSpc>
                        <a:spcAft>
                          <a:spcPts val="0"/>
                        </a:spcAft>
                      </a:pPr>
                      <a:r>
                        <a:rPr lang="en-US" sz="1100" b="1" kern="100" dirty="0">
                          <a:effectLst/>
                          <a:latin typeface="Times New Roman"/>
                          <a:ea typeface="맑은 고딕"/>
                          <a:cs typeface="Times New Roman"/>
                        </a:rPr>
                        <a:t>Emergency </a:t>
                      </a:r>
                      <a:endParaRPr lang="en-US" sz="1100" b="1" kern="100" dirty="0" smtClean="0">
                        <a:effectLst/>
                        <a:latin typeface="Times New Roman"/>
                        <a:ea typeface="맑은 고딕"/>
                        <a:cs typeface="Times New Roman"/>
                      </a:endParaRPr>
                    </a:p>
                    <a:p>
                      <a:pPr algn="l" latinLnBrk="1">
                        <a:lnSpc>
                          <a:spcPct val="115000"/>
                        </a:lnSpc>
                        <a:spcAft>
                          <a:spcPts val="0"/>
                        </a:spcAft>
                      </a:pPr>
                      <a:r>
                        <a:rPr lang="en-US" sz="1100" b="1" kern="100" dirty="0" smtClean="0">
                          <a:effectLst/>
                          <a:latin typeface="Times New Roman"/>
                          <a:ea typeface="맑은 고딕"/>
                          <a:cs typeface="Times New Roman"/>
                        </a:rPr>
                        <a:t>operation</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9 (4.0%)</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23 (20.7%)</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&lt;0.001</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94335">
                <a:tc>
                  <a:txBody>
                    <a:bodyPr/>
                    <a:lstStyle/>
                    <a:p>
                      <a:pPr algn="l" latinLnBrk="1">
                        <a:lnSpc>
                          <a:spcPct val="115000"/>
                        </a:lnSpc>
                        <a:spcAft>
                          <a:spcPts val="0"/>
                        </a:spcAft>
                      </a:pPr>
                      <a:r>
                        <a:rPr lang="en-US" altLang="ko-KR" sz="1100" kern="100" dirty="0" smtClean="0">
                          <a:effectLst/>
                          <a:latin typeface="Times New Roman"/>
                          <a:ea typeface="+mn-ea"/>
                          <a:cs typeface="Times New Roman"/>
                        </a:rPr>
                        <a:t>Operation history</a:t>
                      </a:r>
                      <a:endParaRPr lang="ko-KR" altLang="ko-KR" sz="1100" kern="100" dirty="0">
                        <a:effectLst/>
                        <a:latin typeface="맑은 고딕"/>
                        <a:ea typeface="+mn-ea"/>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36 (16.0%)</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20 (18.0%)</a:t>
                      </a:r>
                      <a:endParaRPr lang="ko-KR" sz="1100" kern="100" dirty="0">
                        <a:effectLst/>
                        <a:latin typeface="맑은 고딕"/>
                        <a:ea typeface="맑은 고딕"/>
                        <a:cs typeface="Times New Roman"/>
                      </a:endParaRPr>
                    </a:p>
                  </a:txBody>
                  <a:tcPr marL="51435" marR="51435" marT="0" marB="0">
                    <a:lnL>
                      <a:noFill/>
                    </a:lnL>
                    <a:lnR>
                      <a:noFill/>
                    </a:lnR>
                    <a:lnT>
                      <a:noFill/>
                    </a:lnT>
                    <a:lnB w="12700" cap="flat" cmpd="sng" algn="ctr">
                      <a:solidFill>
                        <a:schemeClr val="bg1"/>
                      </a:solidFill>
                      <a:prstDash val="solid"/>
                      <a:round/>
                      <a:headEnd type="none" w="med" len="med"/>
                      <a:tailEnd type="none" w="med" len="med"/>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0.782</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r>
              <a:tr h="394335">
                <a:tc>
                  <a:txBody>
                    <a:bodyPr/>
                    <a:lstStyle/>
                    <a:p>
                      <a:pPr algn="l" latinLnBrk="1">
                        <a:lnSpc>
                          <a:spcPct val="115000"/>
                        </a:lnSpc>
                        <a:spcAft>
                          <a:spcPts val="0"/>
                        </a:spcAft>
                      </a:pPr>
                      <a:r>
                        <a:rPr lang="en-US" sz="1100" b="1" kern="100" dirty="0">
                          <a:effectLst/>
                          <a:latin typeface="Times New Roman"/>
                          <a:ea typeface="맑은 고딕"/>
                          <a:cs typeface="Times New Roman"/>
                        </a:rPr>
                        <a:t>Acute </a:t>
                      </a:r>
                      <a:endParaRPr lang="en-US" sz="1100" b="1" kern="100" dirty="0" smtClean="0">
                        <a:effectLst/>
                        <a:latin typeface="Times New Roman"/>
                        <a:ea typeface="맑은 고딕"/>
                        <a:cs typeface="Times New Roman"/>
                      </a:endParaRPr>
                    </a:p>
                    <a:p>
                      <a:pPr algn="l" latinLnBrk="1">
                        <a:lnSpc>
                          <a:spcPct val="115000"/>
                        </a:lnSpc>
                        <a:spcAft>
                          <a:spcPts val="0"/>
                        </a:spcAft>
                      </a:pPr>
                      <a:r>
                        <a:rPr lang="en-US" sz="1100" b="1" kern="100" dirty="0" smtClean="0">
                          <a:effectLst/>
                          <a:latin typeface="Times New Roman"/>
                          <a:ea typeface="맑은 고딕"/>
                          <a:cs typeface="Times New Roman"/>
                        </a:rPr>
                        <a:t>inflammation</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a:effectLst/>
                          <a:latin typeface="Times New Roman"/>
                          <a:ea typeface="맑은 고딕"/>
                          <a:cs typeface="Times New Roman"/>
                        </a:rPr>
                        <a:t>24 (10.7%)</a:t>
                      </a:r>
                      <a:endParaRPr lang="ko-KR" sz="1100" b="1" kern="10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47 (42.3%)</a:t>
                      </a:r>
                      <a:endParaRPr lang="ko-KR" sz="1100" b="1" kern="100" dirty="0">
                        <a:effectLst/>
                        <a:latin typeface="맑은 고딕"/>
                        <a:ea typeface="맑은 고딕"/>
                        <a:cs typeface="Times New Roman"/>
                      </a:endParaRPr>
                    </a:p>
                  </a:txBody>
                  <a:tcPr marL="51435" marR="51435" marT="0" marB="0">
                    <a:lnL>
                      <a:noFill/>
                    </a:lnL>
                    <a:lnR>
                      <a:noFill/>
                    </a:lnR>
                    <a:lnT w="12700" cap="flat" cmpd="sng" algn="ctr">
                      <a:solidFill>
                        <a:schemeClr val="bg1"/>
                      </a:solidFill>
                      <a:prstDash val="solid"/>
                      <a:round/>
                      <a:headEnd type="none" w="med" len="med"/>
                      <a:tailEnd type="none" w="med" len="med"/>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&lt;0.001</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r h="394335">
                <a:tc>
                  <a:txBody>
                    <a:bodyPr/>
                    <a:lstStyle/>
                    <a:p>
                      <a:pPr algn="l" latinLnBrk="1">
                        <a:lnSpc>
                          <a:spcPct val="115000"/>
                        </a:lnSpc>
                        <a:spcAft>
                          <a:spcPts val="0"/>
                        </a:spcAft>
                      </a:pPr>
                      <a:r>
                        <a:rPr lang="en-US" sz="1100" kern="100" dirty="0">
                          <a:effectLst/>
                          <a:latin typeface="Times New Roman"/>
                          <a:ea typeface="맑은 고딕"/>
                          <a:cs typeface="Times New Roman"/>
                        </a:rPr>
                        <a:t>Gallbladder </a:t>
                      </a:r>
                      <a:endParaRPr lang="en-US" sz="1100" kern="100" dirty="0" smtClean="0">
                        <a:effectLst/>
                        <a:latin typeface="Times New Roman"/>
                        <a:ea typeface="맑은 고딕"/>
                        <a:cs typeface="Times New Roman"/>
                      </a:endParaRPr>
                    </a:p>
                    <a:p>
                      <a:pPr algn="l" latinLnBrk="1">
                        <a:lnSpc>
                          <a:spcPct val="115000"/>
                        </a:lnSpc>
                        <a:spcAft>
                          <a:spcPts val="0"/>
                        </a:spcAft>
                      </a:pPr>
                      <a:r>
                        <a:rPr lang="en-US" sz="1100" kern="100" dirty="0" smtClean="0">
                          <a:effectLst/>
                          <a:latin typeface="Times New Roman"/>
                          <a:ea typeface="맑은 고딕"/>
                          <a:cs typeface="Times New Roman"/>
                        </a:rPr>
                        <a:t>stone</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61 (27.1%)</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31 (28.2%)</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kern="100" dirty="0">
                          <a:effectLst/>
                          <a:latin typeface="Times New Roman"/>
                          <a:ea typeface="맑은 고딕"/>
                          <a:cs typeface="Times New Roman"/>
                        </a:rPr>
                        <a:t>0.837</a:t>
                      </a:r>
                      <a:endParaRPr lang="ko-KR" sz="1100" kern="100" dirty="0">
                        <a:effectLst/>
                        <a:latin typeface="맑은 고딕"/>
                        <a:ea typeface="맑은 고딕"/>
                        <a:cs typeface="Times New Roman"/>
                      </a:endParaRPr>
                    </a:p>
                  </a:txBody>
                  <a:tcPr marL="51435" marR="51435" marT="0" marB="0">
                    <a:lnL>
                      <a:noFill/>
                    </a:lnL>
                    <a:lnR>
                      <a:noFill/>
                    </a:lnR>
                    <a:lnT>
                      <a:noFill/>
                    </a:lnT>
                    <a:lnB>
                      <a:noFill/>
                    </a:lnB>
                  </a:tcPr>
                </a:tc>
              </a:tr>
              <a:tr h="435786">
                <a:tc>
                  <a:txBody>
                    <a:bodyPr/>
                    <a:lstStyle/>
                    <a:p>
                      <a:pPr algn="l" latinLnBrk="1">
                        <a:lnSpc>
                          <a:spcPct val="115000"/>
                        </a:lnSpc>
                        <a:spcAft>
                          <a:spcPts val="0"/>
                        </a:spcAft>
                      </a:pPr>
                      <a:r>
                        <a:rPr lang="en-US" sz="1100" b="1" kern="100" dirty="0">
                          <a:effectLst/>
                          <a:latin typeface="Times New Roman"/>
                          <a:ea typeface="맑은 고딕"/>
                          <a:cs typeface="Times New Roman"/>
                        </a:rPr>
                        <a:t>Surgical site </a:t>
                      </a:r>
                      <a:endParaRPr lang="en-US" sz="1100" b="1" kern="100" dirty="0" smtClean="0">
                        <a:effectLst/>
                        <a:latin typeface="Times New Roman"/>
                        <a:ea typeface="맑은 고딕"/>
                        <a:cs typeface="Times New Roman"/>
                      </a:endParaRPr>
                    </a:p>
                    <a:p>
                      <a:pPr algn="l" latinLnBrk="1">
                        <a:lnSpc>
                          <a:spcPct val="115000"/>
                        </a:lnSpc>
                        <a:spcAft>
                          <a:spcPts val="0"/>
                        </a:spcAft>
                      </a:pPr>
                      <a:r>
                        <a:rPr lang="en-US" sz="1100" b="1" kern="100" dirty="0" smtClean="0">
                          <a:effectLst/>
                          <a:latin typeface="Times New Roman"/>
                          <a:ea typeface="맑은 고딕"/>
                          <a:cs typeface="Times New Roman"/>
                        </a:rPr>
                        <a:t>infection</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2 (0.9%)</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5 (4.6%)</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c>
                  <a:txBody>
                    <a:bodyPr/>
                    <a:lstStyle/>
                    <a:p>
                      <a:pPr algn="r" latinLnBrk="1">
                        <a:lnSpc>
                          <a:spcPct val="115000"/>
                        </a:lnSpc>
                        <a:spcAft>
                          <a:spcPts val="0"/>
                        </a:spcAft>
                      </a:pPr>
                      <a:r>
                        <a:rPr lang="en-US" sz="1100" b="1" kern="100" dirty="0">
                          <a:effectLst/>
                          <a:latin typeface="Times New Roman"/>
                          <a:ea typeface="맑은 고딕"/>
                          <a:cs typeface="Times New Roman"/>
                        </a:rPr>
                        <a:t>0.041</a:t>
                      </a:r>
                      <a:endParaRPr lang="ko-KR" sz="1100" b="1" kern="100" dirty="0">
                        <a:effectLst/>
                        <a:latin typeface="맑은 고딕"/>
                        <a:ea typeface="맑은 고딕"/>
                        <a:cs typeface="Times New Roman"/>
                      </a:endParaRPr>
                    </a:p>
                  </a:txBody>
                  <a:tcPr marL="51435" marR="51435" marT="0" marB="0">
                    <a:lnL>
                      <a:noFill/>
                    </a:lnL>
                    <a:lnR>
                      <a:noFill/>
                    </a:lnR>
                    <a:lnT>
                      <a:noFill/>
                    </a:lnT>
                    <a:lnB>
                      <a:noFill/>
                    </a:lnB>
                  </a:tcPr>
                </a:tc>
              </a:tr>
            </a:tbl>
          </a:graphicData>
        </a:graphic>
      </p:graphicFrame>
      <p:sp>
        <p:nvSpPr>
          <p:cNvPr id="3" name="직사각형 2"/>
          <p:cNvSpPr/>
          <p:nvPr/>
        </p:nvSpPr>
        <p:spPr>
          <a:xfrm>
            <a:off x="4440116" y="5420254"/>
            <a:ext cx="4572000" cy="507831"/>
          </a:xfrm>
          <a:prstGeom prst="rect">
            <a:avLst/>
          </a:prstGeom>
        </p:spPr>
        <p:txBody>
          <a:bodyPr>
            <a:spAutoFit/>
          </a:bodyPr>
          <a:lstStyle/>
          <a:p>
            <a:r>
              <a:rPr lang="en-US" altLang="ko-KR" sz="1350" dirty="0">
                <a:solidFill>
                  <a:prstClr val="black"/>
                </a:solidFill>
              </a:rPr>
              <a:t>*Influencing factors on postoperative hospital stay length: </a:t>
            </a:r>
            <a:r>
              <a:rPr lang="en-US" altLang="ko-KR" sz="1350" dirty="0"/>
              <a:t> Patient factors</a:t>
            </a:r>
            <a:endParaRPr lang="ko-KR" altLang="en-US" sz="1350" dirty="0"/>
          </a:p>
        </p:txBody>
      </p:sp>
      <p:sp>
        <p:nvSpPr>
          <p:cNvPr id="10" name="TextBox 4"/>
          <p:cNvSpPr txBox="1">
            <a:spLocks noChangeArrowheads="1"/>
          </p:cNvSpPr>
          <p:nvPr/>
        </p:nvSpPr>
        <p:spPr bwMode="auto">
          <a:xfrm>
            <a:off x="109552" y="5558753"/>
            <a:ext cx="31963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r>
              <a:rPr lang="en-US" altLang="ko-KR" sz="900" b="1" dirty="0">
                <a:latin typeface="Arial" pitchFamily="34" charset="0"/>
                <a:cs typeface="Arial" pitchFamily="34" charset="0"/>
              </a:rPr>
              <a:t>Chong et al. Korean J Hepatobiliary </a:t>
            </a:r>
            <a:r>
              <a:rPr lang="en-US" altLang="ko-KR" sz="900" b="1" dirty="0" err="1">
                <a:latin typeface="Arial" pitchFamily="34" charset="0"/>
                <a:cs typeface="Arial" pitchFamily="34" charset="0"/>
              </a:rPr>
              <a:t>Pancreat</a:t>
            </a:r>
            <a:r>
              <a:rPr lang="en-US" altLang="ko-KR" sz="900" b="1" dirty="0">
                <a:latin typeface="Arial" pitchFamily="34" charset="0"/>
                <a:cs typeface="Arial" pitchFamily="34" charset="0"/>
              </a:rPr>
              <a:t> </a:t>
            </a:r>
            <a:r>
              <a:rPr lang="en-US" altLang="ko-KR" sz="900" b="1" dirty="0" err="1">
                <a:latin typeface="Arial" pitchFamily="34" charset="0"/>
                <a:cs typeface="Arial" pitchFamily="34" charset="0"/>
              </a:rPr>
              <a:t>Surg</a:t>
            </a:r>
            <a:r>
              <a:rPr lang="en-US" altLang="ko-KR" sz="900" b="1" dirty="0">
                <a:latin typeface="Arial" pitchFamily="34" charset="0"/>
                <a:cs typeface="Arial" pitchFamily="34" charset="0"/>
              </a:rPr>
              <a:t> 2016;20:12-6</a:t>
            </a:r>
            <a:endParaRPr lang="ko-KR" altLang="en-US" sz="900" b="1" dirty="0">
              <a:latin typeface="Arial" pitchFamily="34" charset="0"/>
              <a:cs typeface="Arial" pitchFamily="34" charset="0"/>
            </a:endParaRPr>
          </a:p>
        </p:txBody>
      </p:sp>
      <p:graphicFrame>
        <p:nvGraphicFramePr>
          <p:cNvPr id="8" name="표 7"/>
          <p:cNvGraphicFramePr>
            <a:graphicFrameLocks noGrp="1"/>
          </p:cNvGraphicFramePr>
          <p:nvPr>
            <p:extLst>
              <p:ext uri="{D42A27DB-BD31-4B8C-83A1-F6EECF244321}">
                <p14:modId xmlns:p14="http://schemas.microsoft.com/office/powerpoint/2010/main" val="2263621537"/>
              </p:ext>
            </p:extLst>
          </p:nvPr>
        </p:nvGraphicFramePr>
        <p:xfrm>
          <a:off x="1193292" y="1492391"/>
          <a:ext cx="6693410" cy="3595722"/>
        </p:xfrm>
        <a:graphic>
          <a:graphicData uri="http://schemas.openxmlformats.org/drawingml/2006/table">
            <a:tbl>
              <a:tblPr/>
              <a:tblGrid>
                <a:gridCol w="1985650"/>
                <a:gridCol w="1449814"/>
                <a:gridCol w="1712510"/>
                <a:gridCol w="1545436"/>
              </a:tblGrid>
              <a:tr h="563783">
                <a:tc>
                  <a:txBody>
                    <a:bodyPr/>
                    <a:lstStyle/>
                    <a:p>
                      <a:pPr algn="just" latinLnBrk="1">
                        <a:lnSpc>
                          <a:spcPct val="115000"/>
                        </a:lnSpc>
                        <a:spcAft>
                          <a:spcPts val="0"/>
                        </a:spcAft>
                      </a:pPr>
                      <a:r>
                        <a:rPr lang="en-US" sz="1500" b="1" kern="100" dirty="0" smtClean="0">
                          <a:solidFill>
                            <a:schemeClr val="bg1"/>
                          </a:solidFill>
                          <a:effectLst/>
                          <a:latin typeface="Times New Roman"/>
                          <a:ea typeface="+mn-ea"/>
                          <a:cs typeface="Times New Roman"/>
                        </a:rPr>
                        <a:t>Multivariate </a:t>
                      </a:r>
                    </a:p>
                    <a:p>
                      <a:pPr algn="just" latinLnBrk="1">
                        <a:lnSpc>
                          <a:spcPct val="115000"/>
                        </a:lnSpc>
                        <a:spcAft>
                          <a:spcPts val="0"/>
                        </a:spcAft>
                      </a:pPr>
                      <a:r>
                        <a:rPr lang="en-US" sz="1500" b="1" kern="100" dirty="0" smtClean="0">
                          <a:solidFill>
                            <a:schemeClr val="bg1"/>
                          </a:solidFill>
                          <a:effectLst/>
                          <a:latin typeface="Times New Roman"/>
                          <a:ea typeface="+mn-ea"/>
                          <a:cs typeface="Times New Roman"/>
                        </a:rPr>
                        <a:t>logistic regression</a:t>
                      </a:r>
                      <a:endParaRPr lang="ko-KR" sz="15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c>
                  <a:txBody>
                    <a:bodyPr/>
                    <a:lstStyle/>
                    <a:p>
                      <a:pPr algn="ctr" latinLnBrk="1">
                        <a:lnSpc>
                          <a:spcPct val="115000"/>
                        </a:lnSpc>
                        <a:spcAft>
                          <a:spcPts val="0"/>
                        </a:spcAft>
                      </a:pPr>
                      <a:r>
                        <a:rPr lang="en-US" sz="1500" b="1" i="1" kern="100" dirty="0">
                          <a:solidFill>
                            <a:schemeClr val="bg1"/>
                          </a:solidFill>
                          <a:effectLst/>
                          <a:latin typeface="Times New Roman"/>
                          <a:ea typeface="맑은 고딕"/>
                          <a:cs typeface="Times New Roman"/>
                        </a:rPr>
                        <a:t>p</a:t>
                      </a:r>
                      <a:endParaRPr lang="ko-KR" sz="1500" b="1" i="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c>
                  <a:txBody>
                    <a:bodyPr/>
                    <a:lstStyle/>
                    <a:p>
                      <a:pPr algn="ctr" latinLnBrk="1">
                        <a:lnSpc>
                          <a:spcPct val="115000"/>
                        </a:lnSpc>
                        <a:spcAft>
                          <a:spcPts val="0"/>
                        </a:spcAft>
                      </a:pPr>
                      <a:r>
                        <a:rPr lang="en-US" sz="1500" b="1" kern="100" dirty="0">
                          <a:solidFill>
                            <a:schemeClr val="bg1"/>
                          </a:solidFill>
                          <a:effectLst/>
                          <a:latin typeface="Times New Roman"/>
                          <a:ea typeface="맑은 고딕"/>
                          <a:cs typeface="Times New Roman"/>
                        </a:rPr>
                        <a:t>Odds ratio</a:t>
                      </a:r>
                      <a:endParaRPr lang="ko-KR" sz="15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c>
                  <a:txBody>
                    <a:bodyPr/>
                    <a:lstStyle/>
                    <a:p>
                      <a:pPr algn="ctr" latinLnBrk="1">
                        <a:lnSpc>
                          <a:spcPct val="115000"/>
                        </a:lnSpc>
                        <a:spcAft>
                          <a:spcPts val="0"/>
                        </a:spcAft>
                      </a:pPr>
                      <a:r>
                        <a:rPr lang="en-US" sz="1500" b="1" kern="100" dirty="0">
                          <a:solidFill>
                            <a:schemeClr val="bg1"/>
                          </a:solidFill>
                          <a:effectLst/>
                          <a:latin typeface="Times New Roman"/>
                          <a:ea typeface="맑은 고딕"/>
                          <a:cs typeface="Times New Roman"/>
                        </a:rPr>
                        <a:t>95% </a:t>
                      </a:r>
                      <a:r>
                        <a:rPr lang="en-US" sz="1500" b="1" kern="100" dirty="0" smtClean="0">
                          <a:solidFill>
                            <a:schemeClr val="bg1"/>
                          </a:solidFill>
                          <a:effectLst/>
                          <a:latin typeface="Times New Roman"/>
                          <a:ea typeface="맑은 고딕"/>
                          <a:cs typeface="Times New Roman"/>
                        </a:rPr>
                        <a:t>CI</a:t>
                      </a:r>
                      <a:endParaRPr lang="ko-KR" sz="1500" b="1" kern="100" dirty="0">
                        <a:solidFill>
                          <a:schemeClr val="bg1"/>
                        </a:solidFill>
                        <a:effectLst/>
                        <a:latin typeface="맑은 고딕"/>
                        <a:ea typeface="맑은 고딕"/>
                        <a:cs typeface="Times New Roman"/>
                      </a:endParaRPr>
                    </a:p>
                  </a:txBody>
                  <a:tcPr marL="51435" marR="51435" marT="0" marB="0">
                    <a:lnL>
                      <a:noFill/>
                    </a:lnL>
                    <a:lnR>
                      <a:noFill/>
                    </a:lnR>
                    <a:lnT>
                      <a:noFill/>
                    </a:lnT>
                    <a:lnB>
                      <a:noFill/>
                    </a:lnB>
                    <a:solidFill>
                      <a:schemeClr val="tx1">
                        <a:lumMod val="65000"/>
                        <a:lumOff val="35000"/>
                      </a:schemeClr>
                    </a:solidFill>
                  </a:tcPr>
                </a:tc>
              </a:tr>
              <a:tr h="780089">
                <a:tc>
                  <a:txBody>
                    <a:bodyPr/>
                    <a:lstStyle/>
                    <a:p>
                      <a:pPr algn="l" latinLnBrk="1">
                        <a:lnSpc>
                          <a:spcPct val="115000"/>
                        </a:lnSpc>
                        <a:spcAft>
                          <a:spcPts val="0"/>
                        </a:spcAft>
                      </a:pPr>
                      <a:r>
                        <a:rPr lang="en-US" sz="1500" kern="100" dirty="0">
                          <a:effectLst/>
                          <a:latin typeface="Times New Roman"/>
                          <a:ea typeface="맑은 고딕"/>
                          <a:cs typeface="Times New Roman"/>
                        </a:rPr>
                        <a:t>Operation time (min)</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&lt;0.001</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1.030</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1.005-1.045</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780089">
                <a:tc>
                  <a:txBody>
                    <a:bodyPr/>
                    <a:lstStyle/>
                    <a:p>
                      <a:pPr algn="l" latinLnBrk="1">
                        <a:lnSpc>
                          <a:spcPct val="115000"/>
                        </a:lnSpc>
                        <a:spcAft>
                          <a:spcPts val="0"/>
                        </a:spcAft>
                      </a:pPr>
                      <a:r>
                        <a:rPr lang="en-US" sz="1500" kern="100" dirty="0">
                          <a:effectLst/>
                          <a:latin typeface="Times New Roman"/>
                          <a:ea typeface="맑은 고딕"/>
                          <a:cs typeface="Times New Roman"/>
                        </a:rPr>
                        <a:t>Emergency operation</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&lt;0.001</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6.104</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2.293-16.250</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780089">
                <a:tc>
                  <a:txBody>
                    <a:bodyPr/>
                    <a:lstStyle/>
                    <a:p>
                      <a:pPr algn="l" latinLnBrk="1">
                        <a:lnSpc>
                          <a:spcPct val="115000"/>
                        </a:lnSpc>
                        <a:spcAft>
                          <a:spcPts val="0"/>
                        </a:spcAft>
                      </a:pPr>
                      <a:r>
                        <a:rPr lang="en-US" sz="1500" kern="100" dirty="0">
                          <a:effectLst/>
                          <a:latin typeface="Times New Roman"/>
                          <a:ea typeface="맑은 고딕"/>
                          <a:cs typeface="Times New Roman"/>
                        </a:rPr>
                        <a:t>Age (years)</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a:effectLst/>
                          <a:latin typeface="Times New Roman"/>
                          <a:ea typeface="맑은 고딕"/>
                          <a:cs typeface="Times New Roman"/>
                        </a:rPr>
                        <a:t>0.014</a:t>
                      </a:r>
                      <a:endParaRPr lang="ko-KR" sz="1500" kern="10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1.025</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1.005-1.045</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r h="691672">
                <a:tc>
                  <a:txBody>
                    <a:bodyPr/>
                    <a:lstStyle/>
                    <a:p>
                      <a:pPr algn="l" latinLnBrk="1">
                        <a:lnSpc>
                          <a:spcPct val="115000"/>
                        </a:lnSpc>
                        <a:spcAft>
                          <a:spcPts val="0"/>
                        </a:spcAft>
                      </a:pPr>
                      <a:r>
                        <a:rPr lang="en-US" sz="1500" kern="100" dirty="0">
                          <a:effectLst/>
                          <a:latin typeface="Times New Roman"/>
                          <a:ea typeface="맑은 고딕"/>
                          <a:cs typeface="Times New Roman"/>
                        </a:rPr>
                        <a:t>Smoking</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a:effectLst/>
                          <a:latin typeface="Times New Roman"/>
                          <a:ea typeface="맑은 고딕"/>
                          <a:cs typeface="Times New Roman"/>
                        </a:rPr>
                        <a:t>0.022</a:t>
                      </a:r>
                      <a:endParaRPr lang="ko-KR" sz="1500" kern="10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2.341</a:t>
                      </a:r>
                      <a:endParaRPr lang="ko-KR" sz="1500" kern="100" dirty="0">
                        <a:effectLst/>
                        <a:latin typeface="맑은 고딕"/>
                        <a:ea typeface="맑은 고딕"/>
                        <a:cs typeface="Times New Roman"/>
                      </a:endParaRPr>
                    </a:p>
                  </a:txBody>
                  <a:tcPr marL="51435" marR="51435" marT="0" marB="0">
                    <a:lnL>
                      <a:noFill/>
                    </a:lnL>
                    <a:lnR>
                      <a:noFill/>
                    </a:lnR>
                    <a:lnT>
                      <a:noFill/>
                    </a:lnT>
                    <a:lnB w="12700" cap="flat" cmpd="sng" algn="ctr">
                      <a:solidFill>
                        <a:schemeClr val="bg1"/>
                      </a:solidFill>
                      <a:prstDash val="solid"/>
                      <a:round/>
                      <a:headEnd type="none" w="med" len="med"/>
                      <a:tailEnd type="none" w="med" len="med"/>
                    </a:lnB>
                    <a:solidFill>
                      <a:schemeClr val="bg1"/>
                    </a:solidFill>
                  </a:tcPr>
                </a:tc>
                <a:tc>
                  <a:txBody>
                    <a:bodyPr/>
                    <a:lstStyle/>
                    <a:p>
                      <a:pPr algn="r" latinLnBrk="1">
                        <a:lnSpc>
                          <a:spcPct val="115000"/>
                        </a:lnSpc>
                        <a:spcAft>
                          <a:spcPts val="0"/>
                        </a:spcAft>
                      </a:pPr>
                      <a:r>
                        <a:rPr lang="en-US" sz="1500" kern="100" dirty="0">
                          <a:effectLst/>
                          <a:latin typeface="Times New Roman"/>
                          <a:ea typeface="맑은 고딕"/>
                          <a:cs typeface="Times New Roman"/>
                        </a:rPr>
                        <a:t>1.129-4.853</a:t>
                      </a:r>
                      <a:endParaRPr lang="ko-KR" sz="1500" kern="100" dirty="0">
                        <a:effectLst/>
                        <a:latin typeface="맑은 고딕"/>
                        <a:ea typeface="맑은 고딕"/>
                        <a:cs typeface="Times New Roman"/>
                      </a:endParaRPr>
                    </a:p>
                  </a:txBody>
                  <a:tcPr marL="51435" marR="51435" marT="0" marB="0">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250931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Influencing factors on postoperative hospital stay</a:t>
            </a:r>
            <a:endParaRPr lang="ko-KR" altLang="en-US" dirty="0"/>
          </a:p>
        </p:txBody>
      </p:sp>
      <p:sp>
        <p:nvSpPr>
          <p:cNvPr id="3" name="내용 개체 틀 2"/>
          <p:cNvSpPr>
            <a:spLocks noGrp="1"/>
          </p:cNvSpPr>
          <p:nvPr>
            <p:ph idx="1"/>
          </p:nvPr>
        </p:nvSpPr>
        <p:spPr/>
        <p:txBody>
          <a:bodyPr>
            <a:noAutofit/>
          </a:bodyPr>
          <a:lstStyle/>
          <a:p>
            <a:r>
              <a:rPr lang="en-US" altLang="ko-KR" sz="2200" dirty="0" smtClean="0"/>
              <a:t>Conclusion</a:t>
            </a:r>
          </a:p>
          <a:p>
            <a:pPr lvl="1"/>
            <a:r>
              <a:rPr lang="en-US" altLang="ko-KR" sz="2200" dirty="0" smtClean="0"/>
              <a:t>Older patients with longer operation time are likely to be in late discharge group</a:t>
            </a:r>
          </a:p>
          <a:p>
            <a:pPr lvl="1"/>
            <a:r>
              <a:rPr lang="en-US" altLang="ko-KR" sz="2200" dirty="0" smtClean="0"/>
              <a:t>Although not determined to be independent factors, preoperative albumin level and strict perioperative sugar control needs further investigation as to influence on hospital stay</a:t>
            </a:r>
          </a:p>
          <a:p>
            <a:endParaRPr lang="en-US" altLang="ko-KR" sz="2200" dirty="0" smtClean="0"/>
          </a:p>
          <a:p>
            <a:r>
              <a:rPr lang="en-US" altLang="ko-KR" sz="2200" dirty="0" smtClean="0"/>
              <a:t>Limitations</a:t>
            </a:r>
          </a:p>
          <a:p>
            <a:pPr lvl="1"/>
            <a:r>
              <a:rPr lang="en-US" altLang="ko-KR" sz="2200" dirty="0" smtClean="0"/>
              <a:t>Bias inherent to retrospective nature of the design</a:t>
            </a:r>
          </a:p>
          <a:p>
            <a:pPr lvl="1"/>
            <a:r>
              <a:rPr lang="en-US" altLang="ko-KR" sz="2200" dirty="0" smtClean="0"/>
              <a:t>Short follow-up period</a:t>
            </a:r>
          </a:p>
          <a:p>
            <a:pPr lvl="1"/>
            <a:r>
              <a:rPr lang="en-US" altLang="ko-KR" sz="2200" b="1" dirty="0" smtClean="0"/>
              <a:t>Lack of discharge protocol among the participating hospitals</a:t>
            </a:r>
          </a:p>
          <a:p>
            <a:pPr marL="685783" lvl="2" indent="0">
              <a:buNone/>
            </a:pPr>
            <a:endParaRPr lang="en-US" altLang="ko-KR" sz="2200" dirty="0" smtClean="0"/>
          </a:p>
          <a:p>
            <a:pPr lvl="2"/>
            <a:endParaRPr lang="ko-KR" altLang="en-US" sz="2200" dirty="0"/>
          </a:p>
        </p:txBody>
      </p:sp>
      <p:sp>
        <p:nvSpPr>
          <p:cNvPr id="4" name="직사각형 3"/>
          <p:cNvSpPr/>
          <p:nvPr/>
        </p:nvSpPr>
        <p:spPr>
          <a:xfrm rot="20677079">
            <a:off x="1048878" y="3010489"/>
            <a:ext cx="6971174" cy="784830"/>
          </a:xfrm>
          <a:prstGeom prst="rect">
            <a:avLst/>
          </a:prstGeom>
          <a:solidFill>
            <a:schemeClr val="tx1">
              <a:lumMod val="65000"/>
              <a:lumOff val="35000"/>
            </a:schemeClr>
          </a:solidFill>
        </p:spPr>
        <p:txBody>
          <a:bodyPr wrap="square">
            <a:spAutoFit/>
          </a:bodyPr>
          <a:lstStyle/>
          <a:p>
            <a:pPr lvl="1"/>
            <a:r>
              <a:rPr lang="en-US" altLang="ko-KR" sz="4500" b="1" dirty="0">
                <a:solidFill>
                  <a:schemeClr val="bg1"/>
                </a:solidFill>
              </a:rPr>
              <a:t>Lack of discharge protocol</a:t>
            </a:r>
          </a:p>
        </p:txBody>
      </p:sp>
    </p:spTree>
    <p:extLst>
      <p:ext uri="{BB962C8B-B14F-4D97-AF65-F5344CB8AC3E}">
        <p14:creationId xmlns:p14="http://schemas.microsoft.com/office/powerpoint/2010/main" val="367620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Usefulness of critical pathway</a:t>
            </a:r>
          </a:p>
        </p:txBody>
      </p:sp>
      <p:sp>
        <p:nvSpPr>
          <p:cNvPr id="3" name="내용 개체 틀 2"/>
          <p:cNvSpPr>
            <a:spLocks noGrp="1"/>
          </p:cNvSpPr>
          <p:nvPr>
            <p:ph idx="1"/>
          </p:nvPr>
        </p:nvSpPr>
        <p:spPr/>
        <p:txBody>
          <a:bodyPr>
            <a:normAutofit/>
          </a:bodyPr>
          <a:lstStyle/>
          <a:p>
            <a:r>
              <a:rPr lang="en-US" altLang="ko-KR" sz="2200" dirty="0" smtClean="0"/>
              <a:t>Optimal management of discharge protocol</a:t>
            </a:r>
          </a:p>
          <a:p>
            <a:endParaRPr lang="en-US" altLang="ko-KR" sz="2200" b="1" dirty="0" smtClean="0"/>
          </a:p>
          <a:p>
            <a:r>
              <a:rPr lang="en-US" altLang="ko-KR" sz="2200" dirty="0" smtClean="0"/>
              <a:t>Implementation of critical pathway (June, 2010)</a:t>
            </a:r>
          </a:p>
          <a:p>
            <a:pPr lvl="1"/>
            <a:r>
              <a:rPr lang="en-US" altLang="ko-KR" sz="2200" dirty="0" smtClean="0"/>
              <a:t>Inter-departmental networking is essential</a:t>
            </a:r>
          </a:p>
          <a:p>
            <a:pPr lvl="2"/>
            <a:r>
              <a:rPr lang="en-US" altLang="ko-KR" sz="2200" dirty="0" smtClean="0"/>
              <a:t>Surgeons</a:t>
            </a:r>
          </a:p>
          <a:p>
            <a:pPr lvl="2"/>
            <a:r>
              <a:rPr lang="en-US" altLang="ko-KR" sz="2200" dirty="0" smtClean="0"/>
              <a:t>Anesthesiologists</a:t>
            </a:r>
          </a:p>
          <a:p>
            <a:pPr lvl="2"/>
            <a:r>
              <a:rPr lang="en-US" altLang="ko-KR" sz="2200" dirty="0" smtClean="0"/>
              <a:t>Residents</a:t>
            </a:r>
          </a:p>
          <a:p>
            <a:pPr lvl="2"/>
            <a:r>
              <a:rPr lang="en-US" altLang="ko-KR" sz="2200" dirty="0" smtClean="0"/>
              <a:t>Nurses</a:t>
            </a:r>
          </a:p>
          <a:p>
            <a:pPr lvl="2"/>
            <a:r>
              <a:rPr lang="en-US" altLang="ko-KR" sz="2200" dirty="0" smtClean="0"/>
              <a:t>Admissions</a:t>
            </a:r>
          </a:p>
          <a:p>
            <a:pPr lvl="2"/>
            <a:r>
              <a:rPr lang="en-US" altLang="ko-KR" sz="2200" dirty="0" smtClean="0"/>
              <a:t>Quality improvement</a:t>
            </a:r>
          </a:p>
          <a:p>
            <a:pPr lvl="2"/>
            <a:endParaRPr lang="en-US" altLang="ko-KR" sz="2200" dirty="0" smtClean="0"/>
          </a:p>
          <a:p>
            <a:pPr lvl="2"/>
            <a:endParaRPr lang="en-US" altLang="ko-KR" sz="2200" dirty="0" smtClean="0"/>
          </a:p>
          <a:p>
            <a:pPr lvl="2"/>
            <a:endParaRPr lang="ko-KR" altLang="en-US" sz="2200" dirty="0"/>
          </a:p>
        </p:txBody>
      </p:sp>
    </p:spTree>
    <p:extLst>
      <p:ext uri="{BB962C8B-B14F-4D97-AF65-F5344CB8AC3E}">
        <p14:creationId xmlns:p14="http://schemas.microsoft.com/office/powerpoint/2010/main" val="1672153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460215" y="392642"/>
            <a:ext cx="6172200" cy="529568"/>
          </a:xfrm>
        </p:spPr>
        <p:txBody>
          <a:bodyPr/>
          <a:lstStyle/>
          <a:p>
            <a:r>
              <a:rPr lang="en-US" altLang="ko-KR" dirty="0"/>
              <a:t>Usefulness of critical pathway</a:t>
            </a:r>
            <a:endParaRPr lang="ko-KR" altLang="en-US" dirty="0"/>
          </a:p>
        </p:txBody>
      </p:sp>
      <p:graphicFrame>
        <p:nvGraphicFramePr>
          <p:cNvPr id="9" name="표 8"/>
          <p:cNvGraphicFramePr>
            <a:graphicFrameLocks noGrp="1"/>
          </p:cNvGraphicFramePr>
          <p:nvPr>
            <p:extLst>
              <p:ext uri="{D42A27DB-BD31-4B8C-83A1-F6EECF244321}">
                <p14:modId xmlns:p14="http://schemas.microsoft.com/office/powerpoint/2010/main" val="3177280895"/>
              </p:ext>
            </p:extLst>
          </p:nvPr>
        </p:nvGraphicFramePr>
        <p:xfrm>
          <a:off x="1055077" y="1569429"/>
          <a:ext cx="7130562" cy="4193928"/>
        </p:xfrm>
        <a:graphic>
          <a:graphicData uri="http://schemas.openxmlformats.org/drawingml/2006/table">
            <a:tbl>
              <a:tblPr/>
              <a:tblGrid>
                <a:gridCol w="3427270"/>
                <a:gridCol w="3703292"/>
              </a:tblGrid>
              <a:tr h="349494">
                <a:tc>
                  <a:txBody>
                    <a:bodyPr/>
                    <a:lstStyle/>
                    <a:p>
                      <a:pPr algn="ctr" latinLnBrk="1">
                        <a:lnSpc>
                          <a:spcPct val="150000"/>
                        </a:lnSpc>
                        <a:spcAft>
                          <a:spcPts val="0"/>
                        </a:spcAft>
                      </a:pPr>
                      <a:r>
                        <a:rPr lang="en-US" sz="1400" b="1" dirty="0">
                          <a:solidFill>
                            <a:schemeClr val="bg1"/>
                          </a:solidFill>
                          <a:effectLst/>
                          <a:latin typeface="+mj-lt"/>
                          <a:cs typeface="Times New Roman"/>
                        </a:rPr>
                        <a:t>Inclusion criteria</a:t>
                      </a:r>
                      <a:endParaRPr lang="ko-KR" sz="1400" dirty="0">
                        <a:solidFill>
                          <a:schemeClr val="bg1"/>
                        </a:solidFill>
                        <a:effectLst/>
                        <a:latin typeface="+mj-lt"/>
                        <a:cs typeface="굴림"/>
                      </a:endParaRPr>
                    </a:p>
                  </a:txBody>
                  <a:tcPr marL="51435" marR="51435" marT="0" marB="0" anchor="ctr">
                    <a:lnL>
                      <a:noFill/>
                    </a:lnL>
                    <a:lnR>
                      <a:noFill/>
                    </a:lnR>
                    <a:lnT>
                      <a:noFill/>
                    </a:lnT>
                    <a:lnB>
                      <a:noFill/>
                    </a:lnB>
                    <a:solidFill>
                      <a:srgbClr val="404040"/>
                    </a:solidFill>
                  </a:tcPr>
                </a:tc>
                <a:tc>
                  <a:txBody>
                    <a:bodyPr/>
                    <a:lstStyle/>
                    <a:p>
                      <a:pPr algn="ctr" latinLnBrk="1">
                        <a:lnSpc>
                          <a:spcPct val="150000"/>
                        </a:lnSpc>
                        <a:spcAft>
                          <a:spcPts val="0"/>
                        </a:spcAft>
                      </a:pPr>
                      <a:r>
                        <a:rPr lang="en-US" sz="1400" b="1" dirty="0">
                          <a:solidFill>
                            <a:schemeClr val="bg1"/>
                          </a:solidFill>
                          <a:effectLst/>
                          <a:latin typeface="+mj-lt"/>
                          <a:cs typeface="Times New Roman"/>
                        </a:rPr>
                        <a:t>Exclusion criteria</a:t>
                      </a:r>
                      <a:endParaRPr lang="ko-KR" sz="1400" dirty="0">
                        <a:solidFill>
                          <a:schemeClr val="bg1"/>
                        </a:solidFill>
                        <a:effectLst/>
                        <a:latin typeface="+mj-lt"/>
                        <a:cs typeface="굴림"/>
                      </a:endParaRPr>
                    </a:p>
                  </a:txBody>
                  <a:tcPr marL="51435" marR="51435" marT="0" marB="0" anchor="ctr">
                    <a:lnL>
                      <a:noFill/>
                    </a:lnL>
                    <a:lnR>
                      <a:noFill/>
                    </a:lnR>
                    <a:lnT>
                      <a:noFill/>
                    </a:lnT>
                    <a:lnB>
                      <a:noFill/>
                    </a:lnB>
                    <a:solidFill>
                      <a:srgbClr val="404040"/>
                    </a:solidFill>
                  </a:tcPr>
                </a:tc>
              </a:tr>
              <a:tr h="349494">
                <a:tc>
                  <a:txBody>
                    <a:bodyPr/>
                    <a:lstStyle/>
                    <a:p>
                      <a:pPr algn="just" latinLnBrk="1">
                        <a:lnSpc>
                          <a:spcPct val="150000"/>
                        </a:lnSpc>
                        <a:spcAft>
                          <a:spcPts val="0"/>
                        </a:spcAft>
                      </a:pPr>
                      <a:r>
                        <a:rPr lang="en-US" sz="1400" dirty="0">
                          <a:solidFill>
                            <a:srgbClr val="000000"/>
                          </a:solidFill>
                          <a:effectLst/>
                          <a:latin typeface="+mj-lt"/>
                          <a:cs typeface="Times New Roman"/>
                        </a:rPr>
                        <a:t>16≤age≤70</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c>
                  <a:txBody>
                    <a:bodyPr/>
                    <a:lstStyle/>
                    <a:p>
                      <a:pPr algn="l" latinLnBrk="1">
                        <a:lnSpc>
                          <a:spcPct val="150000"/>
                        </a:lnSpc>
                        <a:spcAft>
                          <a:spcPts val="0"/>
                        </a:spcAft>
                      </a:pPr>
                      <a:r>
                        <a:rPr lang="en-US" sz="1400" dirty="0">
                          <a:solidFill>
                            <a:srgbClr val="000000"/>
                          </a:solidFill>
                          <a:effectLst/>
                          <a:latin typeface="+mj-lt"/>
                          <a:cs typeface="Times New Roman"/>
                        </a:rPr>
                        <a:t>Acute </a:t>
                      </a:r>
                      <a:r>
                        <a:rPr lang="en-US" sz="1400" dirty="0" err="1">
                          <a:solidFill>
                            <a:srgbClr val="000000"/>
                          </a:solidFill>
                          <a:effectLst/>
                          <a:latin typeface="+mj-lt"/>
                          <a:cs typeface="Times New Roman"/>
                        </a:rPr>
                        <a:t>cholecystitis</a:t>
                      </a:r>
                      <a:r>
                        <a:rPr lang="en-US" sz="1400" dirty="0">
                          <a:solidFill>
                            <a:srgbClr val="000000"/>
                          </a:solidFill>
                          <a:effectLst/>
                          <a:latin typeface="+mj-lt"/>
                          <a:cs typeface="Times New Roman"/>
                        </a:rPr>
                        <a:t>, GB empyema</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r>
              <a:tr h="349494">
                <a:tc>
                  <a:txBody>
                    <a:bodyPr/>
                    <a:lstStyle/>
                    <a:p>
                      <a:pPr algn="just" latinLnBrk="1">
                        <a:lnSpc>
                          <a:spcPct val="150000"/>
                        </a:lnSpc>
                        <a:spcAft>
                          <a:spcPts val="0"/>
                        </a:spcAft>
                      </a:pPr>
                      <a:r>
                        <a:rPr lang="en-US" sz="1400" dirty="0">
                          <a:solidFill>
                            <a:srgbClr val="000000"/>
                          </a:solidFill>
                          <a:effectLst/>
                          <a:latin typeface="+mj-lt"/>
                          <a:cs typeface="Times New Roman"/>
                        </a:rPr>
                        <a:t>GB stone, GB polyp</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c>
                  <a:txBody>
                    <a:bodyPr/>
                    <a:lstStyle/>
                    <a:p>
                      <a:pPr algn="l" latinLnBrk="1">
                        <a:lnSpc>
                          <a:spcPct val="150000"/>
                        </a:lnSpc>
                        <a:spcAft>
                          <a:spcPts val="0"/>
                        </a:spcAft>
                      </a:pPr>
                      <a:r>
                        <a:rPr lang="en-US" sz="1400" dirty="0">
                          <a:solidFill>
                            <a:srgbClr val="000000"/>
                          </a:solidFill>
                          <a:effectLst/>
                          <a:latin typeface="+mj-lt"/>
                          <a:cs typeface="Times New Roman"/>
                        </a:rPr>
                        <a:t>CBD stone</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r>
              <a:tr h="349494">
                <a:tc>
                  <a:txBody>
                    <a:bodyPr/>
                    <a:lstStyle/>
                    <a:p>
                      <a:pPr algn="l" latinLnBrk="1">
                        <a:lnSpc>
                          <a:spcPct val="150000"/>
                        </a:lnSpc>
                        <a:spcAft>
                          <a:spcPts val="0"/>
                        </a:spcAft>
                      </a:pPr>
                      <a:r>
                        <a:rPr lang="en-US" sz="1400" dirty="0">
                          <a:solidFill>
                            <a:srgbClr val="000000"/>
                          </a:solidFill>
                          <a:effectLst/>
                          <a:latin typeface="+mj-lt"/>
                          <a:cs typeface="Times New Roman"/>
                        </a:rPr>
                        <a:t>Visit via OPD</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c>
                  <a:txBody>
                    <a:bodyPr/>
                    <a:lstStyle/>
                    <a:p>
                      <a:pPr algn="l" latinLnBrk="1">
                        <a:lnSpc>
                          <a:spcPct val="150000"/>
                        </a:lnSpc>
                        <a:spcAft>
                          <a:spcPts val="0"/>
                        </a:spcAft>
                      </a:pPr>
                      <a:r>
                        <a:rPr lang="en-US" sz="1400" dirty="0">
                          <a:solidFill>
                            <a:srgbClr val="000000"/>
                          </a:solidFill>
                          <a:effectLst/>
                          <a:latin typeface="+mj-lt"/>
                          <a:cs typeface="Times New Roman"/>
                        </a:rPr>
                        <a:t>Visit via ER</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r>
              <a:tr h="349494">
                <a:tc>
                  <a:txBody>
                    <a:bodyPr/>
                    <a:lstStyle/>
                    <a:p>
                      <a:pPr marL="0" marR="0" indent="0" algn="just" defTabSz="914400" rtl="0" eaLnBrk="1" fontAlgn="auto" latinLnBrk="1" hangingPunct="1">
                        <a:lnSpc>
                          <a:spcPct val="150000"/>
                        </a:lnSpc>
                        <a:spcBef>
                          <a:spcPts val="0"/>
                        </a:spcBef>
                        <a:spcAft>
                          <a:spcPts val="0"/>
                        </a:spcAft>
                        <a:buClrTx/>
                        <a:buSzTx/>
                        <a:buFontTx/>
                        <a:buNone/>
                        <a:tabLst/>
                        <a:defRPr/>
                      </a:pPr>
                      <a:r>
                        <a:rPr lang="en-US" altLang="ko-KR" sz="1400" kern="1200" dirty="0" smtClean="0">
                          <a:solidFill>
                            <a:srgbClr val="000000"/>
                          </a:solidFill>
                          <a:effectLst/>
                          <a:latin typeface="+mn-lt"/>
                          <a:ea typeface="+mn-ea"/>
                          <a:cs typeface="Times New Roman"/>
                        </a:rPr>
                        <a:t>Agree with CP</a:t>
                      </a:r>
                      <a:endParaRPr lang="ko-KR" altLang="ko-KR" sz="1400" kern="1200" dirty="0" smtClean="0">
                        <a:solidFill>
                          <a:srgbClr val="000000"/>
                        </a:solidFill>
                        <a:effectLst/>
                        <a:latin typeface="+mn-lt"/>
                        <a:ea typeface="+mn-ea"/>
                        <a:cs typeface="굴림"/>
                      </a:endParaRPr>
                    </a:p>
                  </a:txBody>
                  <a:tcPr marL="51435" marR="51435" marT="0" marB="0">
                    <a:lnL>
                      <a:noFill/>
                    </a:lnL>
                    <a:lnR>
                      <a:noFill/>
                    </a:lnR>
                    <a:lnT>
                      <a:noFill/>
                    </a:lnT>
                    <a:lnB>
                      <a:noFill/>
                    </a:lnB>
                    <a:noFill/>
                  </a:tcPr>
                </a:tc>
                <a:tc>
                  <a:txBody>
                    <a:bodyPr/>
                    <a:lstStyle/>
                    <a:p>
                      <a:pPr algn="l" latinLnBrk="1">
                        <a:lnSpc>
                          <a:spcPct val="150000"/>
                        </a:lnSpc>
                        <a:spcAft>
                          <a:spcPts val="0"/>
                        </a:spcAft>
                      </a:pPr>
                      <a:r>
                        <a:rPr lang="en-US" sz="1400" dirty="0">
                          <a:solidFill>
                            <a:srgbClr val="000000"/>
                          </a:solidFill>
                          <a:effectLst/>
                          <a:latin typeface="+mj-lt"/>
                          <a:cs typeface="Times New Roman"/>
                        </a:rPr>
                        <a:t>Co-operation case</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r>
              <a:tr h="349494">
                <a:tc>
                  <a:txBody>
                    <a:bodyPr/>
                    <a:lstStyle/>
                    <a:p>
                      <a:pPr algn="l" latinLnBrk="1">
                        <a:lnSpc>
                          <a:spcPct val="150000"/>
                        </a:lnSpc>
                        <a:spcAft>
                          <a:spcPts val="0"/>
                        </a:spcAft>
                      </a:pP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c>
                  <a:txBody>
                    <a:bodyPr/>
                    <a:lstStyle/>
                    <a:p>
                      <a:pPr algn="l" latinLnBrk="1">
                        <a:lnSpc>
                          <a:spcPct val="150000"/>
                        </a:lnSpc>
                        <a:spcAft>
                          <a:spcPts val="0"/>
                        </a:spcAft>
                      </a:pPr>
                      <a:r>
                        <a:rPr lang="en-US" sz="1400" dirty="0">
                          <a:solidFill>
                            <a:srgbClr val="000000"/>
                          </a:solidFill>
                          <a:effectLst/>
                          <a:latin typeface="+mj-lt"/>
                          <a:cs typeface="Times New Roman"/>
                        </a:rPr>
                        <a:t>Cardiovascular disease</a:t>
                      </a:r>
                      <a:endParaRPr lang="ko-KR" sz="1400" dirty="0">
                        <a:solidFill>
                          <a:srgbClr val="000000"/>
                        </a:solidFill>
                        <a:effectLst/>
                        <a:latin typeface="+mj-lt"/>
                        <a:cs typeface="굴림"/>
                      </a:endParaRPr>
                    </a:p>
                  </a:txBody>
                  <a:tcPr marL="51435" marR="51435" marT="0" marB="0">
                    <a:lnL>
                      <a:noFill/>
                    </a:lnL>
                    <a:lnR>
                      <a:noFill/>
                    </a:lnR>
                    <a:lnT>
                      <a:noFill/>
                    </a:lnT>
                    <a:lnB>
                      <a:noFill/>
                    </a:lnB>
                    <a:noFill/>
                  </a:tcPr>
                </a:tc>
              </a:tr>
              <a:tr h="349494">
                <a:tc>
                  <a:txBody>
                    <a:bodyPr/>
                    <a:lstStyle/>
                    <a:p>
                      <a:pPr algn="l" latinLnBrk="1">
                        <a:lnSpc>
                          <a:spcPct val="150000"/>
                        </a:lnSpc>
                        <a:spcAft>
                          <a:spcPts val="0"/>
                        </a:spcAft>
                      </a:pPr>
                      <a:r>
                        <a:rPr lang="en-US" sz="1400" b="1" dirty="0">
                          <a:solidFill>
                            <a:srgbClr val="000000"/>
                          </a:solidFill>
                          <a:effectLst/>
                          <a:latin typeface="+mj-lt"/>
                          <a:cs typeface="Times New Roman"/>
                        </a:rPr>
                        <a:t> </a:t>
                      </a:r>
                      <a:endParaRPr lang="ko-KR" sz="1400" dirty="0">
                        <a:solidFill>
                          <a:srgbClr val="000000"/>
                        </a:solidFill>
                        <a:effectLst/>
                        <a:latin typeface="+mj-lt"/>
                        <a:cs typeface="굴림"/>
                      </a:endParaRPr>
                    </a:p>
                  </a:txBody>
                  <a:tcPr marL="51435" marR="51435" marT="0" marB="0">
                    <a:lnL>
                      <a:noFill/>
                    </a:lnL>
                    <a:lnR>
                      <a:noFill/>
                    </a:lnR>
                    <a:lnT>
                      <a:noFill/>
                    </a:lnT>
                    <a:lnB>
                      <a:noFill/>
                    </a:lnB>
                  </a:tcPr>
                </a:tc>
                <a:tc>
                  <a:txBody>
                    <a:bodyPr/>
                    <a:lstStyle/>
                    <a:p>
                      <a:pPr algn="l" latinLnBrk="1">
                        <a:lnSpc>
                          <a:spcPct val="150000"/>
                        </a:lnSpc>
                        <a:spcAft>
                          <a:spcPts val="0"/>
                        </a:spcAft>
                      </a:pPr>
                      <a:r>
                        <a:rPr lang="en-US" sz="1400" dirty="0">
                          <a:solidFill>
                            <a:srgbClr val="000000"/>
                          </a:solidFill>
                          <a:effectLst/>
                          <a:latin typeface="+mj-lt"/>
                          <a:cs typeface="Times New Roman"/>
                        </a:rPr>
                        <a:t>Pulmonary disease</a:t>
                      </a:r>
                      <a:endParaRPr lang="ko-KR" sz="1400" dirty="0">
                        <a:solidFill>
                          <a:srgbClr val="000000"/>
                        </a:solidFill>
                        <a:effectLst/>
                        <a:latin typeface="+mj-lt"/>
                        <a:cs typeface="굴림"/>
                      </a:endParaRPr>
                    </a:p>
                  </a:txBody>
                  <a:tcPr marL="51435" marR="51435" marT="0" marB="0">
                    <a:lnL>
                      <a:noFill/>
                    </a:lnL>
                    <a:lnR>
                      <a:noFill/>
                    </a:lnR>
                    <a:lnT>
                      <a:noFill/>
                    </a:lnT>
                    <a:lnB>
                      <a:noFill/>
                    </a:lnB>
                  </a:tcPr>
                </a:tc>
              </a:tr>
              <a:tr h="349494">
                <a:tc>
                  <a:txBody>
                    <a:bodyPr/>
                    <a:lstStyle/>
                    <a:p>
                      <a:pPr algn="l" latinLnBrk="1">
                        <a:lnSpc>
                          <a:spcPct val="150000"/>
                        </a:lnSpc>
                        <a:spcAft>
                          <a:spcPts val="0"/>
                        </a:spcAft>
                      </a:pPr>
                      <a:r>
                        <a:rPr lang="en-US" sz="1400" b="1" dirty="0">
                          <a:solidFill>
                            <a:srgbClr val="000000"/>
                          </a:solidFill>
                          <a:effectLst/>
                          <a:latin typeface="+mj-lt"/>
                          <a:cs typeface="Times New Roman"/>
                        </a:rPr>
                        <a:t> </a:t>
                      </a:r>
                      <a:endParaRPr lang="ko-KR" sz="1400" dirty="0">
                        <a:solidFill>
                          <a:srgbClr val="000000"/>
                        </a:solidFill>
                        <a:effectLst/>
                        <a:latin typeface="+mj-lt"/>
                        <a:cs typeface="굴림"/>
                      </a:endParaRPr>
                    </a:p>
                  </a:txBody>
                  <a:tcPr marL="51435" marR="51435" marT="0" marB="0">
                    <a:lnL>
                      <a:noFill/>
                    </a:lnL>
                    <a:lnR>
                      <a:noFill/>
                    </a:lnR>
                    <a:lnT>
                      <a:noFill/>
                    </a:lnT>
                    <a:lnB>
                      <a:noFill/>
                    </a:lnB>
                  </a:tcPr>
                </a:tc>
                <a:tc>
                  <a:txBody>
                    <a:bodyPr/>
                    <a:lstStyle/>
                    <a:p>
                      <a:pPr algn="l" latinLnBrk="1">
                        <a:lnSpc>
                          <a:spcPct val="150000"/>
                        </a:lnSpc>
                        <a:spcAft>
                          <a:spcPts val="0"/>
                        </a:spcAft>
                      </a:pPr>
                      <a:r>
                        <a:rPr lang="en-US" sz="1400" dirty="0">
                          <a:solidFill>
                            <a:srgbClr val="000000"/>
                          </a:solidFill>
                          <a:effectLst/>
                          <a:latin typeface="+mj-lt"/>
                          <a:cs typeface="Times New Roman"/>
                        </a:rPr>
                        <a:t>Previous </a:t>
                      </a:r>
                      <a:r>
                        <a:rPr lang="en-US" sz="1400" dirty="0" smtClean="0">
                          <a:solidFill>
                            <a:srgbClr val="000000"/>
                          </a:solidFill>
                          <a:effectLst/>
                          <a:latin typeface="+mj-lt"/>
                          <a:cs typeface="Times New Roman"/>
                        </a:rPr>
                        <a:t>history </a:t>
                      </a:r>
                      <a:r>
                        <a:rPr lang="en-US" sz="1400" dirty="0">
                          <a:solidFill>
                            <a:srgbClr val="000000"/>
                          </a:solidFill>
                          <a:effectLst/>
                          <a:latin typeface="+mj-lt"/>
                          <a:cs typeface="Times New Roman"/>
                        </a:rPr>
                        <a:t>affecting laparoscopic surgery</a:t>
                      </a:r>
                      <a:endParaRPr lang="ko-KR" sz="1400" dirty="0">
                        <a:solidFill>
                          <a:srgbClr val="000000"/>
                        </a:solidFill>
                        <a:effectLst/>
                        <a:latin typeface="+mj-lt"/>
                        <a:cs typeface="굴림"/>
                      </a:endParaRPr>
                    </a:p>
                  </a:txBody>
                  <a:tcPr marL="51435" marR="51435" marT="0" marB="0">
                    <a:lnL>
                      <a:noFill/>
                    </a:lnL>
                    <a:lnR>
                      <a:noFill/>
                    </a:lnR>
                    <a:lnT>
                      <a:noFill/>
                    </a:lnT>
                    <a:lnB>
                      <a:noFill/>
                    </a:lnB>
                  </a:tcPr>
                </a:tc>
              </a:tr>
              <a:tr h="349494">
                <a:tc>
                  <a:txBody>
                    <a:bodyPr/>
                    <a:lstStyle/>
                    <a:p>
                      <a:pPr algn="l" latinLnBrk="1">
                        <a:lnSpc>
                          <a:spcPct val="150000"/>
                        </a:lnSpc>
                        <a:spcAft>
                          <a:spcPts val="0"/>
                        </a:spcAft>
                      </a:pPr>
                      <a:r>
                        <a:rPr lang="en-US" sz="1400" b="1" dirty="0">
                          <a:solidFill>
                            <a:srgbClr val="000000"/>
                          </a:solidFill>
                          <a:effectLst/>
                          <a:latin typeface="+mj-lt"/>
                          <a:cs typeface="Times New Roman"/>
                        </a:rPr>
                        <a:t> </a:t>
                      </a:r>
                      <a:endParaRPr lang="ko-KR" sz="1400" dirty="0">
                        <a:solidFill>
                          <a:srgbClr val="000000"/>
                        </a:solidFill>
                        <a:effectLst/>
                        <a:latin typeface="+mj-lt"/>
                        <a:cs typeface="굴림"/>
                      </a:endParaRPr>
                    </a:p>
                  </a:txBody>
                  <a:tcPr marL="51435" marR="51435" marT="0" marB="0">
                    <a:lnL>
                      <a:noFill/>
                    </a:lnL>
                    <a:lnR>
                      <a:noFill/>
                    </a:lnR>
                    <a:lnT>
                      <a:noFill/>
                    </a:lnT>
                    <a:lnB>
                      <a:noFill/>
                    </a:lnB>
                  </a:tcPr>
                </a:tc>
                <a:tc>
                  <a:txBody>
                    <a:bodyPr/>
                    <a:lstStyle/>
                    <a:p>
                      <a:pPr algn="l" latinLnBrk="1">
                        <a:lnSpc>
                          <a:spcPct val="150000"/>
                        </a:lnSpc>
                        <a:spcAft>
                          <a:spcPts val="0"/>
                        </a:spcAft>
                      </a:pPr>
                      <a:r>
                        <a:rPr lang="en-US" sz="1400" dirty="0">
                          <a:solidFill>
                            <a:srgbClr val="000000"/>
                          </a:solidFill>
                          <a:effectLst/>
                          <a:latin typeface="+mj-lt"/>
                          <a:cs typeface="Times New Roman"/>
                        </a:rPr>
                        <a:t>Open conversion</a:t>
                      </a:r>
                      <a:endParaRPr lang="ko-KR" sz="1400" dirty="0">
                        <a:solidFill>
                          <a:srgbClr val="000000"/>
                        </a:solidFill>
                        <a:effectLst/>
                        <a:latin typeface="+mj-lt"/>
                        <a:cs typeface="굴림"/>
                      </a:endParaRPr>
                    </a:p>
                  </a:txBody>
                  <a:tcPr marL="51435" marR="51435" marT="0" marB="0">
                    <a:lnL>
                      <a:noFill/>
                    </a:lnL>
                    <a:lnR>
                      <a:noFill/>
                    </a:lnR>
                    <a:lnT>
                      <a:noFill/>
                    </a:lnT>
                    <a:lnB>
                      <a:noFill/>
                    </a:lnB>
                  </a:tcPr>
                </a:tc>
              </a:tr>
              <a:tr h="349494">
                <a:tc>
                  <a:txBody>
                    <a:bodyPr/>
                    <a:lstStyle/>
                    <a:p>
                      <a:pPr algn="l" latinLnBrk="1">
                        <a:lnSpc>
                          <a:spcPct val="150000"/>
                        </a:lnSpc>
                        <a:spcAft>
                          <a:spcPts val="0"/>
                        </a:spcAft>
                      </a:pPr>
                      <a:r>
                        <a:rPr lang="en-US" sz="1400" b="1" dirty="0">
                          <a:solidFill>
                            <a:srgbClr val="000000"/>
                          </a:solidFill>
                          <a:effectLst/>
                          <a:latin typeface="+mj-lt"/>
                          <a:cs typeface="Times New Roman"/>
                        </a:rPr>
                        <a:t> </a:t>
                      </a:r>
                      <a:endParaRPr lang="ko-KR" sz="1400" dirty="0">
                        <a:solidFill>
                          <a:srgbClr val="000000"/>
                        </a:solidFill>
                        <a:effectLst/>
                        <a:latin typeface="+mj-lt"/>
                        <a:cs typeface="굴림"/>
                      </a:endParaRPr>
                    </a:p>
                  </a:txBody>
                  <a:tcPr marL="51435" marR="51435" marT="0" marB="0">
                    <a:lnL>
                      <a:noFill/>
                    </a:lnL>
                    <a:lnR>
                      <a:noFill/>
                    </a:lnR>
                    <a:lnT>
                      <a:noFill/>
                    </a:lnT>
                    <a:lnB>
                      <a:noFill/>
                    </a:lnB>
                  </a:tcPr>
                </a:tc>
                <a:tc>
                  <a:txBody>
                    <a:bodyPr/>
                    <a:lstStyle/>
                    <a:p>
                      <a:pPr algn="l" latinLnBrk="1">
                        <a:lnSpc>
                          <a:spcPct val="150000"/>
                        </a:lnSpc>
                        <a:spcAft>
                          <a:spcPts val="0"/>
                        </a:spcAft>
                      </a:pPr>
                      <a:r>
                        <a:rPr lang="en-US" sz="1400" dirty="0">
                          <a:solidFill>
                            <a:srgbClr val="000000"/>
                          </a:solidFill>
                          <a:effectLst/>
                          <a:latin typeface="+mj-lt"/>
                          <a:cs typeface="Times New Roman"/>
                        </a:rPr>
                        <a:t>OP complication; biliary tract injury</a:t>
                      </a:r>
                      <a:endParaRPr lang="ko-KR" sz="1400" dirty="0">
                        <a:solidFill>
                          <a:srgbClr val="000000"/>
                        </a:solidFill>
                        <a:effectLst/>
                        <a:latin typeface="+mj-lt"/>
                        <a:cs typeface="굴림"/>
                      </a:endParaRPr>
                    </a:p>
                  </a:txBody>
                  <a:tcPr marL="51435" marR="51435" marT="0" marB="0">
                    <a:lnL>
                      <a:noFill/>
                    </a:lnL>
                    <a:lnR>
                      <a:noFill/>
                    </a:lnR>
                    <a:lnT>
                      <a:noFill/>
                    </a:lnT>
                    <a:lnB>
                      <a:noFill/>
                    </a:lnB>
                  </a:tcPr>
                </a:tc>
              </a:tr>
              <a:tr h="349494">
                <a:tc>
                  <a:txBody>
                    <a:bodyPr/>
                    <a:lstStyle/>
                    <a:p>
                      <a:pPr algn="l" latinLnBrk="1">
                        <a:lnSpc>
                          <a:spcPct val="150000"/>
                        </a:lnSpc>
                        <a:spcAft>
                          <a:spcPts val="0"/>
                        </a:spcAft>
                      </a:pPr>
                      <a:r>
                        <a:rPr lang="en-US" sz="1400" b="1" dirty="0">
                          <a:solidFill>
                            <a:srgbClr val="000000"/>
                          </a:solidFill>
                          <a:effectLst/>
                          <a:latin typeface="+mj-lt"/>
                          <a:cs typeface="Times New Roman"/>
                        </a:rPr>
                        <a:t> </a:t>
                      </a:r>
                      <a:endParaRPr lang="ko-KR" sz="1400" dirty="0">
                        <a:solidFill>
                          <a:srgbClr val="000000"/>
                        </a:solidFill>
                        <a:effectLst/>
                        <a:latin typeface="+mj-lt"/>
                        <a:cs typeface="굴림"/>
                      </a:endParaRPr>
                    </a:p>
                  </a:txBody>
                  <a:tcPr marL="51435" marR="51435" marT="0" marB="0">
                    <a:lnL>
                      <a:noFill/>
                    </a:lnL>
                    <a:lnR>
                      <a:noFill/>
                    </a:lnR>
                    <a:lnT>
                      <a:noFill/>
                    </a:lnT>
                    <a:lnB>
                      <a:noFill/>
                    </a:lnB>
                  </a:tcPr>
                </a:tc>
                <a:tc>
                  <a:txBody>
                    <a:bodyPr/>
                    <a:lstStyle/>
                    <a:p>
                      <a:pPr algn="l" latinLnBrk="1">
                        <a:lnSpc>
                          <a:spcPct val="150000"/>
                        </a:lnSpc>
                        <a:spcAft>
                          <a:spcPts val="0"/>
                        </a:spcAft>
                      </a:pPr>
                      <a:r>
                        <a:rPr lang="en-US" sz="1400" dirty="0">
                          <a:solidFill>
                            <a:srgbClr val="000000"/>
                          </a:solidFill>
                          <a:effectLst/>
                          <a:latin typeface="+mj-lt"/>
                          <a:cs typeface="Times New Roman"/>
                        </a:rPr>
                        <a:t>Drain insertion</a:t>
                      </a:r>
                      <a:endParaRPr lang="ko-KR" sz="1400" dirty="0">
                        <a:solidFill>
                          <a:srgbClr val="000000"/>
                        </a:solidFill>
                        <a:effectLst/>
                        <a:latin typeface="+mj-lt"/>
                        <a:cs typeface="굴림"/>
                      </a:endParaRPr>
                    </a:p>
                  </a:txBody>
                  <a:tcPr marL="51435" marR="51435" marT="0" marB="0">
                    <a:lnL>
                      <a:noFill/>
                    </a:lnL>
                    <a:lnR>
                      <a:noFill/>
                    </a:lnR>
                    <a:lnT>
                      <a:noFill/>
                    </a:lnT>
                    <a:lnB>
                      <a:noFill/>
                    </a:lnB>
                  </a:tcPr>
                </a:tc>
              </a:tr>
              <a:tr h="349494">
                <a:tc>
                  <a:txBody>
                    <a:bodyPr/>
                    <a:lstStyle/>
                    <a:p>
                      <a:pPr algn="l" latinLnBrk="1">
                        <a:lnSpc>
                          <a:spcPct val="150000"/>
                        </a:lnSpc>
                        <a:spcAft>
                          <a:spcPts val="0"/>
                        </a:spcAft>
                      </a:pPr>
                      <a:r>
                        <a:rPr lang="en-US" sz="1400" b="1" dirty="0">
                          <a:solidFill>
                            <a:srgbClr val="000000"/>
                          </a:solidFill>
                          <a:effectLst/>
                          <a:latin typeface="+mj-lt"/>
                          <a:cs typeface="Times New Roman"/>
                        </a:rPr>
                        <a:t> </a:t>
                      </a:r>
                      <a:endParaRPr lang="ko-KR" sz="1400" dirty="0">
                        <a:solidFill>
                          <a:srgbClr val="000000"/>
                        </a:solidFill>
                        <a:effectLst/>
                        <a:latin typeface="+mj-lt"/>
                        <a:cs typeface="굴림"/>
                      </a:endParaRPr>
                    </a:p>
                  </a:txBody>
                  <a:tcPr marL="51435" marR="51435" marT="0" marB="0">
                    <a:lnL>
                      <a:noFill/>
                    </a:lnL>
                    <a:lnR>
                      <a:noFill/>
                    </a:lnR>
                    <a:lnT>
                      <a:noFill/>
                    </a:lnT>
                    <a:lnB>
                      <a:noFill/>
                    </a:lnB>
                  </a:tcPr>
                </a:tc>
                <a:tc>
                  <a:txBody>
                    <a:bodyPr/>
                    <a:lstStyle/>
                    <a:p>
                      <a:pPr algn="l" latinLnBrk="1">
                        <a:lnSpc>
                          <a:spcPct val="150000"/>
                        </a:lnSpc>
                        <a:spcAft>
                          <a:spcPts val="0"/>
                        </a:spcAft>
                      </a:pPr>
                      <a:r>
                        <a:rPr lang="en-US" sz="1400" dirty="0">
                          <a:solidFill>
                            <a:srgbClr val="000000"/>
                          </a:solidFill>
                          <a:effectLst/>
                          <a:latin typeface="+mj-lt"/>
                          <a:cs typeface="Times New Roman"/>
                        </a:rPr>
                        <a:t>Post op hemodynamic </a:t>
                      </a:r>
                      <a:r>
                        <a:rPr lang="en-US" sz="1400" dirty="0" err="1" smtClean="0">
                          <a:solidFill>
                            <a:srgbClr val="000000"/>
                          </a:solidFill>
                          <a:effectLst/>
                          <a:latin typeface="+mj-lt"/>
                          <a:cs typeface="Times New Roman"/>
                        </a:rPr>
                        <a:t>unstability</a:t>
                      </a:r>
                      <a:endParaRPr lang="ko-KR" sz="1400" dirty="0">
                        <a:solidFill>
                          <a:srgbClr val="000000"/>
                        </a:solidFill>
                        <a:effectLst/>
                        <a:latin typeface="+mj-lt"/>
                        <a:cs typeface="굴림"/>
                      </a:endParaRPr>
                    </a:p>
                  </a:txBody>
                  <a:tcPr marL="51435" marR="51435" marT="0" marB="0">
                    <a:lnL>
                      <a:noFill/>
                    </a:lnL>
                    <a:lnR>
                      <a:noFill/>
                    </a:lnR>
                    <a:lnT>
                      <a:noFill/>
                    </a:lnT>
                    <a:lnB>
                      <a:noFill/>
                    </a:lnB>
                  </a:tcPr>
                </a:tc>
              </a:tr>
            </a:tbl>
          </a:graphicData>
        </a:graphic>
      </p:graphicFrame>
      <p:sp>
        <p:nvSpPr>
          <p:cNvPr id="6" name="TextBox 4"/>
          <p:cNvSpPr txBox="1">
            <a:spLocks noChangeArrowheads="1"/>
          </p:cNvSpPr>
          <p:nvPr/>
        </p:nvSpPr>
        <p:spPr bwMode="auto">
          <a:xfrm>
            <a:off x="381818" y="5334988"/>
            <a:ext cx="319635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pitchFamily="50" charset="-127"/>
                <a:ea typeface="굴림" pitchFamily="50" charset="-127"/>
              </a:defRPr>
            </a:lvl1pPr>
            <a:lvl2pPr marL="742950" indent="-285750" eaLnBrk="0" hangingPunct="0">
              <a:defRPr kumimoji="1">
                <a:solidFill>
                  <a:schemeClr val="tx1"/>
                </a:solidFill>
                <a:latin typeface="굴림" pitchFamily="50" charset="-127"/>
                <a:ea typeface="굴림" pitchFamily="50" charset="-127"/>
              </a:defRPr>
            </a:lvl2pPr>
            <a:lvl3pPr marL="1143000" indent="-228600" eaLnBrk="0" hangingPunct="0">
              <a:defRPr kumimoji="1">
                <a:solidFill>
                  <a:schemeClr val="tx1"/>
                </a:solidFill>
                <a:latin typeface="굴림" pitchFamily="50" charset="-127"/>
                <a:ea typeface="굴림" pitchFamily="50" charset="-127"/>
              </a:defRPr>
            </a:lvl3pPr>
            <a:lvl4pPr marL="1600200" indent="-228600" eaLnBrk="0" hangingPunct="0">
              <a:defRPr kumimoji="1">
                <a:solidFill>
                  <a:schemeClr val="tx1"/>
                </a:solidFill>
                <a:latin typeface="굴림" pitchFamily="50" charset="-127"/>
                <a:ea typeface="굴림" pitchFamily="50" charset="-127"/>
              </a:defRPr>
            </a:lvl4pPr>
            <a:lvl5pPr marL="2057400" indent="-228600" eaLnBrk="0" hangingPunct="0">
              <a:defRPr kumimoji="1">
                <a:solidFill>
                  <a:schemeClr val="tx1"/>
                </a:solidFill>
                <a:latin typeface="굴림"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굴림"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굴림"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굴림"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굴림" pitchFamily="50" charset="-127"/>
                <a:ea typeface="굴림" pitchFamily="50" charset="-127"/>
              </a:defRPr>
            </a:lvl9pPr>
          </a:lstStyle>
          <a:p>
            <a:pPr eaLnBrk="1" hangingPunct="1"/>
            <a:r>
              <a:rPr lang="en-US" altLang="ko-KR" sz="900" b="1" dirty="0">
                <a:latin typeface="Arial" pitchFamily="34" charset="0"/>
                <a:cs typeface="Arial" pitchFamily="34" charset="0"/>
              </a:rPr>
              <a:t>Chong et al. </a:t>
            </a:r>
            <a:r>
              <a:rPr lang="pt-BR" altLang="ko-KR" sz="900" b="1" dirty="0">
                <a:latin typeface="Arial" pitchFamily="34" charset="0"/>
                <a:cs typeface="Arial" pitchFamily="34" charset="0"/>
              </a:rPr>
              <a:t>J Minim Invasive Surg </a:t>
            </a:r>
            <a:r>
              <a:rPr lang="pt-BR" altLang="ko-KR" sz="900" b="1" dirty="0" smtClean="0">
                <a:latin typeface="Arial" pitchFamily="34" charset="0"/>
                <a:cs typeface="Arial" pitchFamily="34" charset="0"/>
              </a:rPr>
              <a:t>2016 </a:t>
            </a:r>
            <a:r>
              <a:rPr lang="en-US" altLang="ko-KR" sz="900" b="1" dirty="0" smtClean="0">
                <a:latin typeface="Arial" pitchFamily="34" charset="0"/>
                <a:cs typeface="Arial" pitchFamily="34" charset="0"/>
              </a:rPr>
              <a:t>Accepted </a:t>
            </a:r>
            <a:endParaRPr lang="ko-KR" altLang="en-US" sz="900" b="1" dirty="0">
              <a:latin typeface="Arial" pitchFamily="34" charset="0"/>
              <a:cs typeface="Arial" pitchFamily="34" charset="0"/>
            </a:endParaRPr>
          </a:p>
        </p:txBody>
      </p:sp>
    </p:spTree>
    <p:extLst>
      <p:ext uri="{BB962C8B-B14F-4D97-AF65-F5344CB8AC3E}">
        <p14:creationId xmlns:p14="http://schemas.microsoft.com/office/powerpoint/2010/main" val="330717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_맑은">
      <a:majorFont>
        <a:latin typeface="Calibri"/>
        <a:ea typeface="맑은 고딕"/>
        <a:cs typeface="Arial"/>
      </a:majorFont>
      <a:minorFont>
        <a:latin typeface="Calibri"/>
        <a:ea typeface="맑은 고딕"/>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2396</TotalTime>
  <Words>2990</Words>
  <Application>Microsoft Office PowerPoint</Application>
  <PresentationFormat>화면 슬라이드 쇼(4:3)</PresentationFormat>
  <Paragraphs>422</Paragraphs>
  <Slides>22</Slides>
  <Notes>22</Notes>
  <HiddenSlides>0</HiddenSlides>
  <MMClips>0</MMClips>
  <ScaleCrop>false</ScaleCrop>
  <HeadingPairs>
    <vt:vector size="4" baseType="variant">
      <vt:variant>
        <vt:lpstr>테마</vt:lpstr>
      </vt:variant>
      <vt:variant>
        <vt:i4>1</vt:i4>
      </vt:variant>
      <vt:variant>
        <vt:lpstr>슬라이드 제목</vt:lpstr>
      </vt:variant>
      <vt:variant>
        <vt:i4>22</vt:i4>
      </vt:variant>
    </vt:vector>
  </HeadingPairs>
  <TitlesOfParts>
    <vt:vector size="23" baseType="lpstr">
      <vt:lpstr>1_Office 테마</vt:lpstr>
      <vt:lpstr>How to reduce the hospitalization  in Laparoscopic Cholecystectomy:  Personal experience and limitations in practice </vt:lpstr>
      <vt:lpstr>Table of contents</vt:lpstr>
      <vt:lpstr>Introduction</vt:lpstr>
      <vt:lpstr>Introduction</vt:lpstr>
      <vt:lpstr>Influencing factors on postoperative hospital stay</vt:lpstr>
      <vt:lpstr>Results</vt:lpstr>
      <vt:lpstr>Influencing factors on postoperative hospital stay</vt:lpstr>
      <vt:lpstr>Usefulness of critical pathway</vt:lpstr>
      <vt:lpstr>Usefulness of critical pathway</vt:lpstr>
      <vt:lpstr>Usefulness of critical pathway</vt:lpstr>
      <vt:lpstr>Usefulness of critical pathway</vt:lpstr>
      <vt:lpstr>Usefulness of critical pathway</vt:lpstr>
      <vt:lpstr>Patient satisfaction with critical pathway</vt:lpstr>
      <vt:lpstr>Patient satisfaction with critical pathway</vt:lpstr>
      <vt:lpstr>Patient satisfaction with critical pathway</vt:lpstr>
      <vt:lpstr>Patient satisfaction with critical pathway</vt:lpstr>
      <vt:lpstr>Patient satisfaction with critical pathway</vt:lpstr>
      <vt:lpstr>Patient satisfaction with critical pathway</vt:lpstr>
      <vt:lpstr>Patient satisfaction with critical pathway</vt:lpstr>
      <vt:lpstr>Conclusion</vt:lpstr>
      <vt:lpstr>Conclusion</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hospital stay</dc:title>
  <cp:lastModifiedBy>INDIO</cp:lastModifiedBy>
  <cp:revision>78</cp:revision>
  <cp:lastPrinted>2016-03-31T19:33:16Z</cp:lastPrinted>
  <dcterms:created xsi:type="dcterms:W3CDTF">2015-11-04T10:19:12Z</dcterms:created>
  <dcterms:modified xsi:type="dcterms:W3CDTF">2016-04-01T02:54:57Z</dcterms:modified>
</cp:coreProperties>
</file>