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0" d="100"/>
          <a:sy n="60" d="100"/>
        </p:scale>
        <p:origin x="-1512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roundedCorners val="0"/>
  <c:style val="18"/>
  <c:chart>
    <c:title>
      <c:tx>
        <c:rich>
          <a:bodyPr rot="0"/>
          <a:lstStyle/>
          <a:p>
            <a:pPr>
              <a:defRPr sz="2600" b="0" i="0" u="none" strike="noStrike">
                <a:solidFill>
                  <a:srgbClr val="000000"/>
                </a:solidFill>
                <a:latin typeface="Apple SD 산돌고딕 Neo 세미볼드체"/>
              </a:defRPr>
            </a:pPr>
            <a:r>
              <a:rPr lang="en-US" sz="2600" b="0" i="0" u="none" strike="noStrike">
                <a:solidFill>
                  <a:srgbClr val="000000"/>
                </a:solidFill>
                <a:latin typeface="Apple SD 산돌고딕 Neo 세미볼드체"/>
              </a:rPr>
              <a:t>Portal Pressure</a:t>
            </a:r>
          </a:p>
        </c:rich>
      </c:tx>
      <c:layout>
        <c:manualLayout>
          <c:xMode val="edge"/>
          <c:yMode val="edge"/>
          <c:x val="0.33183200000000002"/>
          <c:y val="0"/>
          <c:w val="0.33633600000000002"/>
          <c:h val="9.4308500000000003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7.4347099999999999E-2"/>
          <c:y val="9.4308500000000003E-2"/>
          <c:w val="0.85148500000000005"/>
          <c:h val="0.760302000000000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ln w="76200" cap="flat">
              <a:solidFill>
                <a:schemeClr val="accent1">
                  <a:satOff val="-3355"/>
                  <a:lumOff val="26614"/>
                </a:schemeClr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chemeClr val="accent1">
                    <a:satOff val="-3355"/>
                    <a:lumOff val="26614"/>
                  </a:schemeClr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10 min</c:v>
                </c:pt>
                <c:pt idx="1">
                  <c:v>30 min</c:v>
                </c:pt>
                <c:pt idx="2">
                  <c:v>60 min</c:v>
                </c:pt>
                <c:pt idx="3">
                  <c:v>24 hours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10.8</c:v>
                </c:pt>
                <c:pt idx="3">
                  <c:v>11.2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Terlipressin</c:v>
                </c:pt>
              </c:strCache>
            </c:strRef>
          </c:tx>
          <c:spPr>
            <a:ln w="762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10 min</c:v>
                </c:pt>
                <c:pt idx="1">
                  <c:v>30 min</c:v>
                </c:pt>
                <c:pt idx="2">
                  <c:v>60 min</c:v>
                </c:pt>
                <c:pt idx="3">
                  <c:v>24 hours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7.6</c:v>
                </c:pt>
                <c:pt idx="1">
                  <c:v>7.6</c:v>
                </c:pt>
                <c:pt idx="2">
                  <c:v>7.2</c:v>
                </c:pt>
                <c:pt idx="3">
                  <c:v>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Somatostatin</c:v>
                </c:pt>
              </c:strCache>
            </c:strRef>
          </c:tx>
          <c:spPr>
            <a:ln w="76200" cap="flat">
              <a:solidFill>
                <a:schemeClr val="accent3">
                  <a:hueOff val="136526"/>
                  <a:satOff val="23858"/>
                  <a:lumOff val="7773"/>
                </a:schemeClr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chemeClr val="accent3">
                    <a:hueOff val="136526"/>
                    <a:satOff val="23858"/>
                    <a:lumOff val="7773"/>
                  </a:schemeClr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10 min</c:v>
                </c:pt>
                <c:pt idx="1">
                  <c:v>30 min</c:v>
                </c:pt>
                <c:pt idx="2">
                  <c:v>60 min</c:v>
                </c:pt>
                <c:pt idx="3">
                  <c:v>24 hours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9.4</c:v>
                </c:pt>
                <c:pt idx="1">
                  <c:v>8.4</c:v>
                </c:pt>
                <c:pt idx="2">
                  <c:v>7.6</c:v>
                </c:pt>
                <c:pt idx="3">
                  <c:v>7.6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Propranolol</c:v>
                </c:pt>
              </c:strCache>
            </c:strRef>
          </c:tx>
          <c:spPr>
            <a:ln w="76200" cap="flat">
              <a:solidFill>
                <a:schemeClr val="accent4">
                  <a:hueOff val="495547"/>
                  <a:lumOff val="5161"/>
                </a:schemeClr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chemeClr val="accent4">
                    <a:hueOff val="495547"/>
                    <a:lumOff val="5161"/>
                  </a:schemeClr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10 min</c:v>
                </c:pt>
                <c:pt idx="1">
                  <c:v>30 min</c:v>
                </c:pt>
                <c:pt idx="2">
                  <c:v>60 min</c:v>
                </c:pt>
                <c:pt idx="3">
                  <c:v>24 hours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7.4</c:v>
                </c:pt>
                <c:pt idx="2">
                  <c:v>7</c:v>
                </c:pt>
                <c:pt idx="3">
                  <c:v>7.8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Sham</c:v>
                </c:pt>
              </c:strCache>
            </c:strRef>
          </c:tx>
          <c:spPr>
            <a:ln w="76200" cap="flat">
              <a:solidFill>
                <a:schemeClr val="accent5">
                  <a:hueOff val="260291"/>
                  <a:satOff val="1998"/>
                  <a:lumOff val="12368"/>
                </a:schemeClr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chemeClr val="accent5">
                    <a:hueOff val="260291"/>
                    <a:satOff val="1998"/>
                    <a:lumOff val="12368"/>
                  </a:schemeClr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10 min</c:v>
                </c:pt>
                <c:pt idx="1">
                  <c:v>30 min</c:v>
                </c:pt>
                <c:pt idx="2">
                  <c:v>60 min</c:v>
                </c:pt>
                <c:pt idx="3">
                  <c:v>24 hours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6304"/>
        <c:axId val="81768832"/>
      </c:lineChart>
      <c:catAx>
        <c:axId val="510630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2000" b="0" i="0" u="none" strike="noStrike">
                    <a:solidFill>
                      <a:srgbClr val="000000"/>
                    </a:solidFill>
                    <a:latin typeface="Apple SD 산돌고딕 Neo 세미볼드체"/>
                  </a:defRPr>
                </a:pPr>
                <a:r>
                  <a:rPr lang="en-US" sz="2000" b="0" i="0" u="none" strike="noStrike">
                    <a:solidFill>
                      <a:srgbClr val="000000"/>
                    </a:solidFill>
                    <a:latin typeface="Apple SD 산돌고딕 Neo 세미볼드체"/>
                  </a:rPr>
                  <a:t>Post-op time</a:t>
                </a:r>
              </a:p>
            </c:rich>
          </c:tx>
          <c:layout/>
          <c:overlay val="1"/>
        </c:title>
        <c:numFmt formatCode="General" sourceLinked="0"/>
        <c:majorTickMark val="cross"/>
        <c:minorTickMark val="none"/>
        <c:tickLblPos val="low"/>
        <c:spPr>
          <a:ln w="38100" cap="flat">
            <a:solidFill>
              <a:srgbClr val="878787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Apple SD 산돌고딕 Neo 옅은체"/>
              </a:defRPr>
            </a:pPr>
            <a:endParaRPr lang="ko-KR"/>
          </a:p>
        </c:txPr>
        <c:crossAx val="81768832"/>
        <c:crosses val="autoZero"/>
        <c:auto val="1"/>
        <c:lblAlgn val="ctr"/>
        <c:lblOffset val="100"/>
        <c:noMultiLvlLbl val="1"/>
      </c:catAx>
      <c:valAx>
        <c:axId val="8176883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381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Apple SD 산돌고딕 Neo 옅은체"/>
              </a:defRPr>
            </a:pPr>
            <a:endParaRPr lang="ko-KR"/>
          </a:p>
        </c:txPr>
        <c:crossAx val="5106304"/>
        <c:crosses val="autoZero"/>
        <c:crossBetween val="midCat"/>
        <c:majorUnit val="3"/>
        <c:minorUnit val="1.5"/>
      </c:valAx>
      <c:spPr>
        <a:solidFill>
          <a:srgbClr val="F0F0F0"/>
        </a:solidFill>
        <a:ln w="38100" cap="flat">
          <a:solidFill>
            <a:srgbClr val="878787"/>
          </a:solidFill>
          <a:prstDash val="solid"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5.4733999999999998E-2"/>
          <c:y val="0.67424200000000001"/>
          <c:w val="0.89071100000000003"/>
          <c:h val="0.174226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Apple SD 산돌고딕 Neo 옅은체"/>
            </a:defRPr>
          </a:pPr>
          <a:endParaRPr lang="ko-K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5745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Posthepatectomy hepatic failure and small-for-size syndrome are both clinically important issues caused by small functioning liver volume after resection or transplantation leading to significant morbidity and potentially life-threatening conditions.</a:t>
            </a:r>
          </a:p>
          <a:p>
            <a:r>
              <a:t>Recently, many studies suggested that both conditions share same pathophysiologic condition of excessive portal flow and pressure to sinusoidal endothelium of remnant liver parenchyma.</a:t>
            </a:r>
          </a:p>
          <a:p>
            <a:r>
              <a:t>Unfortunately, there is no effective measure for prevention or treatment available until now other than avoiding surgery.</a:t>
            </a:r>
          </a:p>
        </p:txBody>
      </p:sp>
    </p:spTree>
    <p:extLst>
      <p:ext uri="{BB962C8B-B14F-4D97-AF65-F5344CB8AC3E}">
        <p14:creationId xmlns:p14="http://schemas.microsoft.com/office/powerpoint/2010/main" val="348049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 measure the extent of liver regeneration, liver weight was measured.</a:t>
            </a:r>
          </a:p>
          <a:p>
            <a:r>
              <a:t>Interestingly, Terlipressin group showed significantly less regeneration compared to control or octreotide group.</a:t>
            </a:r>
          </a:p>
          <a:p>
            <a:r>
              <a:t>We also checked various cytokines and markers of liver injury and liver regeneration for supportive data.</a:t>
            </a:r>
          </a:p>
          <a:p>
            <a:r>
              <a:t>ET-1 is a marker of endothelial injury, which was significantly decreased in terlipressin group at 6hrs after hepatectomy.</a:t>
            </a:r>
          </a:p>
          <a:p>
            <a:r>
              <a:t>IL-6 is considered as a initiation signal for liver regeneration, which was significantly decreased at post day 7. Similar trend was observed in thymidine kinase, which is a surrogate maker of liver regeneration.</a:t>
            </a:r>
          </a:p>
        </p:txBody>
      </p:sp>
    </p:spTree>
    <p:extLst>
      <p:ext uri="{BB962C8B-B14F-4D97-AF65-F5344CB8AC3E}">
        <p14:creationId xmlns:p14="http://schemas.microsoft.com/office/powerpoint/2010/main" val="1301760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Considering hepatocytes in mitosis and regeneration is not functioning as hepatocyte any more, it seems making sense.</a:t>
            </a:r>
          </a:p>
        </p:txBody>
      </p:sp>
    </p:spTree>
    <p:extLst>
      <p:ext uri="{BB962C8B-B14F-4D97-AF65-F5344CB8AC3E}">
        <p14:creationId xmlns:p14="http://schemas.microsoft.com/office/powerpoint/2010/main" val="13253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Splanchnic vasoactive agents such as somatostatin or vasopressin and their analogues such as octreotide or terlipressin can induce splanchnic vasoconstriction with minimal influence on systemic circulation.</a:t>
            </a:r>
          </a:p>
          <a:p>
            <a:r>
              <a:t>Splanchnic vaso-constriction subsequently decrease portal flow and pressure, which may decrease sinusoidal endothelial injury in the setting of PHHF or SFSS.</a:t>
            </a:r>
          </a:p>
          <a:p>
            <a:r>
              <a:t>Therefore, those agents seem to have potential for prevention or treatment of PHHF or SFSS.</a:t>
            </a:r>
          </a:p>
        </p:txBody>
      </p:sp>
    </p:spTree>
    <p:extLst>
      <p:ext uri="{BB962C8B-B14F-4D97-AF65-F5344CB8AC3E}">
        <p14:creationId xmlns:p14="http://schemas.microsoft.com/office/powerpoint/2010/main" val="206226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team reported initial experiments using 90% rat hepatectomy model.</a:t>
            </a:r>
          </a:p>
          <a:p>
            <a:r>
              <a:t>IN this study, those medications  could effectively decrease portal pressure and significant survival improvement was shown by terlipressin.</a:t>
            </a:r>
          </a:p>
          <a:p>
            <a:endParaRPr/>
          </a:p>
          <a:p>
            <a:r>
              <a:t>However, it was difficult to draw a conclusive results in small animal model using medications with hemodynamic effects.</a:t>
            </a:r>
          </a:p>
          <a:p>
            <a:r>
              <a:t>Especially, somatostatin could not be administered enough to exert its effect because of its short half-life.</a:t>
            </a:r>
          </a:p>
          <a:p>
            <a:endParaRPr/>
          </a:p>
          <a:p>
            <a:r>
              <a:t>Moreover, in order to proceed with clinical trial in the future, study using large animal seemed to be mandatory.</a:t>
            </a:r>
          </a:p>
        </p:txBody>
      </p:sp>
    </p:spTree>
    <p:extLst>
      <p:ext uri="{BB962C8B-B14F-4D97-AF65-F5344CB8AC3E}">
        <p14:creationId xmlns:p14="http://schemas.microsoft.com/office/powerpoint/2010/main" val="3970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 evaluation of potential for clinical use in prevention and treatment of PHLF and SFSS.</a:t>
            </a:r>
          </a:p>
        </p:txBody>
      </p:sp>
    </p:spTree>
    <p:extLst>
      <p:ext uri="{BB962C8B-B14F-4D97-AF65-F5344CB8AC3E}">
        <p14:creationId xmlns:p14="http://schemas.microsoft.com/office/powerpoint/2010/main" val="164170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Female domestic white pigs weighing 30~35kg underwent 70% hepatectomy under general anesthesia.</a:t>
            </a:r>
          </a:p>
          <a:p>
            <a:r>
              <a:t>Control group had hepatectomy without any medication.</a:t>
            </a:r>
          </a:p>
          <a:p>
            <a:r>
              <a:t>Terlipressin and Octreotide group received respective medication, first dose starting immediately after completion of hepatectomy.</a:t>
            </a:r>
          </a:p>
          <a:p>
            <a:r>
              <a:t>Portal pressure was measured at preop, 30 min, 1hr, 6hr, and 7days after surgery.</a:t>
            </a:r>
          </a:p>
          <a:p>
            <a:r>
              <a:t>Blood samples were drawn at prep, 1hr, 6hr, and 7days postop.</a:t>
            </a:r>
          </a:p>
          <a:p>
            <a:r>
              <a:t>Liver tissue was obtained for histologic analysis at prep, 6hr, and 7 days after surgery. </a:t>
            </a:r>
          </a:p>
        </p:txBody>
      </p:sp>
    </p:spTree>
    <p:extLst>
      <p:ext uri="{BB962C8B-B14F-4D97-AF65-F5344CB8AC3E}">
        <p14:creationId xmlns:p14="http://schemas.microsoft.com/office/powerpoint/2010/main" val="122509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Both terlipressin and octreotide decreased portal pressure significantly compared to control group.</a:t>
            </a:r>
          </a:p>
          <a:p>
            <a:r>
              <a:t>The effects of medication started immediately after injection.</a:t>
            </a:r>
          </a:p>
          <a:p>
            <a:endParaRPr/>
          </a:p>
          <a:p>
            <a:r>
              <a:t>2 pigs in control group and 1 pig in terlipressin group expired before 7 day postop, but there was no statistical significance in survival.</a:t>
            </a:r>
          </a:p>
        </p:txBody>
      </p:sp>
    </p:spTree>
    <p:extLst>
      <p:ext uri="{BB962C8B-B14F-4D97-AF65-F5344CB8AC3E}">
        <p14:creationId xmlns:p14="http://schemas.microsoft.com/office/powerpoint/2010/main" val="12353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the control group, AST, total bilirubin, and INR were increased after hepatectomy and lasted until the time of termination.</a:t>
            </a:r>
          </a:p>
          <a:p>
            <a:r>
              <a:t>In contrast, both treatment group showed much less elevation in AST level, although statistical significance was observed only in terlipressin group.</a:t>
            </a:r>
          </a:p>
          <a:p>
            <a:r>
              <a:t>Elevation in bilirubin level was also negligible in terlipressin group with statistical significance.</a:t>
            </a:r>
          </a:p>
          <a:p>
            <a:r>
              <a:t>There was also a significant difference in the level of INR between control and terlipressin group.</a:t>
            </a:r>
          </a:p>
        </p:txBody>
      </p:sp>
    </p:spTree>
    <p:extLst>
      <p:ext uri="{BB962C8B-B14F-4D97-AF65-F5344CB8AC3E}">
        <p14:creationId xmlns:p14="http://schemas.microsoft.com/office/powerpoint/2010/main" val="176014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slide shows representative H &amp; E staining of each group on different time point.</a:t>
            </a:r>
          </a:p>
          <a:p>
            <a:r>
              <a:t>Control group at 6hrs shows areas of confluent necrosis, which is more aggravated on post 7 days.</a:t>
            </a:r>
          </a:p>
          <a:p>
            <a:r>
              <a:t>In contrast, both terlipressin and octreotide group showed no significant histologic evidence of injury.</a:t>
            </a:r>
          </a:p>
        </p:txBody>
      </p:sp>
    </p:spTree>
    <p:extLst>
      <p:ext uri="{BB962C8B-B14F-4D97-AF65-F5344CB8AC3E}">
        <p14:creationId xmlns:p14="http://schemas.microsoft.com/office/powerpoint/2010/main" val="119757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0" name="Shape 3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Pathologist performed scoring of histologic changes related to liver injury, with blinding of group information.</a:t>
            </a:r>
          </a:p>
          <a:p>
            <a:r>
              <a:t>Both terlipressin and octreotide group showed significantly low score in liver injury.</a:t>
            </a:r>
          </a:p>
        </p:txBody>
      </p:sp>
    </p:spTree>
    <p:extLst>
      <p:ext uri="{BB962C8B-B14F-4D97-AF65-F5344CB8AC3E}">
        <p14:creationId xmlns:p14="http://schemas.microsoft.com/office/powerpoint/2010/main" val="144902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4"/>
          </p:nvPr>
        </p:nvSpPr>
        <p:spPr>
          <a:xfrm>
            <a:off x="1270000" y="4259612"/>
            <a:ext cx="10464800" cy="7009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‘여기에 인용을 입력하십시오.’ 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357717" y="-1"/>
            <a:ext cx="12289367" cy="1647435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defTabSz="914400">
              <a:lnSpc>
                <a:spcPct val="85000"/>
              </a:lnSpc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357361" y="2214104"/>
            <a:ext cx="12289538" cy="7539497"/>
          </a:xfrm>
          <a:prstGeom prst="rect">
            <a:avLst/>
          </a:prstGeom>
        </p:spPr>
        <p:txBody>
          <a:bodyPr lIns="65023" tIns="65023" rIns="65023" bIns="65023" anchor="t">
            <a:noAutofit/>
          </a:bodyPr>
          <a:lstStyle>
            <a:lvl1pPr marL="480059" indent="-480059" defTabSz="914400">
              <a:spcBef>
                <a:spcPts val="600"/>
              </a:spcBef>
              <a:buClr>
                <a:srgbClr val="A23926"/>
              </a:buClr>
              <a:buSzPct val="100000"/>
              <a:buFont typeface="Arial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01700" defTabSz="914400">
              <a:spcBef>
                <a:spcPts val="600"/>
              </a:spcBef>
              <a:buClr>
                <a:srgbClr val="A23926"/>
              </a:buClr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14450" indent="-400050" defTabSz="914400">
              <a:spcBef>
                <a:spcPts val="600"/>
              </a:spcBef>
              <a:buClr>
                <a:srgbClr val="A23926"/>
              </a:buClr>
              <a:buSzPct val="100000"/>
              <a:buFont typeface="Arial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indent="-457200" defTabSz="914400">
              <a:spcBef>
                <a:spcPts val="600"/>
              </a:spcBef>
              <a:buClr>
                <a:srgbClr val="A23926"/>
              </a:buClr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A23926"/>
              </a:buClr>
              <a:buSzPct val="100000"/>
              <a:buFont typeface="Arial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9970346" y="9330239"/>
            <a:ext cx="3034454" cy="327433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algn="r" defTabSz="9144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-1" y="-1"/>
            <a:ext cx="13004801" cy="1641407"/>
          </a:xfrm>
          <a:prstGeom prst="roundRect">
            <a:avLst>
              <a:gd name="adj" fmla="val 0"/>
            </a:avLst>
          </a:prstGeom>
          <a:solidFill>
            <a:srgbClr val="A23926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-1" y="1640920"/>
            <a:ext cx="13004802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357717" y="94802"/>
            <a:ext cx="12289367" cy="1457830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lnSpc>
                <a:spcPct val="85000"/>
              </a:lnSpc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357361" y="2214104"/>
            <a:ext cx="12289538" cy="6554420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80059" indent="-480059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0170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14450" indent="-40005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indent="-45720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12664284" y="9330239"/>
            <a:ext cx="340517" cy="32743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-1" y="-1"/>
            <a:ext cx="13004801" cy="1641407"/>
          </a:xfrm>
          <a:prstGeom prst="roundRect">
            <a:avLst>
              <a:gd name="adj" fmla="val 0"/>
            </a:avLst>
          </a:prstGeom>
          <a:solidFill>
            <a:srgbClr val="A23926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-1" y="1640920"/>
            <a:ext cx="13004802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357717" y="94802"/>
            <a:ext cx="12289367" cy="1457830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lnSpc>
                <a:spcPct val="85000"/>
              </a:lnSpc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357361" y="2214104"/>
            <a:ext cx="12289538" cy="6554420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80059" indent="-480059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0170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14450" indent="-40005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indent="-45720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12664284" y="9330239"/>
            <a:ext cx="340517" cy="32743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-1" y="-1"/>
            <a:ext cx="13004801" cy="1641407"/>
          </a:xfrm>
          <a:prstGeom prst="roundRect">
            <a:avLst>
              <a:gd name="adj" fmla="val 0"/>
            </a:avLst>
          </a:prstGeom>
          <a:solidFill>
            <a:srgbClr val="A23926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l" defTabSz="1300480"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-1" y="1640920"/>
            <a:ext cx="13004802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357717" y="94802"/>
            <a:ext cx="12289367" cy="1457830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lnSpc>
                <a:spcPct val="85000"/>
              </a:lnSpc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half" idx="1"/>
          </p:nvPr>
        </p:nvSpPr>
        <p:spPr>
          <a:xfrm>
            <a:off x="357717" y="2210816"/>
            <a:ext cx="6042272" cy="6571940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80059" indent="-480059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0170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14450" indent="-40005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indent="-45720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1300480">
              <a:spcBef>
                <a:spcPts val="800"/>
              </a:spcBef>
              <a:buClr>
                <a:srgbClr val="A23926"/>
              </a:buClr>
              <a:buSzPct val="100000"/>
              <a:buFont typeface="Arial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12664284" y="9330239"/>
            <a:ext cx="340517" cy="32743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jpeg" descr="17_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00" y="9042158"/>
            <a:ext cx="2482877" cy="508787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650239" y="914372"/>
            <a:ext cx="11704322" cy="1101825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맑은 고딕"/>
                <a:ea typeface="맑은 고딕"/>
                <a:cs typeface="맑은 고딕"/>
                <a:sym typeface="맑은 고딕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3"/>
          </p:nvPr>
        </p:nvSpPr>
        <p:spPr>
          <a:xfrm>
            <a:off x="406399" y="304800"/>
            <a:ext cx="3962402" cy="406401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473049" indent="-473049" defTabSz="1261465">
              <a:spcBef>
                <a:spcPts val="400"/>
              </a:spcBef>
              <a:buSzTx/>
              <a:buNone/>
              <a:defRPr sz="1746">
                <a:latin typeface="맑은 고딕"/>
                <a:ea typeface="맑은 고딕"/>
                <a:cs typeface="맑은 고딕"/>
                <a:sym typeface="맑은 고딕"/>
              </a:defRPr>
            </a:pPr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11985791" y="9114112"/>
            <a:ext cx="368769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26428" y="9245600"/>
            <a:ext cx="339244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중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-5904" y="-42075"/>
            <a:ext cx="13016608" cy="156679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제목 텍스트</a:t>
            </a:r>
          </a:p>
        </p:txBody>
      </p:sp>
      <p:pic>
        <p:nvPicPr>
          <p:cNvPr id="49" name="그림 48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480" y="1460500"/>
            <a:ext cx="13133760" cy="127000"/>
          </a:xfrm>
          <a:prstGeom prst="rect">
            <a:avLst/>
          </a:prstGeom>
        </p:spPr>
      </p:pic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0" y="-12585"/>
            <a:ext cx="13004801" cy="1545023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pic>
        <p:nvPicPr>
          <p:cNvPr id="60" name="그림 59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480" y="1460500"/>
            <a:ext cx="13133760" cy="127000"/>
          </a:xfrm>
          <a:prstGeom prst="rect">
            <a:avLst/>
          </a:prstGeom>
        </p:spPr>
      </p:pic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285" y="-27330"/>
            <a:ext cx="12990230" cy="1565528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pic>
        <p:nvPicPr>
          <p:cNvPr id="72" name="그림 7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4480" y="1460500"/>
            <a:ext cx="13133760" cy="127000"/>
          </a:xfrm>
          <a:prstGeom prst="rect">
            <a:avLst/>
          </a:prstGeom>
        </p:spPr>
      </p:pic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195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ndara"/>
          <a:ea typeface="Candara"/>
          <a:cs typeface="Candara"/>
          <a:sym typeface="Candara"/>
        </a:defRPr>
      </a:lvl1pPr>
      <a:lvl2pPr marL="889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ndara"/>
          <a:ea typeface="Candara"/>
          <a:cs typeface="Candara"/>
          <a:sym typeface="Candara"/>
        </a:defRPr>
      </a:lvl2pPr>
      <a:lvl3pPr marL="1333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ndara"/>
          <a:ea typeface="Candara"/>
          <a:cs typeface="Candara"/>
          <a:sym typeface="Candara"/>
        </a:defRPr>
      </a:lvl3pPr>
      <a:lvl4pPr marL="1778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ndara"/>
          <a:ea typeface="Candara"/>
          <a:cs typeface="Candara"/>
          <a:sym typeface="Candara"/>
        </a:defRPr>
      </a:lvl4pPr>
      <a:lvl5pPr marL="2222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ndara"/>
          <a:ea typeface="Candara"/>
          <a:cs typeface="Candara"/>
          <a:sym typeface="Candara"/>
        </a:defRPr>
      </a:lvl5pPr>
      <a:lvl6pPr marL="2667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ndara"/>
          <a:ea typeface="Candara"/>
          <a:cs typeface="Candara"/>
          <a:sym typeface="Candara"/>
        </a:defRPr>
      </a:lvl6pPr>
      <a:lvl7pPr marL="3111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ndara"/>
          <a:ea typeface="Candara"/>
          <a:cs typeface="Candara"/>
          <a:sym typeface="Candara"/>
        </a:defRPr>
      </a:lvl7pPr>
      <a:lvl8pPr marL="3556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ndara"/>
          <a:ea typeface="Candara"/>
          <a:cs typeface="Candara"/>
          <a:sym typeface="Candara"/>
        </a:defRPr>
      </a:lvl8pPr>
      <a:lvl9pPr marL="4000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Candara"/>
          <a:ea typeface="Candara"/>
          <a:cs typeface="Candara"/>
          <a:sym typeface="Candar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ctrTitle"/>
          </p:nvPr>
        </p:nvSpPr>
        <p:spPr>
          <a:xfrm>
            <a:off x="454322" y="1954187"/>
            <a:ext cx="12096155" cy="2670226"/>
          </a:xfrm>
          <a:prstGeom prst="rect">
            <a:avLst/>
          </a:prstGeom>
        </p:spPr>
        <p:txBody>
          <a:bodyPr/>
          <a:lstStyle>
            <a:lvl1pPr marR="321525" defTabSz="443484">
              <a:lnSpc>
                <a:spcPct val="106666"/>
              </a:lnSpc>
              <a:spcBef>
                <a:spcPts val="700"/>
              </a:spcBef>
              <a:defRPr sz="4559" b="1"/>
            </a:lvl1pPr>
          </a:lstStyle>
          <a:p>
            <a:r>
              <a:t>Effects of Splanchnic Vasoactive Agents on Hepatic Functional Recovery and Regeneration in Porcine 70% Partial Hepatectomy Model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ubTitle" sz="half" idx="1"/>
          </p:nvPr>
        </p:nvSpPr>
        <p:spPr>
          <a:xfrm>
            <a:off x="1270000" y="5615334"/>
            <a:ext cx="10464800" cy="2957166"/>
          </a:xfrm>
          <a:prstGeom prst="rect">
            <a:avLst/>
          </a:prstGeom>
        </p:spPr>
        <p:txBody>
          <a:bodyPr/>
          <a:lstStyle/>
          <a:p>
            <a:pPr marR="278434" defTabSz="384047">
              <a:lnSpc>
                <a:spcPct val="106666"/>
              </a:lnSpc>
              <a:spcBef>
                <a:spcPts val="600"/>
              </a:spcBef>
              <a:defRPr sz="2351"/>
            </a:pPr>
            <a:r>
              <a:rPr b="1" u="sng"/>
              <a:t>Dong-Sik Kim</a:t>
            </a:r>
            <a:r>
              <a:t>, Jae Hyun Han, Yoon Young Choi, </a:t>
            </a:r>
          </a:p>
          <a:p>
            <a:pPr marR="278434" defTabSz="384047">
              <a:lnSpc>
                <a:spcPct val="106666"/>
              </a:lnSpc>
              <a:spcBef>
                <a:spcPts val="600"/>
              </a:spcBef>
              <a:defRPr sz="2351"/>
            </a:pPr>
            <a:r>
              <a:t>Sung Won Jung, Young Dong Yu, Joo-Young Kim*</a:t>
            </a:r>
          </a:p>
          <a:p>
            <a:pPr marR="278434" defTabSz="384047">
              <a:lnSpc>
                <a:spcPct val="106666"/>
              </a:lnSpc>
              <a:spcBef>
                <a:spcPts val="600"/>
              </a:spcBef>
              <a:defRPr sz="2351"/>
            </a:pPr>
            <a:endParaRPr/>
          </a:p>
          <a:p>
            <a:pPr defTabSz="384047">
              <a:defRPr sz="2351"/>
            </a:pPr>
            <a:r>
              <a:t>Division of HBP Surgery and Liver Transplantation, Department of Surgery, Korea University College of Medicine, Seoul, Korea</a:t>
            </a:r>
          </a:p>
          <a:p>
            <a:pPr defTabSz="384047">
              <a:defRPr sz="2351"/>
            </a:pPr>
            <a:r>
              <a:t>Department of Pathology, Korea University College of Medicine, Seoul, Korea*</a:t>
            </a:r>
          </a:p>
        </p:txBody>
      </p:sp>
      <p:pic>
        <p:nvPicPr>
          <p:cNvPr id="188" name="mainimg.jpg"/>
          <p:cNvPicPr>
            <a:picLocks noChangeAspect="1"/>
          </p:cNvPicPr>
          <p:nvPr/>
        </p:nvPicPr>
        <p:blipFill>
          <a:blip r:embed="rId2">
            <a:extLst/>
          </a:blip>
          <a:srcRect b="52202"/>
          <a:stretch>
            <a:fillRect/>
          </a:stretch>
        </p:blipFill>
        <p:spPr>
          <a:xfrm>
            <a:off x="-3969" y="-106561"/>
            <a:ext cx="13012738" cy="138215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47463" y="8706864"/>
            <a:ext cx="1290987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>
                <a:latin typeface="Candara"/>
                <a:ea typeface="Candara"/>
                <a:cs typeface="Candara"/>
                <a:sym typeface="Candara"/>
              </a:defRPr>
            </a:pPr>
            <a:r>
              <a:t>This study was supported by Basic Research Program through the National Research Foundation of Korea (NRF) funded by the Ministry of Education, Science and Technology (2014R1A1A1A05006371). </a:t>
            </a:r>
          </a:p>
          <a:p>
            <a:pPr>
              <a:defRPr sz="1200">
                <a:latin typeface="Candara"/>
                <a:ea typeface="Candara"/>
                <a:cs typeface="Candara"/>
                <a:sym typeface="Candara"/>
              </a:defRPr>
            </a:pPr>
            <a:r>
              <a:t>The authors have no conflicts of interest to declare.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Histologic Changes</a:t>
            </a:r>
          </a:p>
        </p:txBody>
      </p:sp>
      <p:pic>
        <p:nvPicPr>
          <p:cNvPr id="33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9950" y="1687799"/>
            <a:ext cx="6784900" cy="26909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8" name="Group 348"/>
          <p:cNvGrpSpPr/>
          <p:nvPr/>
        </p:nvGrpSpPr>
        <p:grpSpPr>
          <a:xfrm>
            <a:off x="1358900" y="4356100"/>
            <a:ext cx="11242475" cy="5178487"/>
            <a:chOff x="0" y="0"/>
            <a:chExt cx="11242474" cy="5178486"/>
          </a:xfrm>
        </p:grpSpPr>
        <p:pic>
          <p:nvPicPr>
            <p:cNvPr id="333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15611"/>
            <a:stretch>
              <a:fillRect/>
            </a:stretch>
          </p:blipFill>
          <p:spPr>
            <a:xfrm>
              <a:off x="0" y="0"/>
              <a:ext cx="10475728" cy="51784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7" name="Group 337"/>
            <p:cNvGrpSpPr/>
            <p:nvPr/>
          </p:nvGrpSpPr>
          <p:grpSpPr>
            <a:xfrm>
              <a:off x="8777820" y="970379"/>
              <a:ext cx="316753" cy="2530592"/>
              <a:chOff x="0" y="0"/>
              <a:chExt cx="316751" cy="2530590"/>
            </a:xfrm>
          </p:grpSpPr>
          <p:sp>
            <p:nvSpPr>
              <p:cNvPr id="334" name="Shape 334"/>
              <p:cNvSpPr/>
              <p:nvPr/>
            </p:nvSpPr>
            <p:spPr>
              <a:xfrm flipV="1">
                <a:off x="306959" y="-1"/>
                <a:ext cx="1" cy="2529499"/>
              </a:xfrm>
              <a:prstGeom prst="line">
                <a:avLst/>
              </a:prstGeom>
              <a:noFill/>
              <a:ln w="254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35" name="Shape 335"/>
              <p:cNvSpPr/>
              <p:nvPr/>
            </p:nvSpPr>
            <p:spPr>
              <a:xfrm>
                <a:off x="0" y="14461"/>
                <a:ext cx="316752" cy="1"/>
              </a:xfrm>
              <a:prstGeom prst="line">
                <a:avLst/>
              </a:prstGeom>
              <a:noFill/>
              <a:ln w="254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0" y="2530590"/>
                <a:ext cx="316752" cy="1"/>
              </a:xfrm>
              <a:prstGeom prst="line">
                <a:avLst/>
              </a:prstGeom>
              <a:noFill/>
              <a:ln w="254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338" name="Shape 338"/>
            <p:cNvSpPr/>
            <p:nvPr/>
          </p:nvSpPr>
          <p:spPr>
            <a:xfrm>
              <a:off x="9032954" y="2917000"/>
              <a:ext cx="101694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700">
                  <a:solidFill>
                    <a:schemeClr val="accent5"/>
                  </a:solidFill>
                </a:defRPr>
              </a:lvl1pPr>
            </a:lstStyle>
            <a:p>
              <a:r>
                <a:t>p=0.002</a:t>
              </a:r>
            </a:p>
          </p:txBody>
        </p:sp>
        <p:grpSp>
          <p:nvGrpSpPr>
            <p:cNvPr id="342" name="Group 342"/>
            <p:cNvGrpSpPr/>
            <p:nvPr/>
          </p:nvGrpSpPr>
          <p:grpSpPr>
            <a:xfrm>
              <a:off x="8852112" y="1041346"/>
              <a:ext cx="316753" cy="1287975"/>
              <a:chOff x="0" y="0"/>
              <a:chExt cx="316751" cy="1287974"/>
            </a:xfrm>
          </p:grpSpPr>
          <p:sp>
            <p:nvSpPr>
              <p:cNvPr id="339" name="Shape 339"/>
              <p:cNvSpPr/>
              <p:nvPr/>
            </p:nvSpPr>
            <p:spPr>
              <a:xfrm flipV="1">
                <a:off x="306958" y="-1"/>
                <a:ext cx="1" cy="1287976"/>
              </a:xfrm>
              <a:prstGeom prst="line">
                <a:avLst/>
              </a:prstGeom>
              <a:noFill/>
              <a:ln w="25400" cap="flat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0" y="10170"/>
                <a:ext cx="316752" cy="1"/>
              </a:xfrm>
              <a:prstGeom prst="line">
                <a:avLst/>
              </a:prstGeom>
              <a:noFill/>
              <a:ln w="25400" cap="flat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0" y="1270529"/>
                <a:ext cx="316752" cy="1"/>
              </a:xfrm>
              <a:prstGeom prst="line">
                <a:avLst/>
              </a:prstGeom>
              <a:noFill/>
              <a:ln w="25400" cap="flat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343" name="Shape 343"/>
            <p:cNvSpPr/>
            <p:nvPr/>
          </p:nvSpPr>
          <p:spPr>
            <a:xfrm>
              <a:off x="9102574" y="1605992"/>
              <a:ext cx="1016946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700">
                  <a:solidFill>
                    <a:schemeClr val="accent2">
                      <a:hueOff val="-2473792"/>
                      <a:satOff val="-50209"/>
                      <a:lumOff val="23543"/>
                    </a:schemeClr>
                  </a:solidFill>
                </a:defRPr>
              </a:lvl1pPr>
            </a:lstStyle>
            <a:p>
              <a:r>
                <a:t>p=0.056</a:t>
              </a:r>
            </a:p>
          </p:txBody>
        </p:sp>
        <p:sp>
          <p:nvSpPr>
            <p:cNvPr id="344" name="Shape 344"/>
            <p:cNvSpPr/>
            <p:nvPr/>
          </p:nvSpPr>
          <p:spPr>
            <a:xfrm flipV="1">
              <a:off x="10294726" y="2297422"/>
              <a:ext cx="1" cy="1224475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9987767" y="2294892"/>
              <a:ext cx="316753" cy="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9987767" y="3529851"/>
              <a:ext cx="316753" cy="1"/>
            </a:xfrm>
            <a:prstGeom prst="line">
              <a:avLst/>
            </a:prstGeom>
            <a:noFill/>
            <a:ln w="254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10225530" y="2709668"/>
              <a:ext cx="101694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700">
                  <a:solidFill>
                    <a:srgbClr val="A6AAA9"/>
                  </a:solidFill>
                </a:defRPr>
              </a:lvl1pPr>
            </a:lstStyle>
            <a:p>
              <a:r>
                <a:t>p=0.121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pic>
        <p:nvPicPr>
          <p:cNvPr id="353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r="9264"/>
          <a:stretch>
            <a:fillRect/>
          </a:stretch>
        </p:blipFill>
        <p:spPr>
          <a:xfrm>
            <a:off x="1259949" y="2298075"/>
            <a:ext cx="6147479" cy="4491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9857" y="1655631"/>
            <a:ext cx="4102101" cy="2386443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7670799" y="2386974"/>
            <a:ext cx="6858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ET-1</a:t>
            </a:r>
          </a:p>
        </p:txBody>
      </p:sp>
      <p:pic>
        <p:nvPicPr>
          <p:cNvPr id="35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15538" y="7102630"/>
            <a:ext cx="4102101" cy="2387791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/>
        </p:nvSpPr>
        <p:spPr>
          <a:xfrm>
            <a:off x="5478667" y="6662743"/>
            <a:ext cx="23216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Thymidine Kinase</a:t>
            </a:r>
          </a:p>
        </p:txBody>
      </p:sp>
      <p:pic>
        <p:nvPicPr>
          <p:cNvPr id="35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0251" y="7097080"/>
            <a:ext cx="4102101" cy="239889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1980956" y="6645453"/>
            <a:ext cx="64069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IL-6</a:t>
            </a:r>
          </a:p>
        </p:txBody>
      </p:sp>
      <p:pic>
        <p:nvPicPr>
          <p:cNvPr id="36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19857" y="4045683"/>
            <a:ext cx="4102101" cy="2572705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7601305" y="4882289"/>
            <a:ext cx="82479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eNOS</a:t>
            </a:r>
          </a:p>
        </p:txBody>
      </p:sp>
      <p:pic>
        <p:nvPicPr>
          <p:cNvPr id="362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711205" y="7103187"/>
            <a:ext cx="4102101" cy="2386677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/>
        </p:nvSpPr>
        <p:spPr>
          <a:xfrm>
            <a:off x="10362815" y="6631682"/>
            <a:ext cx="79888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SOCS</a:t>
            </a:r>
          </a:p>
        </p:txBody>
      </p:sp>
      <p:sp>
        <p:nvSpPr>
          <p:cNvPr id="364" name="Shape 364"/>
          <p:cNvSpPr/>
          <p:nvPr/>
        </p:nvSpPr>
        <p:spPr>
          <a:xfrm>
            <a:off x="2834162" y="1544949"/>
            <a:ext cx="29991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⊿ Liver Weight</a:t>
            </a:r>
          </a:p>
        </p:txBody>
      </p:sp>
      <p:grpSp>
        <p:nvGrpSpPr>
          <p:cNvPr id="368" name="Group 368"/>
          <p:cNvGrpSpPr/>
          <p:nvPr/>
        </p:nvGrpSpPr>
        <p:grpSpPr>
          <a:xfrm>
            <a:off x="6119704" y="3140620"/>
            <a:ext cx="168170" cy="568486"/>
            <a:chOff x="0" y="0"/>
            <a:chExt cx="168168" cy="568485"/>
          </a:xfrm>
        </p:grpSpPr>
        <p:sp>
          <p:nvSpPr>
            <p:cNvPr id="365" name="Shape 365"/>
            <p:cNvSpPr/>
            <p:nvPr/>
          </p:nvSpPr>
          <p:spPr>
            <a:xfrm flipV="1">
              <a:off x="158375" y="-1"/>
              <a:ext cx="1" cy="568487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0" y="4639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0" y="563550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69" name="Shape 369"/>
          <p:cNvSpPr/>
          <p:nvPr/>
        </p:nvSpPr>
        <p:spPr>
          <a:xfrm>
            <a:off x="6338954" y="3247063"/>
            <a:ext cx="101694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>
                <a:solidFill>
                  <a:schemeClr val="accent5"/>
                </a:solidFill>
              </a:defRPr>
            </a:lvl1pPr>
          </a:lstStyle>
          <a:p>
            <a:r>
              <a:t>p=0.032</a:t>
            </a:r>
          </a:p>
        </p:txBody>
      </p:sp>
      <p:grpSp>
        <p:nvGrpSpPr>
          <p:cNvPr id="372" name="Group 372"/>
          <p:cNvGrpSpPr/>
          <p:nvPr/>
        </p:nvGrpSpPr>
        <p:grpSpPr>
          <a:xfrm>
            <a:off x="10868286" y="2342524"/>
            <a:ext cx="806387" cy="537928"/>
            <a:chOff x="0" y="0"/>
            <a:chExt cx="806386" cy="537926"/>
          </a:xfrm>
        </p:grpSpPr>
        <p:sp>
          <p:nvSpPr>
            <p:cNvPr id="370" name="Shape 370"/>
            <p:cNvSpPr/>
            <p:nvPr/>
          </p:nvSpPr>
          <p:spPr>
            <a:xfrm>
              <a:off x="256299" y="0"/>
              <a:ext cx="293788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chemeClr val="accent5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t>❋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0" y="195026"/>
              <a:ext cx="80638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t>p=0.001</a:t>
              </a:r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3628221" y="8462700"/>
            <a:ext cx="908115" cy="537928"/>
            <a:chOff x="-50863" y="0"/>
            <a:chExt cx="908113" cy="537926"/>
          </a:xfrm>
        </p:grpSpPr>
        <p:sp>
          <p:nvSpPr>
            <p:cNvPr id="373" name="Shape 373"/>
            <p:cNvSpPr/>
            <p:nvPr/>
          </p:nvSpPr>
          <p:spPr>
            <a:xfrm>
              <a:off x="256299" y="0"/>
              <a:ext cx="293788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chemeClr val="accent5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t>❋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-50864" y="195026"/>
              <a:ext cx="908115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rPr dirty="0"/>
                <a:t>p=0.0021</a:t>
              </a:r>
            </a:p>
          </p:txBody>
        </p:sp>
      </p:grpSp>
      <p:sp>
        <p:nvSpPr>
          <p:cNvPr id="376" name="Shape 376"/>
          <p:cNvSpPr/>
          <p:nvPr/>
        </p:nvSpPr>
        <p:spPr>
          <a:xfrm>
            <a:off x="7011316" y="7121090"/>
            <a:ext cx="29378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2"/>
                </a:solidFill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❋</a:t>
            </a:r>
          </a:p>
        </p:txBody>
      </p:sp>
      <p:sp>
        <p:nvSpPr>
          <p:cNvPr id="377" name="Shape 377"/>
          <p:cNvSpPr/>
          <p:nvPr/>
        </p:nvSpPr>
        <p:spPr>
          <a:xfrm>
            <a:off x="7198054" y="7114740"/>
            <a:ext cx="82124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p=0.085</a:t>
            </a:r>
          </a:p>
        </p:txBody>
      </p:sp>
      <p:grpSp>
        <p:nvGrpSpPr>
          <p:cNvPr id="380" name="Group 380"/>
          <p:cNvGrpSpPr/>
          <p:nvPr/>
        </p:nvGrpSpPr>
        <p:grpSpPr>
          <a:xfrm>
            <a:off x="7867378" y="8364773"/>
            <a:ext cx="931927" cy="537927"/>
            <a:chOff x="-62769" y="0"/>
            <a:chExt cx="931925" cy="537926"/>
          </a:xfrm>
        </p:grpSpPr>
        <p:sp>
          <p:nvSpPr>
            <p:cNvPr id="378" name="Shape 378"/>
            <p:cNvSpPr/>
            <p:nvPr/>
          </p:nvSpPr>
          <p:spPr>
            <a:xfrm>
              <a:off x="256299" y="0"/>
              <a:ext cx="293788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chemeClr val="accent5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t>❋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-62770" y="195026"/>
              <a:ext cx="93192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t>p=0.0462</a:t>
              </a:r>
            </a:p>
          </p:txBody>
        </p:sp>
      </p:grpSp>
      <p:sp>
        <p:nvSpPr>
          <p:cNvPr id="381" name="Shape 381"/>
          <p:cNvSpPr/>
          <p:nvPr/>
        </p:nvSpPr>
        <p:spPr>
          <a:xfrm>
            <a:off x="10145003" y="7417781"/>
            <a:ext cx="29378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chemeClr val="accent2"/>
                </a:solidFill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❋</a:t>
            </a:r>
          </a:p>
        </p:txBody>
      </p:sp>
      <p:sp>
        <p:nvSpPr>
          <p:cNvPr id="382" name="Shape 382"/>
          <p:cNvSpPr/>
          <p:nvPr/>
        </p:nvSpPr>
        <p:spPr>
          <a:xfrm>
            <a:off x="9834696" y="7231808"/>
            <a:ext cx="91440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p=0.0061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idx="1"/>
          </p:nvPr>
        </p:nvSpPr>
        <p:spPr>
          <a:xfrm>
            <a:off x="952500" y="2029481"/>
            <a:ext cx="11099800" cy="6860519"/>
          </a:xfrm>
          <a:prstGeom prst="rect">
            <a:avLst/>
          </a:prstGeom>
        </p:spPr>
        <p:txBody>
          <a:bodyPr/>
          <a:lstStyle/>
          <a:p>
            <a:pPr marL="311150" indent="-311150" defTabSz="408940">
              <a:spcBef>
                <a:spcPts val="2900"/>
              </a:spcBef>
              <a:defRPr sz="2520"/>
            </a:pPr>
            <a:r>
              <a:t>Terlipressin &amp; Octreotide effectively decreased portal pressure after 70% hepatectomy in swine model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Both agents could reduce parenchymal injury caused by massive hepatectomy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Terlipressin showed better biochemical laboratory responses, in spite of significantly lower rate of liver regeneration 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Those agents, especially terlipressin may play an important role in prevention and treatment of PHHF and SFSS maintaining a balance between liver regeneration and functional recovery</a:t>
            </a:r>
          </a:p>
          <a:p>
            <a:pPr marL="311150" indent="-311150" defTabSz="408940">
              <a:spcBef>
                <a:spcPts val="2900"/>
              </a:spcBef>
              <a:defRPr sz="2520"/>
            </a:pPr>
            <a:r>
              <a:t>limitation </a:t>
            </a:r>
          </a:p>
          <a:p>
            <a:pPr marL="622300" lvl="1" indent="-311150" defTabSz="408940">
              <a:spcBef>
                <a:spcPts val="1400"/>
              </a:spcBef>
              <a:buChar char="-"/>
              <a:defRPr sz="2520"/>
            </a:pPr>
            <a:r>
              <a:t>70% hepatectomy was not enough to induce a clinically compatible liver failure model</a:t>
            </a:r>
          </a:p>
          <a:p>
            <a:pPr marL="622300" lvl="1" indent="-311150" defTabSz="408940">
              <a:spcBef>
                <a:spcPts val="1400"/>
              </a:spcBef>
              <a:buChar char="-"/>
              <a:defRPr sz="2520"/>
            </a:pPr>
            <a:r>
              <a:t>dose and dosing schedule was not optimal due to limitations in animal study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4841022"/>
          </a:xfrm>
          <a:prstGeom prst="rect">
            <a:avLst/>
          </a:prstGeom>
        </p:spPr>
        <p:txBody>
          <a:bodyPr/>
          <a:lstStyle/>
          <a:p>
            <a:r>
              <a:t>Splanchnic vasoactive agents could effectively decrease portal pressure and prevent liver injury after massive hepatectomy</a:t>
            </a:r>
          </a:p>
          <a:p>
            <a:endParaRPr/>
          </a:p>
          <a:p>
            <a:pPr>
              <a:spcBef>
                <a:spcPts val="2000"/>
              </a:spcBef>
            </a:pPr>
            <a:r>
              <a:t>Clincial trial seems feasible and desperately required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body" idx="13"/>
          </p:nvPr>
        </p:nvSpPr>
        <p:spPr>
          <a:xfrm>
            <a:off x="1270000" y="4748155"/>
            <a:ext cx="10464800" cy="469901"/>
          </a:xfrm>
          <a:prstGeom prst="rect">
            <a:avLst/>
          </a:prstGeom>
        </p:spPr>
        <p:txBody>
          <a:bodyPr/>
          <a:lstStyle/>
          <a:p>
            <a:r>
              <a:t>– D.S. Kim</a:t>
            </a:r>
          </a:p>
        </p:txBody>
      </p:sp>
      <p:sp>
        <p:nvSpPr>
          <p:cNvPr id="395" name="Shape 395"/>
          <p:cNvSpPr>
            <a:spLocks noGrp="1"/>
          </p:cNvSpPr>
          <p:nvPr>
            <p:ph type="body" idx="14"/>
          </p:nvPr>
        </p:nvSpPr>
        <p:spPr>
          <a:xfrm>
            <a:off x="1270000" y="2978149"/>
            <a:ext cx="10464800" cy="7239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Thank you for Attention !</a:t>
            </a:r>
          </a:p>
        </p:txBody>
      </p:sp>
      <p:sp>
        <p:nvSpPr>
          <p:cNvPr id="396" name="Shape 396"/>
          <p:cNvSpPr/>
          <p:nvPr/>
        </p:nvSpPr>
        <p:spPr>
          <a:xfrm>
            <a:off x="117987" y="7543101"/>
            <a:ext cx="12742607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100">
                <a:latin typeface="Candara"/>
                <a:ea typeface="Candara"/>
                <a:cs typeface="Candara"/>
                <a:sym typeface="Candara"/>
              </a:defRPr>
            </a:pPr>
            <a:r>
              <a:rPr dirty="0"/>
              <a:t>This study was supported by Basic Research Program through the National Research Foundation of Korea (NRF) funded by the Ministry of Education, Science and Technology (2014R1A1A1A05006371). </a:t>
            </a:r>
          </a:p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r>
              <a:rPr sz="2100" dirty="0"/>
              <a:t>The authors have no conflicts of interest to declare. 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952500" y="2216677"/>
            <a:ext cx="11099800" cy="6673323"/>
          </a:xfrm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3900"/>
              </a:spcBef>
              <a:defRPr sz="3384"/>
            </a:pPr>
            <a:r>
              <a:t>Posthepatectomy Hepatic Failure (PHHF)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t>Small-for-Size Syndrome (SFSS)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t>Excessive portal flow and pressure to sinusoidal endothelium 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t>Effective measure for prevention or treatment unavailable</a:t>
            </a:r>
          </a:p>
          <a:p>
            <a:pPr marL="417830" indent="-417830" defTabSz="549148">
              <a:spcBef>
                <a:spcPts val="3900"/>
              </a:spcBef>
              <a:defRPr sz="3384"/>
            </a:pPr>
            <a:r>
              <a:t>In transplantation setting - splenic artery ligation/embolization, splenectomy, portocaval shunt…variable success rates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Splanchnic Vasoactive Agents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Somatostatin and its analogues such as octreotide, lanreotide</a:t>
            </a:r>
          </a:p>
          <a:p>
            <a:r>
              <a:t>Vasopressin and its analogue such as terlipressin</a:t>
            </a:r>
          </a:p>
          <a:p>
            <a:r>
              <a:t>Can induce splanchnic vaso-constriction with minimal influence on systemic circulation </a:t>
            </a:r>
          </a:p>
          <a:p>
            <a:r>
              <a:t>Subsequent decrease in portal flow/pressure</a:t>
            </a:r>
          </a:p>
          <a:p>
            <a:r>
              <a:t>Potential for prevention/treatment of PHHF/SFSS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50000"/>
              </a:lnSpc>
              <a:defRPr sz="2400" b="1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t>Effects of Propranolol, Somatostatin and Terlipressin on Recovery from Posthepatectomy Hepatic Failure after 90% Partital Hepatectomy in Rats</a:t>
            </a:r>
          </a:p>
        </p:txBody>
      </p:sp>
      <p:sp>
        <p:nvSpPr>
          <p:cNvPr id="202" name="Shape 202"/>
          <p:cNvSpPr/>
          <p:nvPr/>
        </p:nvSpPr>
        <p:spPr>
          <a:xfrm>
            <a:off x="3029644" y="1532727"/>
            <a:ext cx="694551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spcBef>
                <a:spcPts val="300"/>
              </a:spcBef>
              <a:defRPr sz="1600" b="1" u="sng">
                <a:solidFill>
                  <a:schemeClr val="accent2"/>
                </a:solidFill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t>Woongbae Ji.</a:t>
            </a:r>
            <a:r>
              <a:rPr u="none"/>
              <a:t>, Dong-Sik Kim et al. 2012, 64th Annual Congress of KSS </a:t>
            </a:r>
          </a:p>
        </p:txBody>
      </p:sp>
      <p:grpSp>
        <p:nvGrpSpPr>
          <p:cNvPr id="208" name="Group 208"/>
          <p:cNvGrpSpPr/>
          <p:nvPr/>
        </p:nvGrpSpPr>
        <p:grpSpPr>
          <a:xfrm>
            <a:off x="6400778" y="2527453"/>
            <a:ext cx="6316465" cy="6257154"/>
            <a:chOff x="0" y="0"/>
            <a:chExt cx="6316464" cy="6257153"/>
          </a:xfrm>
        </p:grpSpPr>
        <p:pic>
          <p:nvPicPr>
            <p:cNvPr id="203" name="image9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6316464" cy="6257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4" name="Shape 204"/>
            <p:cNvSpPr/>
            <p:nvPr/>
          </p:nvSpPr>
          <p:spPr>
            <a:xfrm>
              <a:off x="2023787" y="5518510"/>
              <a:ext cx="1008842" cy="340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just" defTabSz="914400">
                <a:lnSpc>
                  <a:spcPct val="115000"/>
                </a:lnSpc>
                <a:spcBef>
                  <a:spcPts val="1000"/>
                </a:spcBef>
                <a:defRPr sz="1500">
                  <a:solidFill>
                    <a:srgbClr val="FF0000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rPr dirty="0"/>
                <a:t>Control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2857133" y="4731354"/>
              <a:ext cx="2802710" cy="3400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 defTabSz="914400">
                <a:lnSpc>
                  <a:spcPct val="115000"/>
                </a:lnSpc>
                <a:spcBef>
                  <a:spcPts val="1000"/>
                </a:spcBef>
                <a:defRPr sz="1500">
                  <a:solidFill>
                    <a:srgbClr val="FF0000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pPr>
              <a:r>
                <a:rPr dirty="0"/>
                <a:t>Somatostatin (p=0.817)</a:t>
              </a:r>
              <a:r>
                <a:rPr dirty="0">
                  <a:solidFill>
                    <a:srgbClr val="FFFFFF"/>
                  </a:solidFill>
                  <a:latin typeface="Apple SD 산돌고딕 Neo 중간체"/>
                  <a:ea typeface="Apple SD 산돌고딕 Neo 중간체"/>
                  <a:cs typeface="Apple SD 산돌고딕 Neo 중간체"/>
                  <a:sym typeface="Apple SD 산돌고딕 Neo 중간체"/>
                </a:rPr>
                <a:t>)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3409182" y="4175988"/>
              <a:ext cx="2613267" cy="340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just" defTabSz="914400">
                <a:lnSpc>
                  <a:spcPct val="115000"/>
                </a:lnSpc>
                <a:spcBef>
                  <a:spcPts val="1000"/>
                </a:spcBef>
                <a:defRPr sz="1500">
                  <a:solidFill>
                    <a:srgbClr val="FF0000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rPr dirty="0"/>
                <a:t>Propranolol (p=0.189)</a:t>
              </a:r>
            </a:p>
          </p:txBody>
        </p:sp>
        <p:sp>
          <p:nvSpPr>
            <p:cNvPr id="207" name="Shape 207"/>
            <p:cNvSpPr/>
            <p:nvPr/>
          </p:nvSpPr>
          <p:spPr>
            <a:xfrm>
              <a:off x="2803912" y="1596988"/>
              <a:ext cx="2647563" cy="358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just" defTabSz="914400">
                <a:lnSpc>
                  <a:spcPct val="115000"/>
                </a:lnSpc>
                <a:spcBef>
                  <a:spcPts val="1000"/>
                </a:spcBef>
                <a:defRPr sz="1500">
                  <a:solidFill>
                    <a:srgbClr val="FF0000"/>
                  </a:solidFill>
                  <a:latin typeface="Apple SD 산돌고딕 Neo 세미볼드체"/>
                  <a:ea typeface="Apple SD 산돌고딕 Neo 세미볼드체"/>
                  <a:cs typeface="Apple SD 산돌고딕 Neo 세미볼드체"/>
                  <a:sym typeface="Apple SD 산돌고딕 Neo 세미볼드체"/>
                </a:defRPr>
              </a:lvl1pPr>
            </a:lstStyle>
            <a:p>
              <a:r>
                <a:rPr dirty="0" err="1"/>
                <a:t>Terlipressin</a:t>
              </a:r>
              <a:r>
                <a:rPr dirty="0"/>
                <a:t> (p&lt;0.01)</a:t>
              </a:r>
            </a:p>
          </p:txBody>
        </p:sp>
      </p:grpSp>
      <p:sp>
        <p:nvSpPr>
          <p:cNvPr id="209" name="Shape 209"/>
          <p:cNvSpPr/>
          <p:nvPr/>
        </p:nvSpPr>
        <p:spPr>
          <a:xfrm>
            <a:off x="8821526" y="8845060"/>
            <a:ext cx="2295068" cy="42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algn="r" defTabSz="914400">
              <a:defRPr sz="2000"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r>
              <a:rPr dirty="0"/>
              <a:t>Post-op time(</a:t>
            </a:r>
            <a:r>
              <a:rPr dirty="0" err="1"/>
              <a:t>hr</a:t>
            </a:r>
            <a:r>
              <a:rPr dirty="0"/>
              <a:t>)</a:t>
            </a:r>
          </a:p>
        </p:txBody>
      </p:sp>
      <p:sp>
        <p:nvSpPr>
          <p:cNvPr id="210" name="Shape 210"/>
          <p:cNvSpPr/>
          <p:nvPr/>
        </p:nvSpPr>
        <p:spPr>
          <a:xfrm>
            <a:off x="7866261" y="1883635"/>
            <a:ext cx="398599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Cumulative Survival</a:t>
            </a:r>
          </a:p>
        </p:txBody>
      </p:sp>
      <p:sp>
        <p:nvSpPr>
          <p:cNvPr id="211" name="Shape 211"/>
          <p:cNvSpPr/>
          <p:nvPr/>
        </p:nvSpPr>
        <p:spPr>
          <a:xfrm rot="10800000">
            <a:off x="-748884" y="3669888"/>
            <a:ext cx="338555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000"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t>Portal pressure, mmHg</a:t>
            </a:r>
          </a:p>
        </p:txBody>
      </p:sp>
      <p:grpSp>
        <p:nvGrpSpPr>
          <p:cNvPr id="215" name="Group 215"/>
          <p:cNvGrpSpPr/>
          <p:nvPr/>
        </p:nvGrpSpPr>
        <p:grpSpPr>
          <a:xfrm>
            <a:off x="2217395" y="4440518"/>
            <a:ext cx="3483719" cy="596518"/>
            <a:chOff x="0" y="0"/>
            <a:chExt cx="3483718" cy="596517"/>
          </a:xfrm>
        </p:grpSpPr>
        <p:sp>
          <p:nvSpPr>
            <p:cNvPr id="212" name="Shape 212"/>
            <p:cNvSpPr/>
            <p:nvPr/>
          </p:nvSpPr>
          <p:spPr>
            <a:xfrm>
              <a:off x="0" y="135289"/>
              <a:ext cx="28803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611510" y="289176"/>
              <a:ext cx="28803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3195686" y="0"/>
              <a:ext cx="28803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2217395" y="4286629"/>
            <a:ext cx="3483719" cy="503786"/>
            <a:chOff x="0" y="0"/>
            <a:chExt cx="3483718" cy="503785"/>
          </a:xfrm>
        </p:grpSpPr>
        <p:sp>
          <p:nvSpPr>
            <p:cNvPr id="216" name="Shape 216"/>
            <p:cNvSpPr/>
            <p:nvPr/>
          </p:nvSpPr>
          <p:spPr>
            <a:xfrm>
              <a:off x="0" y="0"/>
              <a:ext cx="28803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1611510" y="196444"/>
              <a:ext cx="28803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3195686" y="132518"/>
              <a:ext cx="28803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</p:grpSp>
      <p:grpSp>
        <p:nvGrpSpPr>
          <p:cNvPr id="224" name="Group 224"/>
          <p:cNvGrpSpPr/>
          <p:nvPr/>
        </p:nvGrpSpPr>
        <p:grpSpPr>
          <a:xfrm>
            <a:off x="588545" y="4440517"/>
            <a:ext cx="5135539" cy="657675"/>
            <a:chOff x="0" y="0"/>
            <a:chExt cx="5135538" cy="657674"/>
          </a:xfrm>
        </p:grpSpPr>
        <p:sp>
          <p:nvSpPr>
            <p:cNvPr id="220" name="Shape 220"/>
            <p:cNvSpPr/>
            <p:nvPr/>
          </p:nvSpPr>
          <p:spPr>
            <a:xfrm>
              <a:off x="0" y="79834"/>
              <a:ext cx="28803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1628849" y="0"/>
              <a:ext cx="28803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3240359" y="151116"/>
              <a:ext cx="28803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4847506" y="350333"/>
              <a:ext cx="288033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 defTabSz="914400">
                <a:defRPr sz="1400">
                  <a:solidFill>
                    <a:srgbClr val="FFFFFF"/>
                  </a:solidFill>
                  <a:latin typeface="맑은 고딕"/>
                  <a:ea typeface="맑은 고딕"/>
                  <a:cs typeface="맑은 고딕"/>
                  <a:sym typeface="맑은 고딕"/>
                </a:defRPr>
              </a:lvl1pPr>
            </a:lstStyle>
            <a:p>
              <a:r>
                <a:t>*</a:t>
              </a:r>
            </a:p>
          </p:txBody>
        </p:sp>
      </p:grpSp>
      <p:graphicFrame>
        <p:nvGraphicFramePr>
          <p:cNvPr id="225" name="Chart 225"/>
          <p:cNvGraphicFramePr/>
          <p:nvPr/>
        </p:nvGraphicFramePr>
        <p:xfrm>
          <a:off x="290035" y="1934435"/>
          <a:ext cx="6371605" cy="740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Aim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marR="331470" indent="0" algn="ctr" defTabSz="457200">
              <a:lnSpc>
                <a:spcPct val="106666"/>
              </a:lnSpc>
              <a:spcBef>
                <a:spcPts val="800"/>
              </a:spcBef>
              <a:buSzTx/>
              <a:buNone/>
              <a:defRPr sz="3400"/>
            </a:pPr>
            <a:r>
              <a:t>to determine the effects of </a:t>
            </a:r>
            <a:r>
              <a:rPr b="1"/>
              <a:t>splanchnic vasoactive agents</a:t>
            </a:r>
            <a:r>
              <a:t> such as terlipressin and octreotide </a:t>
            </a:r>
          </a:p>
          <a:p>
            <a:pPr marL="0" marR="331470" indent="0" algn="ctr" defTabSz="457200">
              <a:lnSpc>
                <a:spcPct val="106666"/>
              </a:lnSpc>
              <a:spcBef>
                <a:spcPts val="800"/>
              </a:spcBef>
              <a:buSzTx/>
              <a:buNone/>
              <a:defRPr sz="3400"/>
            </a:pPr>
            <a:r>
              <a:t>on </a:t>
            </a:r>
            <a:r>
              <a:rPr b="1"/>
              <a:t>recovery of hepatic function and regeneration</a:t>
            </a:r>
            <a:r>
              <a:t> </a:t>
            </a:r>
          </a:p>
          <a:p>
            <a:pPr marL="0" marR="331470" indent="0" algn="ctr" defTabSz="457200">
              <a:lnSpc>
                <a:spcPct val="106666"/>
              </a:lnSpc>
              <a:spcBef>
                <a:spcPts val="800"/>
              </a:spcBef>
              <a:buSzTx/>
              <a:buNone/>
              <a:defRPr sz="3400"/>
            </a:pPr>
            <a:r>
              <a:t>using porcine 70% hepatectomy model</a:t>
            </a:r>
          </a:p>
          <a:p>
            <a:pPr marL="0" marR="331470" indent="0" algn="ctr" defTabSz="457200">
              <a:lnSpc>
                <a:spcPct val="106666"/>
              </a:lnSpc>
              <a:spcBef>
                <a:spcPts val="800"/>
              </a:spcBef>
              <a:buSzTx/>
              <a:buNone/>
              <a:defRPr sz="3400"/>
            </a:pPr>
            <a:endParaRPr/>
          </a:p>
          <a:p>
            <a:pPr marL="0" indent="0" defTabSz="457200">
              <a:lnSpc>
                <a:spcPct val="117999"/>
              </a:lnSpc>
              <a:spcBef>
                <a:spcPts val="0"/>
              </a:spcBef>
              <a:buSzTx/>
              <a:buNone/>
              <a:defRPr sz="2200"/>
            </a:pPr>
            <a:r>
              <a:t>for evaluation of potential for clinical use in prevention and treatment of PHLF and SFSS.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752" y="1705559"/>
            <a:ext cx="12438823" cy="409834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Methods</a:t>
            </a:r>
          </a:p>
        </p:txBody>
      </p:sp>
      <p:grpSp>
        <p:nvGrpSpPr>
          <p:cNvPr id="242" name="Group 242"/>
          <p:cNvGrpSpPr/>
          <p:nvPr/>
        </p:nvGrpSpPr>
        <p:grpSpPr>
          <a:xfrm>
            <a:off x="4925443" y="5206432"/>
            <a:ext cx="1901496" cy="1545023"/>
            <a:chOff x="0" y="0"/>
            <a:chExt cx="1901495" cy="1545022"/>
          </a:xfrm>
        </p:grpSpPr>
        <p:pic>
          <p:nvPicPr>
            <p:cNvPr id="236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809" t="3723" r="5679" b="18003"/>
            <a:stretch>
              <a:fillRect/>
            </a:stretch>
          </p:blipFill>
          <p:spPr>
            <a:xfrm>
              <a:off x="0" y="150443"/>
              <a:ext cx="1877135" cy="1327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1" name="Group 241"/>
            <p:cNvGrpSpPr/>
            <p:nvPr/>
          </p:nvGrpSpPr>
          <p:grpSpPr>
            <a:xfrm>
              <a:off x="479210" y="0"/>
              <a:ext cx="1422286" cy="1545023"/>
              <a:chOff x="0" y="0"/>
              <a:chExt cx="1422285" cy="1545022"/>
            </a:xfrm>
          </p:grpSpPr>
          <p:sp>
            <p:nvSpPr>
              <p:cNvPr id="237" name="Shape 237"/>
              <p:cNvSpPr/>
              <p:nvPr/>
            </p:nvSpPr>
            <p:spPr>
              <a:xfrm>
                <a:off x="412329" y="0"/>
                <a:ext cx="1009957" cy="15450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-1" y="152661"/>
                <a:ext cx="189392" cy="788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168064" y="935777"/>
                <a:ext cx="276456" cy="576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170799" y="124811"/>
                <a:ext cx="372585" cy="8183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43" name="Shape 243"/>
          <p:cNvSpPr>
            <a:spLocks noGrp="1"/>
          </p:cNvSpPr>
          <p:nvPr>
            <p:ph type="body" sz="half" idx="1"/>
          </p:nvPr>
        </p:nvSpPr>
        <p:spPr>
          <a:xfrm>
            <a:off x="952500" y="6711720"/>
            <a:ext cx="11099800" cy="2286001"/>
          </a:xfrm>
          <a:prstGeom prst="rect">
            <a:avLst/>
          </a:prstGeom>
        </p:spPr>
        <p:txBody>
          <a:bodyPr/>
          <a:lstStyle/>
          <a:p>
            <a:pPr marL="217804" indent="-217804" defTabSz="286258">
              <a:spcBef>
                <a:spcPts val="2000"/>
              </a:spcBef>
              <a:defRPr sz="1764"/>
            </a:pPr>
            <a:r>
              <a:t>Female domestic white pigs weighing 30~35kg (Optipharm, Osong, Korea)</a:t>
            </a:r>
          </a:p>
          <a:p>
            <a:pPr marL="217804" indent="-217804" defTabSz="286258">
              <a:spcBef>
                <a:spcPts val="2000"/>
              </a:spcBef>
              <a:defRPr sz="1764"/>
            </a:pPr>
            <a:r>
              <a:t>70% hepatectomy was performed under general anesthesia</a:t>
            </a:r>
          </a:p>
          <a:p>
            <a:pPr marL="217804" indent="-217804" defTabSz="286258">
              <a:spcBef>
                <a:spcPts val="2000"/>
              </a:spcBef>
              <a:defRPr sz="1764"/>
            </a:pPr>
            <a:r>
              <a:t>Terlipressin (0.5 mg t.i.d. SC), Octreotide (0.2 mg t.i.d. SC) starting immediately after completion of hepatectomy</a:t>
            </a:r>
          </a:p>
          <a:p>
            <a:pPr marL="217804" indent="-217804" defTabSz="286258">
              <a:spcBef>
                <a:spcPts val="2000"/>
              </a:spcBef>
              <a:defRPr sz="1764"/>
            </a:pPr>
            <a:r>
              <a:t>animals were terminated on POD 7.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5824352" y="5238974"/>
            <a:ext cx="1977854" cy="1479939"/>
            <a:chOff x="0" y="0"/>
            <a:chExt cx="1977852" cy="1479938"/>
          </a:xfrm>
        </p:grpSpPr>
        <p:pic>
          <p:nvPicPr>
            <p:cNvPr id="244" name="pasted-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809" t="3723" r="5679" b="18003"/>
            <a:stretch>
              <a:fillRect/>
            </a:stretch>
          </p:blipFill>
          <p:spPr>
            <a:xfrm>
              <a:off x="100718" y="152897"/>
              <a:ext cx="1877135" cy="1327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9" name="Group 249"/>
            <p:cNvGrpSpPr/>
            <p:nvPr/>
          </p:nvGrpSpPr>
          <p:grpSpPr>
            <a:xfrm>
              <a:off x="0" y="0"/>
              <a:ext cx="996780" cy="1476873"/>
              <a:chOff x="0" y="0"/>
              <a:chExt cx="996779" cy="1476872"/>
            </a:xfrm>
          </p:grpSpPr>
          <p:grpSp>
            <p:nvGrpSpPr>
              <p:cNvPr id="247" name="Group 247"/>
              <p:cNvGrpSpPr/>
              <p:nvPr/>
            </p:nvGrpSpPr>
            <p:grpSpPr>
              <a:xfrm>
                <a:off x="33557" y="0"/>
                <a:ext cx="963223" cy="1475128"/>
                <a:chOff x="0" y="0"/>
                <a:chExt cx="963222" cy="1475127"/>
              </a:xfrm>
            </p:grpSpPr>
            <p:sp>
              <p:nvSpPr>
                <p:cNvPr id="245" name="Shape 245"/>
                <p:cNvSpPr/>
                <p:nvPr/>
              </p:nvSpPr>
              <p:spPr>
                <a:xfrm>
                  <a:off x="330111" y="131638"/>
                  <a:ext cx="633112" cy="13434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6" name="Shape 246"/>
                <p:cNvSpPr/>
                <p:nvPr/>
              </p:nvSpPr>
              <p:spPr>
                <a:xfrm rot="20872764">
                  <a:off x="92049" y="43035"/>
                  <a:ext cx="508745" cy="930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48" name="Shape 248"/>
              <p:cNvSpPr/>
              <p:nvPr/>
            </p:nvSpPr>
            <p:spPr>
              <a:xfrm>
                <a:off x="0" y="7880"/>
                <a:ext cx="498712" cy="146899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51" name="Shape 251"/>
          <p:cNvSpPr/>
          <p:nvPr/>
        </p:nvSpPr>
        <p:spPr>
          <a:xfrm rot="16200000">
            <a:off x="5058788" y="4897820"/>
            <a:ext cx="479197" cy="432107"/>
          </a:xfrm>
          <a:prstGeom prst="rightArrow">
            <a:avLst>
              <a:gd name="adj1" fmla="val 51960"/>
              <a:gd name="adj2" fmla="val 69910"/>
            </a:avLst>
          </a:prstGeom>
          <a:blipFill>
            <a:blip r:embed="rId5"/>
          </a:blipFill>
          <a:ln w="12700">
            <a:miter lim="400000"/>
          </a:ln>
          <a:effectLst>
            <a:outerShdw blurRad="38100" dist="25400" dir="5578044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00" y="3841750"/>
            <a:ext cx="6855479" cy="5038589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pic>
        <p:nvPicPr>
          <p:cNvPr id="256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l="5856" t="6705" r="24674"/>
          <a:stretch>
            <a:fillRect/>
          </a:stretch>
        </p:blipFill>
        <p:spPr>
          <a:xfrm>
            <a:off x="7042875" y="2945768"/>
            <a:ext cx="4985951" cy="5371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92748" y="4975924"/>
            <a:ext cx="1346201" cy="4953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2189082" y="2036207"/>
            <a:ext cx="29599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Portal Pressure</a:t>
            </a:r>
          </a:p>
        </p:txBody>
      </p:sp>
      <p:sp>
        <p:nvSpPr>
          <p:cNvPr id="259" name="Shape 259"/>
          <p:cNvSpPr/>
          <p:nvPr/>
        </p:nvSpPr>
        <p:spPr>
          <a:xfrm>
            <a:off x="8992876" y="2036207"/>
            <a:ext cx="15828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Survival</a:t>
            </a:r>
          </a:p>
        </p:txBody>
      </p:sp>
      <p:grpSp>
        <p:nvGrpSpPr>
          <p:cNvPr id="263" name="Group 263"/>
          <p:cNvGrpSpPr/>
          <p:nvPr/>
        </p:nvGrpSpPr>
        <p:grpSpPr>
          <a:xfrm>
            <a:off x="3300304" y="4214579"/>
            <a:ext cx="168170" cy="408927"/>
            <a:chOff x="0" y="0"/>
            <a:chExt cx="168168" cy="408926"/>
          </a:xfrm>
        </p:grpSpPr>
        <p:sp>
          <p:nvSpPr>
            <p:cNvPr id="260" name="Shape 260"/>
            <p:cNvSpPr/>
            <p:nvPr/>
          </p:nvSpPr>
          <p:spPr>
            <a:xfrm flipV="1">
              <a:off x="158375" y="-1"/>
              <a:ext cx="1" cy="408928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0" y="8762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0" y="403991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264" name="Shape 264"/>
          <p:cNvSpPr/>
          <p:nvPr/>
        </p:nvSpPr>
        <p:spPr>
          <a:xfrm>
            <a:off x="3521578" y="4190269"/>
            <a:ext cx="1255371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700">
                <a:solidFill>
                  <a:schemeClr val="accent5"/>
                </a:solidFill>
              </a:defRPr>
            </a:lvl1pPr>
          </a:lstStyle>
          <a:p>
            <a:r>
              <a:rPr b="1" dirty="0"/>
              <a:t>p=0.0093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3374595" y="4251570"/>
            <a:ext cx="168170" cy="743412"/>
            <a:chOff x="0" y="0"/>
            <a:chExt cx="168168" cy="743411"/>
          </a:xfrm>
        </p:grpSpPr>
        <p:sp>
          <p:nvSpPr>
            <p:cNvPr id="265" name="Shape 265"/>
            <p:cNvSpPr/>
            <p:nvPr/>
          </p:nvSpPr>
          <p:spPr>
            <a:xfrm flipV="1">
              <a:off x="158375" y="-1"/>
              <a:ext cx="1" cy="743413"/>
            </a:xfrm>
            <a:prstGeom prst="line">
              <a:avLst/>
            </a:prstGeom>
            <a:noFill/>
            <a:ln w="254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13046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0" y="738475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2">
                  <a:hueOff val="-2473792"/>
                  <a:satOff val="-50209"/>
                  <a:lumOff val="23543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269" name="Shape 269"/>
          <p:cNvSpPr/>
          <p:nvPr/>
        </p:nvSpPr>
        <p:spPr>
          <a:xfrm>
            <a:off x="3521578" y="4556875"/>
            <a:ext cx="1255371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700">
                <a:solidFill>
                  <a:schemeClr val="accent2">
                    <a:hueOff val="-2473792"/>
                    <a:satOff val="-50209"/>
                    <a:lumOff val="23543"/>
                  </a:schemeClr>
                </a:solidFill>
              </a:defRPr>
            </a:lvl1pPr>
          </a:lstStyle>
          <a:p>
            <a:r>
              <a:rPr b="1" dirty="0"/>
              <a:t>p=0.0338</a:t>
            </a:r>
          </a:p>
        </p:txBody>
      </p:sp>
      <p:sp>
        <p:nvSpPr>
          <p:cNvPr id="271" name="Shape 271"/>
          <p:cNvSpPr/>
          <p:nvPr/>
        </p:nvSpPr>
        <p:spPr>
          <a:xfrm>
            <a:off x="11986500" y="3079670"/>
            <a:ext cx="98503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Octreotide</a:t>
            </a:r>
          </a:p>
        </p:txBody>
      </p:sp>
      <p:sp>
        <p:nvSpPr>
          <p:cNvPr id="272" name="Shape 272"/>
          <p:cNvSpPr/>
          <p:nvPr/>
        </p:nvSpPr>
        <p:spPr>
          <a:xfrm>
            <a:off x="11978783" y="3744197"/>
            <a:ext cx="102587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Terlipressin</a:t>
            </a:r>
          </a:p>
        </p:txBody>
      </p:sp>
      <p:sp>
        <p:nvSpPr>
          <p:cNvPr id="273" name="Shape 273"/>
          <p:cNvSpPr/>
          <p:nvPr/>
        </p:nvSpPr>
        <p:spPr>
          <a:xfrm>
            <a:off x="11982094" y="4445475"/>
            <a:ext cx="71445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Control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4700" y="6356350"/>
            <a:ext cx="5207000" cy="3207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6950" y="2546350"/>
            <a:ext cx="5207000" cy="32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278" name="Shape 278"/>
          <p:cNvSpPr/>
          <p:nvPr/>
        </p:nvSpPr>
        <p:spPr>
          <a:xfrm>
            <a:off x="3248151" y="1734496"/>
            <a:ext cx="8823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AST</a:t>
            </a:r>
          </a:p>
        </p:txBody>
      </p:sp>
      <p:sp>
        <p:nvSpPr>
          <p:cNvPr id="279" name="Shape 279"/>
          <p:cNvSpPr/>
          <p:nvPr/>
        </p:nvSpPr>
        <p:spPr>
          <a:xfrm>
            <a:off x="9294042" y="1734496"/>
            <a:ext cx="8819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ALT</a:t>
            </a:r>
          </a:p>
        </p:txBody>
      </p:sp>
      <p:pic>
        <p:nvPicPr>
          <p:cNvPr id="28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5850" y="6452666"/>
            <a:ext cx="5207000" cy="32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2266543" y="5419457"/>
            <a:ext cx="28456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Total Bilirubin</a:t>
            </a:r>
          </a:p>
        </p:txBody>
      </p:sp>
      <p:sp>
        <p:nvSpPr>
          <p:cNvPr id="282" name="Shape 282"/>
          <p:cNvSpPr/>
          <p:nvPr/>
        </p:nvSpPr>
        <p:spPr>
          <a:xfrm>
            <a:off x="9325818" y="5429250"/>
            <a:ext cx="81838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t>INR</a:t>
            </a:r>
          </a:p>
        </p:txBody>
      </p:sp>
      <p:grpSp>
        <p:nvGrpSpPr>
          <p:cNvPr id="286" name="Group 286"/>
          <p:cNvGrpSpPr/>
          <p:nvPr/>
        </p:nvGrpSpPr>
        <p:grpSpPr>
          <a:xfrm>
            <a:off x="2931090" y="2719750"/>
            <a:ext cx="168170" cy="320333"/>
            <a:chOff x="0" y="0"/>
            <a:chExt cx="168168" cy="320331"/>
          </a:xfrm>
        </p:grpSpPr>
        <p:sp>
          <p:nvSpPr>
            <p:cNvPr id="283" name="Shape 283"/>
            <p:cNvSpPr/>
            <p:nvPr/>
          </p:nvSpPr>
          <p:spPr>
            <a:xfrm flipV="1">
              <a:off x="158375" y="-1"/>
              <a:ext cx="1" cy="320333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0" y="5240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0" y="315396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287" name="Shape 287"/>
          <p:cNvSpPr/>
          <p:nvPr/>
        </p:nvSpPr>
        <p:spPr>
          <a:xfrm>
            <a:off x="3028790" y="2690121"/>
            <a:ext cx="124537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rPr dirty="0"/>
              <a:t>p=0.0211</a:t>
            </a:r>
          </a:p>
        </p:txBody>
      </p:sp>
      <p:grpSp>
        <p:nvGrpSpPr>
          <p:cNvPr id="291" name="Group 291"/>
          <p:cNvGrpSpPr/>
          <p:nvPr/>
        </p:nvGrpSpPr>
        <p:grpSpPr>
          <a:xfrm>
            <a:off x="3216457" y="6851279"/>
            <a:ext cx="168170" cy="320333"/>
            <a:chOff x="0" y="0"/>
            <a:chExt cx="168168" cy="320331"/>
          </a:xfrm>
        </p:grpSpPr>
        <p:sp>
          <p:nvSpPr>
            <p:cNvPr id="288" name="Shape 288"/>
            <p:cNvSpPr/>
            <p:nvPr/>
          </p:nvSpPr>
          <p:spPr>
            <a:xfrm flipV="1">
              <a:off x="158375" y="-1"/>
              <a:ext cx="1" cy="320333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0" y="5240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0" y="315396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292" name="Shape 292"/>
          <p:cNvSpPr/>
          <p:nvPr/>
        </p:nvSpPr>
        <p:spPr>
          <a:xfrm>
            <a:off x="3377343" y="6827295"/>
            <a:ext cx="94411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rPr dirty="0"/>
              <a:t>p=0.083</a:t>
            </a:r>
          </a:p>
        </p:txBody>
      </p:sp>
      <p:grpSp>
        <p:nvGrpSpPr>
          <p:cNvPr id="296" name="Group 296"/>
          <p:cNvGrpSpPr/>
          <p:nvPr/>
        </p:nvGrpSpPr>
        <p:grpSpPr>
          <a:xfrm>
            <a:off x="9174440" y="6631503"/>
            <a:ext cx="168170" cy="320333"/>
            <a:chOff x="0" y="0"/>
            <a:chExt cx="168168" cy="320331"/>
          </a:xfrm>
        </p:grpSpPr>
        <p:sp>
          <p:nvSpPr>
            <p:cNvPr id="293" name="Shape 293"/>
            <p:cNvSpPr/>
            <p:nvPr/>
          </p:nvSpPr>
          <p:spPr>
            <a:xfrm flipV="1">
              <a:off x="158375" y="-1"/>
              <a:ext cx="1" cy="320333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0" y="5240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0" y="315396"/>
              <a:ext cx="168169" cy="1"/>
            </a:xfrm>
            <a:prstGeom prst="line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297" name="Shape 297"/>
          <p:cNvSpPr/>
          <p:nvPr/>
        </p:nvSpPr>
        <p:spPr>
          <a:xfrm>
            <a:off x="9355574" y="6607519"/>
            <a:ext cx="107442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rPr dirty="0"/>
              <a:t>p=0.0504</a:t>
            </a:r>
          </a:p>
        </p:txBody>
      </p:sp>
      <p:pic>
        <p:nvPicPr>
          <p:cNvPr id="30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92950" y="2406650"/>
            <a:ext cx="5207000" cy="325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Histologic Changes</a:t>
            </a:r>
          </a:p>
        </p:txBody>
      </p:sp>
      <p:pic>
        <p:nvPicPr>
          <p:cNvPr id="305" name="s-1 x 4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7366" y="2194536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s-3 x 4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35030" y="2194536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c-1 x 40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37366" y="4035692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c-2 x 4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198" y="4035692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c-3 x 40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35030" y="4035692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o-1 x 40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37366" y="7735447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o-2 x 40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36198" y="7735447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o-3 x 40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35030" y="7735447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t-1 x 40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837366" y="5885570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t-2 x 40.jpe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636198" y="5885570"/>
            <a:ext cx="2413001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t-3 x 40.jpe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435030" y="5885570"/>
            <a:ext cx="2413001" cy="180975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1153509" y="2896552"/>
            <a:ext cx="870430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rPr b="1" dirty="0">
                <a:latin typeface="Candara" panose="020E0502030303020204" pitchFamily="34" charset="0"/>
              </a:rPr>
              <a:t>Sham</a:t>
            </a:r>
          </a:p>
        </p:txBody>
      </p:sp>
      <p:sp>
        <p:nvSpPr>
          <p:cNvPr id="317" name="Shape 317"/>
          <p:cNvSpPr/>
          <p:nvPr/>
        </p:nvSpPr>
        <p:spPr>
          <a:xfrm>
            <a:off x="1003629" y="4696911"/>
            <a:ext cx="117019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rPr b="1">
                <a:latin typeface="Candara" panose="020E0502030303020204" pitchFamily="34" charset="0"/>
              </a:rPr>
              <a:t>Control</a:t>
            </a:r>
          </a:p>
        </p:txBody>
      </p:sp>
      <p:sp>
        <p:nvSpPr>
          <p:cNvPr id="318" name="Shape 318"/>
          <p:cNvSpPr/>
          <p:nvPr/>
        </p:nvSpPr>
        <p:spPr>
          <a:xfrm>
            <a:off x="698256" y="6546789"/>
            <a:ext cx="178093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rPr b="1">
                <a:latin typeface="Candara" panose="020E0502030303020204" pitchFamily="34" charset="0"/>
              </a:rPr>
              <a:t>Terlipressin</a:t>
            </a:r>
          </a:p>
        </p:txBody>
      </p:sp>
      <p:sp>
        <p:nvSpPr>
          <p:cNvPr id="319" name="Shape 319"/>
          <p:cNvSpPr/>
          <p:nvPr/>
        </p:nvSpPr>
        <p:spPr>
          <a:xfrm>
            <a:off x="766384" y="8396666"/>
            <a:ext cx="1644681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rPr b="1">
                <a:latin typeface="Candara" panose="020E0502030303020204" pitchFamily="34" charset="0"/>
              </a:rPr>
              <a:t>Octreotide</a:t>
            </a:r>
          </a:p>
        </p:txBody>
      </p:sp>
      <p:sp>
        <p:nvSpPr>
          <p:cNvPr id="320" name="Shape 320"/>
          <p:cNvSpPr/>
          <p:nvPr/>
        </p:nvSpPr>
        <p:spPr>
          <a:xfrm>
            <a:off x="9168644" y="1647362"/>
            <a:ext cx="945772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rPr b="1" dirty="0">
                <a:latin typeface="Candara" panose="020E0502030303020204" pitchFamily="34" charset="0"/>
              </a:rPr>
              <a:t>7 days</a:t>
            </a:r>
          </a:p>
        </p:txBody>
      </p:sp>
      <p:sp>
        <p:nvSpPr>
          <p:cNvPr id="321" name="Shape 321"/>
          <p:cNvSpPr/>
          <p:nvPr/>
        </p:nvSpPr>
        <p:spPr>
          <a:xfrm>
            <a:off x="6552821" y="1643368"/>
            <a:ext cx="57975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rPr b="1">
                <a:latin typeface="Candara" panose="020E0502030303020204" pitchFamily="34" charset="0"/>
              </a:rPr>
              <a:t>6hr</a:t>
            </a:r>
          </a:p>
        </p:txBody>
      </p:sp>
      <p:sp>
        <p:nvSpPr>
          <p:cNvPr id="322" name="Shape 322"/>
          <p:cNvSpPr/>
          <p:nvPr/>
        </p:nvSpPr>
        <p:spPr>
          <a:xfrm>
            <a:off x="3587147" y="1647362"/>
            <a:ext cx="92653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Apple SD 산돌고딕 Neo 세미볼드체"/>
                <a:ea typeface="Apple SD 산돌고딕 Neo 세미볼드체"/>
                <a:cs typeface="Apple SD 산돌고딕 Neo 세미볼드체"/>
                <a:sym typeface="Apple SD 산돌고딕 Neo 세미볼드체"/>
              </a:defRPr>
            </a:lvl1pPr>
          </a:lstStyle>
          <a:p>
            <a:r>
              <a:rPr b="1">
                <a:latin typeface="Candara" panose="020E0502030303020204" pitchFamily="34" charset="0"/>
              </a:rPr>
              <a:t>Preop</a:t>
            </a:r>
          </a:p>
        </p:txBody>
      </p:sp>
      <p:sp>
        <p:nvSpPr>
          <p:cNvPr id="323" name="Shape 323"/>
          <p:cNvSpPr/>
          <p:nvPr/>
        </p:nvSpPr>
        <p:spPr>
          <a:xfrm flipH="1" flipV="1">
            <a:off x="6721276" y="5271284"/>
            <a:ext cx="373927" cy="373927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4" name="Shape 324"/>
          <p:cNvSpPr/>
          <p:nvPr/>
        </p:nvSpPr>
        <p:spPr>
          <a:xfrm flipH="1" flipV="1">
            <a:off x="9847593" y="5335799"/>
            <a:ext cx="373927" cy="373927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8441680" y="4653925"/>
            <a:ext cx="459701" cy="160362"/>
          </a:xfrm>
          <a:prstGeom prst="line">
            <a:avLst/>
          </a:prstGeom>
          <a:ln w="38100">
            <a:solidFill>
              <a:schemeClr val="accent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11233862" y="9099550"/>
            <a:ext cx="13276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H &amp; E, x40</a:t>
            </a:r>
          </a:p>
        </p:txBody>
      </p:sp>
      <p:pic>
        <p:nvPicPr>
          <p:cNvPr id="327" name="s-2 x 40.jpe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636198" y="2194536"/>
            <a:ext cx="2413001" cy="1809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1259</Words>
  <Application>Microsoft Office PowerPoint</Application>
  <PresentationFormat>사용자 지정</PresentationFormat>
  <Paragraphs>154</Paragraphs>
  <Slides>14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White</vt:lpstr>
      <vt:lpstr>Effects of Splanchnic Vasoactive Agents on Hepatic Functional Recovery and Regeneration in Porcine 70% Partial Hepatectomy Model</vt:lpstr>
      <vt:lpstr>Introduction</vt:lpstr>
      <vt:lpstr>Splanchnic Vasoactive Agents</vt:lpstr>
      <vt:lpstr>Effects of Propranolol, Somatostatin and Terlipressin on Recovery from Posthepatectomy Hepatic Failure after 90% Partital Hepatectomy in Rats</vt:lpstr>
      <vt:lpstr>Aim</vt:lpstr>
      <vt:lpstr>Methods</vt:lpstr>
      <vt:lpstr>Results</vt:lpstr>
      <vt:lpstr>Results</vt:lpstr>
      <vt:lpstr>Histologic Changes</vt:lpstr>
      <vt:lpstr>Histologic Changes</vt:lpstr>
      <vt:lpstr>Results</vt:lpstr>
      <vt:lpstr>Summary</vt:lpstr>
      <vt:lpstr>Conclusion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Splanchnic Vasoactive Agents on Hepatic Functional Recovery and Regeneration in Porcine 70% Partial Hepatectomy Model</dc:title>
  <cp:lastModifiedBy>INDIO</cp:lastModifiedBy>
  <cp:revision>6</cp:revision>
  <dcterms:modified xsi:type="dcterms:W3CDTF">2016-04-02T00:28:50Z</dcterms:modified>
</cp:coreProperties>
</file>