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tif" ContentType="image/t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/>
    <p:restoredTop sz="83445"/>
  </p:normalViewPr>
  <p:slideViewPr>
    <p:cSldViewPr>
      <p:cViewPr varScale="1">
        <p:scale>
          <a:sx n="75" d="100"/>
          <a:sy n="75" d="100"/>
        </p:scale>
        <p:origin x="-1824" y="-102"/>
      </p:cViewPr>
      <p:guideLst>
        <p:guide orient="horz" pos="2159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ang\Desktop\&#50836;&#54620;\&#54617;&#54924;\Primary%20hepatocyte%203D%20qRT-PC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ang\Desktop\&#50836;&#54620;\&#54617;&#54924;\Primary%20hepatocyte%203D%20qRT-PC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Sheet2!$A$25</c:f>
              <c:strCache>
                <c:ptCount val="1"/>
                <c:pt idx="0">
                  <c:v>Alb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Sheet2!$G$26:$G$30</c:f>
                <c:numCache>
                  <c:formatCode>General</c:formatCode>
                  <c:ptCount val="5"/>
                  <c:pt idx="0">
                    <c:v>0.55241749880131896</c:v>
                  </c:pt>
                  <c:pt idx="1">
                    <c:v>0.2272894113499333</c:v>
                  </c:pt>
                  <c:pt idx="2">
                    <c:v>0.32465831940356671</c:v>
                  </c:pt>
                  <c:pt idx="3">
                    <c:v>0</c:v>
                  </c:pt>
                  <c:pt idx="4">
                    <c:v>0.12662279942148388</c:v>
                  </c:pt>
                </c:numCache>
              </c:numRef>
            </c:plus>
            <c:minus>
              <c:numRef>
                <c:f>Sheet2!$G$26:$G$30</c:f>
                <c:numCache>
                  <c:formatCode>General</c:formatCode>
                  <c:ptCount val="5"/>
                  <c:pt idx="0">
                    <c:v>0.55241749880131896</c:v>
                  </c:pt>
                  <c:pt idx="1">
                    <c:v>0.2272894113499333</c:v>
                  </c:pt>
                  <c:pt idx="2">
                    <c:v>0.32465831940356671</c:v>
                  </c:pt>
                  <c:pt idx="3">
                    <c:v>0</c:v>
                  </c:pt>
                  <c:pt idx="4">
                    <c:v>0.12662279942148388</c:v>
                  </c:pt>
                </c:numCache>
              </c:numRef>
            </c:minus>
          </c:errBars>
          <c:cat>
            <c:strRef>
              <c:f>Sheet2!$A$26:$A$30</c:f>
              <c:strCache>
                <c:ptCount val="5"/>
                <c:pt idx="0">
                  <c:v>MEF</c:v>
                </c:pt>
                <c:pt idx="1">
                  <c:v>Day3</c:v>
                </c:pt>
                <c:pt idx="2">
                  <c:v>Day7</c:v>
                </c:pt>
                <c:pt idx="3">
                  <c:v>Day14</c:v>
                </c:pt>
                <c:pt idx="4">
                  <c:v>Day30</c:v>
                </c:pt>
              </c:strCache>
            </c:strRef>
          </c:cat>
          <c:val>
            <c:numRef>
              <c:f>Sheet2!$F$26:$F$30</c:f>
              <c:numCache>
                <c:formatCode>General</c:formatCode>
                <c:ptCount val="5"/>
                <c:pt idx="0">
                  <c:v>1</c:v>
                </c:pt>
                <c:pt idx="1">
                  <c:v>30568.90211324381</c:v>
                </c:pt>
                <c:pt idx="2">
                  <c:v>59942.121592054995</c:v>
                </c:pt>
                <c:pt idx="3">
                  <c:v>51774.309430522109</c:v>
                </c:pt>
                <c:pt idx="4">
                  <c:v>52271.920470365621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8224896"/>
        <c:axId val="88226432"/>
      </c:barChart>
      <c:catAx>
        <c:axId val="88224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8226432"/>
        <c:crosses val="autoZero"/>
        <c:auto val="1"/>
        <c:lblAlgn val="ctr"/>
        <c:lblOffset val="100"/>
        <c:noMultiLvlLbl val="0"/>
      </c:catAx>
      <c:valAx>
        <c:axId val="882264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882248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Sheet2!$I$71</c:f>
              <c:strCache>
                <c:ptCount val="1"/>
                <c:pt idx="0">
                  <c:v>HNF4a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Sheet2!$O$72:$O$76</c:f>
                <c:numCache>
                  <c:formatCode>General</c:formatCode>
                  <c:ptCount val="5"/>
                  <c:pt idx="0">
                    <c:v>0.55241749880131896</c:v>
                  </c:pt>
                  <c:pt idx="1">
                    <c:v>0.27417975826098778</c:v>
                  </c:pt>
                  <c:pt idx="2">
                    <c:v>0.41117640176282894</c:v>
                  </c:pt>
                  <c:pt idx="3">
                    <c:v>0</c:v>
                  </c:pt>
                  <c:pt idx="4">
                    <c:v>0.10468863992711602</c:v>
                  </c:pt>
                </c:numCache>
              </c:numRef>
            </c:plus>
            <c:minus>
              <c:numRef>
                <c:f>Sheet2!$O$72:$O$76</c:f>
                <c:numCache>
                  <c:formatCode>General</c:formatCode>
                  <c:ptCount val="5"/>
                  <c:pt idx="0">
                    <c:v>0.55241749880131896</c:v>
                  </c:pt>
                  <c:pt idx="1">
                    <c:v>0.27417975826098778</c:v>
                  </c:pt>
                  <c:pt idx="2">
                    <c:v>0.41117640176282894</c:v>
                  </c:pt>
                  <c:pt idx="3">
                    <c:v>0</c:v>
                  </c:pt>
                  <c:pt idx="4">
                    <c:v>0.10468863992711602</c:v>
                  </c:pt>
                </c:numCache>
              </c:numRef>
            </c:minus>
          </c:errBars>
          <c:cat>
            <c:strRef>
              <c:f>Sheet2!$I$72:$I$76</c:f>
              <c:strCache>
                <c:ptCount val="5"/>
                <c:pt idx="0">
                  <c:v>MEF</c:v>
                </c:pt>
                <c:pt idx="1">
                  <c:v>Day3</c:v>
                </c:pt>
                <c:pt idx="2">
                  <c:v>Day7</c:v>
                </c:pt>
                <c:pt idx="3">
                  <c:v>Day14</c:v>
                </c:pt>
                <c:pt idx="4">
                  <c:v>Day30</c:v>
                </c:pt>
              </c:strCache>
            </c:strRef>
          </c:cat>
          <c:val>
            <c:numRef>
              <c:f>Sheet2!$N$72:$N$76</c:f>
              <c:numCache>
                <c:formatCode>General</c:formatCode>
                <c:ptCount val="5"/>
                <c:pt idx="0">
                  <c:v>1</c:v>
                </c:pt>
                <c:pt idx="1">
                  <c:v>5424.5033898684078</c:v>
                </c:pt>
                <c:pt idx="2">
                  <c:v>13981.934371076222</c:v>
                </c:pt>
                <c:pt idx="3">
                  <c:v>22131.603013150343</c:v>
                </c:pt>
                <c:pt idx="4">
                  <c:v>22720.074108758217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795008"/>
        <c:axId val="90800896"/>
      </c:barChart>
      <c:catAx>
        <c:axId val="907950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0800896"/>
        <c:crosses val="autoZero"/>
        <c:auto val="1"/>
        <c:lblAlgn val="ctr"/>
        <c:lblOffset val="100"/>
        <c:noMultiLvlLbl val="0"/>
      </c:catAx>
      <c:valAx>
        <c:axId val="908008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907950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32A0D090-7F84-44F4-AD2C-EE069909CCC4}" type="datetime1">
              <a:rPr lang="ko-KR" altLang="en-US"/>
              <a:pPr lvl="0">
                <a:defRPr lang="ko-KR" altLang="en-US"/>
              </a:pPr>
              <a:t>2016-04-01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07088590-A77C-411E-9390-C57AFB8DCBE6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5113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 lang="ko-KR" altLang="en-US"/>
            </a:pPr>
            <a:r>
              <a:rPr lang="en-US" altLang="ko-KR"/>
              <a:t>Let me introduce about 3D printing of mouse primary hepatocytes for generating 3D hepatic structure.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7088590-A77C-411E-9390-C57AFB8DCBE6}" type="slidenum">
              <a:rPr lang="ko-KR" altLang="en-US"/>
              <a:pPr lvl="0">
                <a:defRPr lang="ko-KR" altLang="en-US"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So finally, we got some conclusions from this experiment.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7088590-A77C-411E-9390-C57AFB8DCBE6}" type="slidenum">
              <a:rPr lang="ko-KR" altLang="en-US"/>
              <a:pPr lvl="0">
                <a:defRPr lang="ko-KR" altLang="en-US"/>
              </a:pPr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 lang="ko-KR" altLang="en-US"/>
            </a:pPr>
            <a:r>
              <a:rPr lang="en-US" altLang="ko-KR"/>
              <a:t>There are so many patients who have end stage liver disease  in the world. </a:t>
            </a:r>
          </a:p>
          <a:p>
            <a:pPr lvl="0">
              <a:defRPr lang="ko-KR" altLang="en-US"/>
            </a:pPr>
            <a:r>
              <a:rPr lang="en-US" altLang="ko-KR"/>
              <a:t>Doctors  treat the patients by numerous medications but most of the patients needs liver transplantation for their life.</a:t>
            </a:r>
          </a:p>
          <a:p>
            <a:pPr lvl="0">
              <a:defRPr lang="ko-KR" altLang="en-US"/>
            </a:pPr>
            <a:r>
              <a:rPr lang="en-US" altLang="ko-KR"/>
              <a:t>But, It is limited by donor organ shortage and donor pool. And there are another problems of surgical complications.</a:t>
            </a:r>
          </a:p>
          <a:p>
            <a:pPr lvl="0">
              <a:defRPr lang="ko-KR" altLang="en-US"/>
            </a:pPr>
            <a:r>
              <a:rPr lang="en-US" altLang="ko-KR"/>
              <a:t>So, We suggest making the liver and use it.</a:t>
            </a:r>
          </a:p>
          <a:p>
            <a:pPr lvl="0">
              <a:defRPr lang="ko-KR" altLang="en-US"/>
            </a:pPr>
            <a:endParaRPr lang="en-US" altLang="ko-KR"/>
          </a:p>
          <a:p>
            <a:pPr lvl="0">
              <a:defRPr lang="ko-KR" altLang="en-US"/>
            </a:pPr>
            <a:r>
              <a:rPr lang="en-US" altLang="ko-KR"/>
              <a:t>The first step of that idea is generating 3D hepatic structure and we made that through 3D bioprinting device.</a:t>
            </a:r>
          </a:p>
          <a:p>
            <a:pPr lvl="0">
              <a:defRPr lang="ko-KR" altLang="en-US"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7088590-A77C-411E-9390-C57AFB8DCBE6}" type="slidenum">
              <a:rPr lang="ko-KR" altLang="en-US"/>
              <a:pPr lvl="0">
                <a:defRPr lang="ko-KR" altLang="en-US"/>
              </a:pPr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 lang="ko-KR" altLang="en-US"/>
            </a:pPr>
            <a:r>
              <a:rPr lang="en-US" altLang="ko-KR"/>
              <a:t>What is 3D printing? </a:t>
            </a:r>
          </a:p>
          <a:p>
            <a:pPr lvl="0">
              <a:defRPr lang="ko-KR" altLang="en-US"/>
            </a:pPr>
            <a:r>
              <a:rPr lang="en-US" altLang="ko-KR"/>
              <a:t>We drew the 3D model, and the computer programming made a stack of slices.</a:t>
            </a:r>
          </a:p>
          <a:p>
            <a:pPr lvl="0">
              <a:defRPr lang="ko-KR" altLang="en-US"/>
            </a:pPr>
            <a:r>
              <a:rPr lang="en-US" altLang="ko-KR"/>
              <a:t>And then the 3D printer builded up a stack of layers, then we could get the 3D things.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7088590-A77C-411E-9390-C57AFB8DCBE6}" type="slidenum">
              <a:rPr lang="ko-KR" altLang="en-US"/>
              <a:pPr lvl="0">
                <a:defRPr lang="ko-KR" altLang="en-US"/>
              </a:pPr>
              <a:t>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 lang="ko-KR" altLang="en-US"/>
            </a:pPr>
            <a:r>
              <a:rPr lang="en-US" altLang="ko-KR"/>
              <a:t>Here, I’ll introduce 3D bio printing procedure.</a:t>
            </a:r>
          </a:p>
          <a:p>
            <a:pPr lvl="0">
              <a:defRPr lang="ko-KR" altLang="en-US"/>
            </a:pPr>
            <a:r>
              <a:rPr lang="en-US" altLang="ko-KR"/>
              <a:t>I used isolated primary hepatocytes as a building materials and I got the 3D hepatic structure.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7088590-A77C-411E-9390-C57AFB8DCBE6}" type="slidenum">
              <a:rPr lang="ko-KR" altLang="en-US"/>
              <a:pPr lvl="0">
                <a:defRPr lang="ko-KR" altLang="en-US"/>
              </a:pPr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We took mouse primary hepatocytes using collagenase perfusion steps.</a:t>
            </a:r>
          </a:p>
          <a:p>
            <a:pPr lvl="0">
              <a:defRPr lang="ko-KR" altLang="en-US"/>
            </a:pPr>
            <a:r>
              <a:rPr lang="en-US" altLang="ko-KR"/>
              <a:t>This method efficiently isolated primary hepatocytes, finally we got 4*10^7(40 multiplication 7 square) sorted hepatocytes from 4 mice.</a:t>
            </a:r>
          </a:p>
          <a:p>
            <a:pPr lvl="0">
              <a:defRPr lang="ko-KR" altLang="en-US"/>
            </a:pPr>
            <a:endParaRPr lang="en-US" altLang="ko-KR"/>
          </a:p>
          <a:p>
            <a:pPr lvl="0">
              <a:defRPr lang="ko-KR" altLang="en-US"/>
            </a:pPr>
            <a:r>
              <a:rPr lang="en-US" altLang="ko-KR"/>
              <a:t>A:</a:t>
            </a:r>
          </a:p>
          <a:p>
            <a:pPr lvl="0">
              <a:defRPr lang="ko-KR" altLang="en-US"/>
            </a:pPr>
            <a:r>
              <a:rPr lang="en-US" altLang="ko-KR"/>
              <a:t>B: Collagenase 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7088590-A77C-411E-9390-C57AFB8DCBE6}" type="slidenum">
              <a:rPr lang="ko-KR" altLang="en-US"/>
              <a:pPr lvl="0">
                <a:defRPr lang="ko-KR" altLang="en-US"/>
              </a:pPr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Sorted hepatocytes were mixed with 3% alginate and printed using 3D bioprinting technique.</a:t>
            </a:r>
          </a:p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7088590-A77C-411E-9390-C57AFB8DCBE6}" type="slidenum">
              <a:rPr lang="ko-KR" altLang="en-US"/>
              <a:pPr lvl="0">
                <a:defRPr lang="ko-KR" altLang="en-US"/>
              </a:pPr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Through the 3D bioprinter, we got the scaffold that made by hepatocytes and alginate structure.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7088590-A77C-411E-9390-C57AFB8DCBE6}" type="slidenum">
              <a:rPr lang="ko-KR" altLang="en-US"/>
              <a:pPr lvl="0">
                <a:defRPr lang="ko-KR" altLang="en-US"/>
              </a:pPr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We compared morphology of primary hepatocytes cultured in 2D system and 3D bio-printing.</a:t>
            </a:r>
          </a:p>
          <a:p>
            <a:pPr lvl="0">
              <a:defRPr lang="ko-KR" altLang="en-US"/>
            </a:pPr>
            <a:r>
              <a:rPr lang="en-US" altLang="ko-KR"/>
              <a:t>The hepatocytes were survived more than 3weeks in 3D culture with cumulative characteristics.</a:t>
            </a:r>
          </a:p>
          <a:p>
            <a:pPr lvl="0">
              <a:defRPr lang="ko-KR" altLang="en-US"/>
            </a:pPr>
            <a:r>
              <a:rPr lang="en-US" altLang="ko-KR"/>
              <a:t>On the other hand, the hepatocytes were fade away only within 3days in 2D system.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7088590-A77C-411E-9390-C57AFB8DCBE6}" type="slidenum">
              <a:rPr lang="ko-KR" altLang="en-US"/>
              <a:pPr lvl="0">
                <a:defRPr lang="ko-KR" altLang="en-US"/>
              </a:pPr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And we used immuno-staining and qRT-PCR with alb, HNF4a genes for confirming functional hepatocytes.</a:t>
            </a:r>
          </a:p>
          <a:p>
            <a:pPr lvl="0">
              <a:defRPr lang="ko-KR" altLang="en-US"/>
            </a:pPr>
            <a:r>
              <a:rPr lang="en-US" altLang="ko-KR"/>
              <a:t>You can see a growing hepatic gene expression levels in a 3D alginate scaffold.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7088590-A77C-411E-9390-C57AFB8DCBE6}" type="slidenum">
              <a:rPr lang="ko-KR" altLang="en-US"/>
              <a:pPr lvl="0">
                <a:defRPr lang="ko-KR" altLang="en-US"/>
              </a:pPr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2016-04-01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2016-04-01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2016-04-01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2016-04-01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2016-04-01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2016-04-01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2016-04-01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2016-04-01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2016-04-01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2016-04-01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2016-04-01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0EDBD-1C2D-4C1E-B459-B60219FAB484}" type="datetimeFigureOut">
              <a:rPr lang="ko-KR" altLang="en-US" smtClean="0"/>
              <a:pPr/>
              <a:t>2016-04-01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13" Type="http://schemas.openxmlformats.org/officeDocument/2006/relationships/image" Target="../media/image27.tiff"/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12" Type="http://schemas.openxmlformats.org/officeDocument/2006/relationships/image" Target="../media/image26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tiff"/><Relationship Id="rId5" Type="http://schemas.openxmlformats.org/officeDocument/2006/relationships/image" Target="../media/image19.tiff"/><Relationship Id="rId10" Type="http://schemas.openxmlformats.org/officeDocument/2006/relationships/image" Target="../media/image24.jpeg"/><Relationship Id="rId4" Type="http://schemas.openxmlformats.org/officeDocument/2006/relationships/image" Target="../media/image18.tiff"/><Relationship Id="rId9" Type="http://schemas.openxmlformats.org/officeDocument/2006/relationships/image" Target="../media/image23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"/><Relationship Id="rId3" Type="http://schemas.openxmlformats.org/officeDocument/2006/relationships/image" Target="../media/image8.tif"/><Relationship Id="rId7" Type="http://schemas.openxmlformats.org/officeDocument/2006/relationships/image" Target="../media/image12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"/><Relationship Id="rId5" Type="http://schemas.openxmlformats.org/officeDocument/2006/relationships/image" Target="../media/image10.tif"/><Relationship Id="rId10" Type="http://schemas.openxmlformats.org/officeDocument/2006/relationships/image" Target="../media/image15.tif"/><Relationship Id="rId4" Type="http://schemas.openxmlformats.org/officeDocument/2006/relationships/image" Target="../media/image9.tif"/><Relationship Id="rId9" Type="http://schemas.openxmlformats.org/officeDocument/2006/relationships/image" Target="../media/image14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14348" y="1214422"/>
            <a:ext cx="7772400" cy="23066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PRINTING OF </a:t>
            </a:r>
            <a:br>
              <a:rPr lang="en-US" dirty="0" smtClean="0"/>
            </a:br>
            <a:r>
              <a:rPr lang="en-US" dirty="0" smtClean="0"/>
              <a:t>MOUSE PRIMARY HEPATOCYTES FOR GENERATING</a:t>
            </a:r>
            <a:br>
              <a:rPr lang="en-US" dirty="0" smtClean="0"/>
            </a:br>
            <a:r>
              <a:rPr lang="en-US" dirty="0" smtClean="0"/>
              <a:t>3D HEPATIC STRUCTURE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r>
              <a:rPr lang="ko-KR" altLang="ko-KR" dirty="0"/>
              <a:t/>
            </a:r>
            <a:br>
              <a:rPr lang="ko-KR" altLang="ko-KR" dirty="0"/>
            </a:br>
            <a:endParaRPr lang="ko-KR" altLang="en-US" dirty="0"/>
          </a:p>
        </p:txBody>
      </p:sp>
      <p:sp>
        <p:nvSpPr>
          <p:cNvPr id="3" name="부제목 4"/>
          <p:cNvSpPr txBox="1">
            <a:spLocks/>
          </p:cNvSpPr>
          <p:nvPr/>
        </p:nvSpPr>
        <p:spPr>
          <a:xfrm>
            <a:off x="2571736" y="3357562"/>
            <a:ext cx="6400800" cy="1460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800" b="1" dirty="0" smtClean="0"/>
              <a:t> </a:t>
            </a:r>
            <a:endParaRPr lang="ko-KR" altLang="en-US" sz="800" dirty="0" smtClean="0"/>
          </a:p>
          <a:p>
            <a:pPr latinLnBrk="0"/>
            <a:r>
              <a:rPr lang="en-AU" sz="1600" dirty="0" err="1" smtClean="0"/>
              <a:t>Sungho</a:t>
            </a:r>
            <a:r>
              <a:rPr lang="en-AU" sz="1600" dirty="0" smtClean="0"/>
              <a:t> Jang</a:t>
            </a:r>
            <a:r>
              <a:rPr lang="en-AU" sz="1600" baseline="30000" dirty="0" smtClean="0"/>
              <a:t>1</a:t>
            </a:r>
            <a:r>
              <a:rPr lang="en-AU" sz="1600" dirty="0" smtClean="0"/>
              <a:t>, </a:t>
            </a:r>
            <a:r>
              <a:rPr lang="en-AU" sz="1600" dirty="0" err="1" smtClean="0"/>
              <a:t>KyoJin</a:t>
            </a:r>
            <a:r>
              <a:rPr lang="en-AU" sz="1600" dirty="0" smtClean="0"/>
              <a:t> Kang</a:t>
            </a:r>
            <a:r>
              <a:rPr lang="en-AU" sz="1600" baseline="30000" dirty="0" smtClean="0"/>
              <a:t>1</a:t>
            </a:r>
            <a:r>
              <a:rPr lang="en-AU" sz="1600" dirty="0" smtClean="0"/>
              <a:t>, </a:t>
            </a:r>
            <a:r>
              <a:rPr lang="en-AU" sz="1600" dirty="0" err="1" smtClean="0"/>
              <a:t>Jaemin</a:t>
            </a:r>
            <a:r>
              <a:rPr lang="en-AU" sz="1600" dirty="0" smtClean="0"/>
              <a:t> Jeong</a:t>
            </a:r>
            <a:r>
              <a:rPr lang="en-AU" sz="1600" baseline="30000" dirty="0" smtClean="0"/>
              <a:t>1</a:t>
            </a:r>
            <a:r>
              <a:rPr lang="en-AU" sz="1600" dirty="0" smtClean="0"/>
              <a:t>, </a:t>
            </a:r>
            <a:r>
              <a:rPr lang="en-US" sz="1600" dirty="0" err="1" smtClean="0"/>
              <a:t>Hyeryeon</a:t>
            </a:r>
            <a:r>
              <a:rPr lang="en-US" sz="1600" dirty="0" smtClean="0"/>
              <a:t> </a:t>
            </a:r>
            <a:r>
              <a:rPr lang="en-AU" sz="1600" dirty="0" smtClean="0"/>
              <a:t>Jeon</a:t>
            </a:r>
            <a:r>
              <a:rPr lang="en-AU" sz="1600" baseline="30000" dirty="0" smtClean="0"/>
              <a:t>1</a:t>
            </a:r>
            <a:r>
              <a:rPr lang="en-AU" sz="1600" dirty="0" smtClean="0"/>
              <a:t>, Su A Park</a:t>
            </a:r>
            <a:r>
              <a:rPr lang="en-AU" sz="1600" baseline="30000" dirty="0" smtClean="0"/>
              <a:t>2</a:t>
            </a:r>
            <a:r>
              <a:rPr lang="en-AU" sz="1600" dirty="0" smtClean="0"/>
              <a:t>, </a:t>
            </a:r>
            <a:r>
              <a:rPr lang="en-AU" sz="1600" dirty="0" err="1" smtClean="0"/>
              <a:t>WanDoo</a:t>
            </a:r>
            <a:r>
              <a:rPr lang="en-AU" sz="1600" dirty="0" smtClean="0"/>
              <a:t> Kim </a:t>
            </a:r>
            <a:r>
              <a:rPr lang="en-AU" sz="1600" baseline="30000" dirty="0" smtClean="0"/>
              <a:t>2</a:t>
            </a:r>
            <a:r>
              <a:rPr lang="en-AU" sz="1600" dirty="0" smtClean="0"/>
              <a:t>, </a:t>
            </a:r>
            <a:r>
              <a:rPr lang="en-AU" sz="1600" dirty="0" err="1" smtClean="0"/>
              <a:t>HeungMo</a:t>
            </a:r>
            <a:r>
              <a:rPr lang="en-AU" sz="1600" dirty="0" smtClean="0"/>
              <a:t> Yang</a:t>
            </a:r>
            <a:r>
              <a:rPr lang="en-AU" sz="1600" baseline="30000" dirty="0" smtClean="0"/>
              <a:t>3</a:t>
            </a:r>
            <a:r>
              <a:rPr lang="en-AU" sz="1600" dirty="0" smtClean="0"/>
              <a:t>, </a:t>
            </a:r>
            <a:r>
              <a:rPr lang="en-AU" sz="1600" dirty="0" err="1" smtClean="0"/>
              <a:t>SungJu</a:t>
            </a:r>
            <a:r>
              <a:rPr lang="en-AU" sz="1600" dirty="0" smtClean="0"/>
              <a:t> Kim</a:t>
            </a:r>
            <a:r>
              <a:rPr lang="en-AU" sz="1600" baseline="30000" dirty="0" smtClean="0"/>
              <a:t>3</a:t>
            </a:r>
            <a:r>
              <a:rPr lang="en-AU" sz="1600" dirty="0" smtClean="0"/>
              <a:t>, </a:t>
            </a:r>
            <a:r>
              <a:rPr lang="en-AU" sz="1600" dirty="0" err="1" smtClean="0"/>
              <a:t>Dongwook</a:t>
            </a:r>
            <a:r>
              <a:rPr lang="en-AU" sz="1600" dirty="0" smtClean="0"/>
              <a:t> Han</a:t>
            </a:r>
            <a:r>
              <a:rPr lang="en-AU" sz="1600" baseline="30000" dirty="0" smtClean="0"/>
              <a:t>4</a:t>
            </a:r>
            <a:r>
              <a:rPr lang="en-AU" sz="1600" dirty="0" smtClean="0"/>
              <a:t>, </a:t>
            </a:r>
            <a:r>
              <a:rPr lang="en-AU" sz="1600" dirty="0" err="1" smtClean="0"/>
              <a:t>SeungBerm</a:t>
            </a:r>
            <a:r>
              <a:rPr lang="en-AU" sz="1600" dirty="0" smtClean="0"/>
              <a:t> Lee</a:t>
            </a:r>
            <a:r>
              <a:rPr lang="en-AU" sz="1600" baseline="30000" dirty="0" smtClean="0"/>
              <a:t>5</a:t>
            </a:r>
            <a:r>
              <a:rPr lang="en-AU" sz="1600" dirty="0" smtClean="0"/>
              <a:t>, </a:t>
            </a:r>
            <a:r>
              <a:rPr lang="en-AU" sz="1600" dirty="0" err="1" smtClean="0"/>
              <a:t>Dongho</a:t>
            </a:r>
            <a:r>
              <a:rPr lang="en-AU" sz="1600" dirty="0" smtClean="0"/>
              <a:t> Choi</a:t>
            </a:r>
            <a:r>
              <a:rPr lang="en-AU" sz="1600" baseline="30000" dirty="0" smtClean="0"/>
              <a:t>1</a:t>
            </a:r>
            <a:endParaRPr lang="ko-KR" altLang="en-US" sz="1600" dirty="0" smtClean="0"/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부제목 4"/>
          <p:cNvSpPr>
            <a:spLocks noGrp="1"/>
          </p:cNvSpPr>
          <p:nvPr>
            <p:ph type="subTitle" idx="1"/>
          </p:nvPr>
        </p:nvSpPr>
        <p:spPr>
          <a:xfrm>
            <a:off x="2500298" y="4357694"/>
            <a:ext cx="6400800" cy="1460500"/>
          </a:xfrm>
        </p:spPr>
        <p:txBody>
          <a:bodyPr>
            <a:normAutofit fontScale="25000" lnSpcReduction="20000"/>
          </a:bodyPr>
          <a:lstStyle/>
          <a:p>
            <a:pPr latinLnBrk="0"/>
            <a:r>
              <a:rPr lang="en-US" sz="5500" dirty="0" smtClean="0"/>
              <a:t> </a:t>
            </a:r>
            <a:endParaRPr lang="ko-KR" altLang="en-US" sz="5500" dirty="0" smtClean="0"/>
          </a:p>
          <a:p>
            <a:pPr latinLnBrk="0"/>
            <a:r>
              <a:rPr lang="en-US" sz="5500" baseline="30000" dirty="0" smtClean="0"/>
              <a:t>1</a:t>
            </a:r>
            <a:r>
              <a:rPr lang="en-US" sz="5500" dirty="0" smtClean="0"/>
              <a:t>Department of Surgery, </a:t>
            </a:r>
            <a:r>
              <a:rPr lang="en-US" sz="5500" dirty="0" err="1" smtClean="0"/>
              <a:t>Hanyang</a:t>
            </a:r>
            <a:r>
              <a:rPr lang="en-US" sz="5500" dirty="0" smtClean="0"/>
              <a:t> University College of Medicine, Seoul, Korea,</a:t>
            </a:r>
            <a:endParaRPr lang="ko-KR" altLang="en-US" sz="5500" dirty="0" smtClean="0"/>
          </a:p>
          <a:p>
            <a:pPr latinLnBrk="0"/>
            <a:r>
              <a:rPr lang="en-US" sz="5500" baseline="30000" dirty="0" smtClean="0"/>
              <a:t>2</a:t>
            </a:r>
            <a:r>
              <a:rPr lang="en-US" sz="5500" dirty="0" smtClean="0"/>
              <a:t>Department of Nature-Inspired </a:t>
            </a:r>
            <a:r>
              <a:rPr lang="en-US" sz="5500" dirty="0" err="1" smtClean="0"/>
              <a:t>Nanoconvergence</a:t>
            </a:r>
            <a:r>
              <a:rPr lang="en-US" sz="5500" dirty="0" smtClean="0"/>
              <a:t> Systems, Korea Institute of Machinery and Materials, </a:t>
            </a:r>
            <a:r>
              <a:rPr lang="en-US" sz="5500" dirty="0" err="1" smtClean="0"/>
              <a:t>Daejeon</a:t>
            </a:r>
            <a:r>
              <a:rPr lang="en-US" sz="5500" dirty="0" smtClean="0"/>
              <a:t>,</a:t>
            </a:r>
            <a:endParaRPr lang="ko-KR" altLang="en-US" sz="5500" dirty="0" smtClean="0"/>
          </a:p>
          <a:p>
            <a:pPr latinLnBrk="0"/>
            <a:r>
              <a:rPr lang="en-US" sz="5500" baseline="30000" dirty="0" smtClean="0"/>
              <a:t>3</a:t>
            </a:r>
            <a:r>
              <a:rPr lang="en-US" sz="5500" dirty="0" smtClean="0"/>
              <a:t>Department of Surgery, </a:t>
            </a:r>
            <a:r>
              <a:rPr lang="en-US" sz="5500" dirty="0" err="1" smtClean="0"/>
              <a:t>Sungkunkwan</a:t>
            </a:r>
            <a:r>
              <a:rPr lang="en-US" sz="5500" dirty="0" smtClean="0"/>
              <a:t> University College of Medicine, Seoul, South Korea,</a:t>
            </a:r>
            <a:endParaRPr lang="ko-KR" altLang="en-US" sz="5500" dirty="0" smtClean="0"/>
          </a:p>
          <a:p>
            <a:pPr latinLnBrk="0"/>
            <a:r>
              <a:rPr lang="en-US" sz="5500" baseline="30000" dirty="0" smtClean="0"/>
              <a:t>4</a:t>
            </a:r>
            <a:r>
              <a:rPr lang="en-US" sz="5500" dirty="0" smtClean="0"/>
              <a:t>Department of Biomedical Science, Graduate School of Biomedical Science Engineering, </a:t>
            </a:r>
            <a:r>
              <a:rPr lang="en-US" sz="5500" dirty="0" err="1" smtClean="0"/>
              <a:t>Kunkuk</a:t>
            </a:r>
            <a:r>
              <a:rPr lang="en-US" sz="5500" dirty="0" smtClean="0"/>
              <a:t> University, Seoul, Korea</a:t>
            </a:r>
            <a:endParaRPr lang="ko-KR" altLang="en-US" sz="5500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4899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차트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1319178"/>
              </p:ext>
            </p:extLst>
          </p:nvPr>
        </p:nvGraphicFramePr>
        <p:xfrm>
          <a:off x="0" y="1700808"/>
          <a:ext cx="4427984" cy="4269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차트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0232073"/>
              </p:ext>
            </p:extLst>
          </p:nvPr>
        </p:nvGraphicFramePr>
        <p:xfrm>
          <a:off x="4572000" y="1700808"/>
          <a:ext cx="4572000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제목 1"/>
          <p:cNvSpPr txBox="1">
            <a:spLocks/>
          </p:cNvSpPr>
          <p:nvPr/>
        </p:nvSpPr>
        <p:spPr>
          <a:xfrm>
            <a:off x="313184" y="4046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dirty="0" smtClean="0">
                <a:cs typeface="Helvetica Neue"/>
              </a:rPr>
              <a:t>Expression levels of hepatic gene </a:t>
            </a:r>
          </a:p>
          <a:p>
            <a:r>
              <a:rPr lang="en-US" altLang="ko-KR" sz="2800" dirty="0" smtClean="0">
                <a:cs typeface="Helvetica Neue"/>
              </a:rPr>
              <a:t>in the 3D alginate scaffold</a:t>
            </a:r>
            <a:endParaRPr lang="ko-KR" alt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6237313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*MEF : mouse embryonic fibroblast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58032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 lang="ko-KR" altLang="en-US"/>
            </a:pPr>
            <a:r>
              <a:rPr lang="en-US" altLang="ko-KR" sz="2800">
                <a:cs typeface="Helvetica Neue"/>
              </a:rPr>
              <a:t>Immunostaining of hepatic genes cultured by 3D bio-printing</a:t>
            </a:r>
            <a:endParaRPr lang="ko-KR" altLang="en-US" sz="2800"/>
          </a:p>
        </p:txBody>
      </p:sp>
      <p:grpSp>
        <p:nvGrpSpPr>
          <p:cNvPr id="3" name="그룹 3"/>
          <p:cNvGrpSpPr/>
          <p:nvPr/>
        </p:nvGrpSpPr>
        <p:grpSpPr>
          <a:xfrm>
            <a:off x="1165855" y="1300244"/>
            <a:ext cx="6648264" cy="5248951"/>
            <a:chOff x="873309" y="1609049"/>
            <a:chExt cx="5907257" cy="4507494"/>
          </a:xfrm>
        </p:grpSpPr>
        <p:pic>
          <p:nvPicPr>
            <p:cNvPr id="4" name="Picture 2" descr="C:\Users\tang\Desktop\요한\실험\Cell\Primary Hepatocyte H&amp;E staining\Day3\4.jpg"/>
            <p:cNvPicPr>
              <a:picLocks noChangeAspect="1" noChangeArrowheads="1"/>
            </p:cNvPicPr>
            <p:nvPr/>
          </p:nvPicPr>
          <p:blipFill rotWithShape="1">
            <a:blip r:embed="rId2"/>
            <a:srcRect l="25290"/>
            <a:stretch>
              <a:fillRect/>
            </a:stretch>
          </p:blipFill>
          <p:spPr>
            <a:xfrm>
              <a:off x="1159127" y="1916829"/>
              <a:ext cx="1369169" cy="1369169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 rot="16200000">
              <a:off x="321198" y="2448818"/>
              <a:ext cx="1368078" cy="2630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1400">
                  <a:latin typeface="HY견고딕"/>
                  <a:ea typeface="HY견고딕"/>
                </a:rPr>
                <a:t>Day 3</a:t>
              </a:r>
              <a:endParaRPr lang="ko-KR" altLang="en-US" sz="1400">
                <a:latin typeface="HY견고딕"/>
                <a:ea typeface="HY견고딕"/>
              </a:endParaRPr>
            </a:p>
          </p:txBody>
        </p:sp>
        <p:pic>
          <p:nvPicPr>
            <p:cNvPr id="6" name="Picture 3" descr="C:\Users\tang\Desktop\요한\실험\Cell\Primary Hepatocyte 3D immuno staining\Day3\Primary Hepatocyte 3D IF Day3 Alb x200 - 10.tif"/>
            <p:cNvPicPr>
              <a:picLocks noChangeAspect="1" noChangeArrowheads="1"/>
            </p:cNvPicPr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2576243" y="1916828"/>
              <a:ext cx="1369169" cy="1369169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1159126" y="1610140"/>
              <a:ext cx="1369170" cy="2548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1400">
                  <a:latin typeface="HY견고딕"/>
                  <a:ea typeface="HY견고딕"/>
                </a:rPr>
                <a:t>H&amp;E</a:t>
              </a:r>
              <a:endParaRPr lang="ko-KR" altLang="en-US" sz="1400">
                <a:latin typeface="HY견고딕"/>
                <a:ea typeface="HY견고딕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76242" y="1610140"/>
              <a:ext cx="1369170" cy="2548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1400">
                  <a:latin typeface="HY견고딕"/>
                  <a:ea typeface="HY견고딕"/>
                </a:rPr>
                <a:t>Alb</a:t>
              </a:r>
              <a:endParaRPr lang="ko-KR" altLang="en-US" sz="1400">
                <a:latin typeface="HY견고딕"/>
                <a:ea typeface="HY견고딕"/>
              </a:endParaRPr>
            </a:p>
          </p:txBody>
        </p:sp>
        <p:pic>
          <p:nvPicPr>
            <p:cNvPr id="9" name="Picture 4" descr="C:\Users\tang\Desktop\요한\실험\Cell\Primary Hepatocyte 3D immuno staining\Day3\Primary Hepatocyte 3D IF Day3 DAPI x200 - 10.tif"/>
            <p:cNvPicPr>
              <a:picLocks noChangeAspect="1" noChangeArrowheads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3992318" y="1917920"/>
              <a:ext cx="1368077" cy="1368077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3992317" y="1610140"/>
              <a:ext cx="1369169" cy="2548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1400">
                  <a:latin typeface="HY견고딕"/>
                  <a:ea typeface="HY견고딕"/>
                </a:rPr>
                <a:t>DAPI</a:t>
              </a:r>
              <a:endParaRPr lang="ko-KR" altLang="en-US" sz="1400">
                <a:latin typeface="HY견고딕"/>
                <a:ea typeface="HY견고딕"/>
              </a:endParaRPr>
            </a:p>
          </p:txBody>
        </p:sp>
        <p:pic>
          <p:nvPicPr>
            <p:cNvPr id="11" name="Picture 5" descr="C:\Users\tang\Desktop\요한\실험\Cell\Primary Hepatocyte 3D immuno staining\Day3\Primary Hepatocyte 3D IF Day3 Merge.tif"/>
            <p:cNvPicPr>
              <a:picLocks noChangeAspect="1" noChangeArrowheads="1"/>
            </p:cNvPicPr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5412488" y="1917921"/>
              <a:ext cx="1368076" cy="1368076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5412487" y="1609049"/>
              <a:ext cx="1368075" cy="2559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1400">
                  <a:latin typeface="HY견고딕"/>
                  <a:ea typeface="HY견고딕"/>
                </a:rPr>
                <a:t>Merge</a:t>
              </a:r>
              <a:endParaRPr lang="ko-KR" altLang="en-US" sz="1400">
                <a:latin typeface="HY견고딕"/>
                <a:ea typeface="HY견고딕"/>
              </a:endParaRPr>
            </a:p>
          </p:txBody>
        </p:sp>
        <p:pic>
          <p:nvPicPr>
            <p:cNvPr id="13" name="Picture 6" descr="C:\Users\tang\Desktop\요한\실험\Cell\Primary Hepatocyte H&amp;E staining\Day7\7.jpg"/>
            <p:cNvPicPr>
              <a:picLocks noChangeAspect="1" noChangeArrowheads="1"/>
            </p:cNvPicPr>
            <p:nvPr/>
          </p:nvPicPr>
          <p:blipFill rotWithShape="1">
            <a:blip r:embed="rId6"/>
            <a:srcRect r="25230"/>
            <a:stretch>
              <a:fillRect/>
            </a:stretch>
          </p:blipFill>
          <p:spPr>
            <a:xfrm>
              <a:off x="1159129" y="3332227"/>
              <a:ext cx="1369167" cy="1368075"/>
            </a:xfrm>
            <a:prstGeom prst="rect">
              <a:avLst/>
            </a:prstGeom>
            <a:noFill/>
          </p:spPr>
        </p:pic>
        <p:sp>
          <p:nvSpPr>
            <p:cNvPr id="14" name="TextBox 13"/>
            <p:cNvSpPr txBox="1"/>
            <p:nvPr/>
          </p:nvSpPr>
          <p:spPr>
            <a:xfrm rot="16200000">
              <a:off x="321198" y="3863113"/>
              <a:ext cx="1368078" cy="2638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1400">
                  <a:latin typeface="HY견고딕"/>
                  <a:ea typeface="HY견고딕"/>
                </a:rPr>
                <a:t>Day 7</a:t>
              </a:r>
              <a:endParaRPr lang="ko-KR" altLang="en-US" sz="1400">
                <a:latin typeface="HY견고딕"/>
                <a:ea typeface="HY견고딕"/>
              </a:endParaRPr>
            </a:p>
          </p:txBody>
        </p:sp>
        <p:pic>
          <p:nvPicPr>
            <p:cNvPr id="15" name="Picture 7" descr="C:\Users\tang\Desktop\요한\실험\Cell\Primary Hepatocyte 3D immuno staining\Day7\Primary Hepatocyte 3D IF Day7 Alb x200 - 6.tif"/>
            <p:cNvPicPr>
              <a:picLocks noChangeAspect="1" noChangeArrowheads="1"/>
            </p:cNvPicPr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2576243" y="3332227"/>
              <a:ext cx="1369170" cy="1368075"/>
            </a:xfrm>
            <a:prstGeom prst="rect">
              <a:avLst/>
            </a:prstGeom>
            <a:noFill/>
          </p:spPr>
        </p:pic>
        <p:pic>
          <p:nvPicPr>
            <p:cNvPr id="16" name="Picture 8" descr="C:\Users\tang\Desktop\요한\실험\Cell\Primary Hepatocyte 3D immuno staining\Day7\Primary Hepatocyte 3D IF Day7 DAPI x200 - 6.tif"/>
            <p:cNvPicPr>
              <a:picLocks noChangeAspect="1" noChangeArrowheads="1"/>
            </p:cNvPicPr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3992318" y="3332227"/>
              <a:ext cx="1368075" cy="1368075"/>
            </a:xfrm>
            <a:prstGeom prst="rect">
              <a:avLst/>
            </a:prstGeom>
            <a:noFill/>
          </p:spPr>
        </p:pic>
        <p:pic>
          <p:nvPicPr>
            <p:cNvPr id="17" name="Picture 9" descr="C:\Users\tang\Desktop\요한\실험\Cell\Primary Hepatocyte 3D immuno staining\Day7\Primary Hepatocyte 3D IF Day7 Merge.tif"/>
            <p:cNvPicPr>
              <a:picLocks noChangeAspect="1" noChangeArrowheads="1"/>
            </p:cNvPicPr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5412488" y="3332227"/>
              <a:ext cx="1368079" cy="1368079"/>
            </a:xfrm>
            <a:prstGeom prst="rect">
              <a:avLst/>
            </a:prstGeom>
            <a:noFill/>
          </p:spPr>
        </p:pic>
        <p:pic>
          <p:nvPicPr>
            <p:cNvPr id="18" name="Picture 10" descr="C:\Users\tang\Desktop\요한\실험\Cell\Primary Hepatocyte H&amp;E staining\Dya14\3.jpg"/>
            <p:cNvPicPr>
              <a:picLocks noChangeAspect="1" noChangeArrowheads="1"/>
            </p:cNvPicPr>
            <p:nvPr/>
          </p:nvPicPr>
          <p:blipFill rotWithShape="1">
            <a:blip r:embed="rId10"/>
            <a:srcRect l="2560" r="22730"/>
            <a:stretch>
              <a:fillRect/>
            </a:stretch>
          </p:blipFill>
          <p:spPr>
            <a:xfrm>
              <a:off x="1159129" y="4747372"/>
              <a:ext cx="1369170" cy="136917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 rot="16200000">
              <a:off x="321198" y="5279370"/>
              <a:ext cx="1368078" cy="2626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1400">
                  <a:latin typeface="HY견고딕"/>
                  <a:ea typeface="HY견고딕"/>
                </a:rPr>
                <a:t>Day 14</a:t>
              </a:r>
              <a:endParaRPr lang="ko-KR" altLang="en-US" sz="1400">
                <a:latin typeface="HY견고딕"/>
                <a:ea typeface="HY견고딕"/>
              </a:endParaRPr>
            </a:p>
          </p:txBody>
        </p:sp>
        <p:pic>
          <p:nvPicPr>
            <p:cNvPr id="20" name="Picture 11" descr="C:\Users\tang\Desktop\요한\실험\Cell\Primary Hepatocyte 3D immuno staining\Day14\Primary Hepatocyte 3D IF Day14 Alb x200 - 5.tif"/>
            <p:cNvPicPr>
              <a:picLocks noChangeAspect="1" noChangeArrowheads="1"/>
            </p:cNvPicPr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2576244" y="4746579"/>
              <a:ext cx="1369964" cy="1369964"/>
            </a:xfrm>
            <a:prstGeom prst="rect">
              <a:avLst/>
            </a:prstGeom>
            <a:noFill/>
          </p:spPr>
        </p:pic>
        <p:pic>
          <p:nvPicPr>
            <p:cNvPr id="21" name="Picture 12" descr="C:\Users\tang\Desktop\요한\실험\Cell\Primary Hepatocyte 3D immuno staining\Day14\Primary Hepatocyte 3D IF Day14 DAPI x200 - 5.tif"/>
            <p:cNvPicPr>
              <a:picLocks noChangeAspect="1" noChangeArrowheads="1"/>
            </p:cNvPicPr>
            <p:nvPr/>
          </p:nvPicPr>
          <p:blipFill rotWithShape="1">
            <a:blip r:embed="rId12"/>
            <a:srcRect/>
            <a:stretch>
              <a:fillRect/>
            </a:stretch>
          </p:blipFill>
          <p:spPr>
            <a:xfrm>
              <a:off x="3992317" y="4746578"/>
              <a:ext cx="1369963" cy="1369963"/>
            </a:xfrm>
            <a:prstGeom prst="rect">
              <a:avLst/>
            </a:prstGeom>
            <a:noFill/>
          </p:spPr>
        </p:pic>
        <p:pic>
          <p:nvPicPr>
            <p:cNvPr id="22" name="Picture 13" descr="C:\Users\tang\Desktop\요한\실험\Cell\Primary Hepatocyte 3D immuno staining\Day14\Primary Hepatocyte 3D IF Day14 Merge.tif"/>
            <p:cNvPicPr>
              <a:picLocks noChangeAspect="1" noChangeArrowheads="1"/>
            </p:cNvPicPr>
            <p:nvPr/>
          </p:nvPicPr>
          <p:blipFill rotWithShape="1">
            <a:blip r:embed="rId13"/>
            <a:srcRect/>
            <a:stretch>
              <a:fillRect/>
            </a:stretch>
          </p:blipFill>
          <p:spPr>
            <a:xfrm>
              <a:off x="5412487" y="4748463"/>
              <a:ext cx="1368077" cy="136807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Conclusion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2492896"/>
            <a:ext cx="75608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In a 2D system, hepatocyte could not survive over a week.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In a 3D </a:t>
            </a:r>
            <a:r>
              <a:rPr lang="en-US" altLang="ko-KR" dirty="0" err="1" smtClean="0"/>
              <a:t>bioprinting</a:t>
            </a:r>
            <a:r>
              <a:rPr lang="en-US" altLang="ko-KR" dirty="0" smtClean="0"/>
              <a:t> system, hepatocyte could survive over 3weeks.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3D bio-printing  with primary hepatocytes have possibility about long-term culture of primary hepatocyte</a:t>
            </a:r>
            <a:r>
              <a:rPr lang="en-US" altLang="ko-KR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It </a:t>
            </a:r>
            <a:r>
              <a:rPr lang="en-US" altLang="ko-KR" dirty="0" smtClean="0"/>
              <a:t>can be applied </a:t>
            </a:r>
            <a:r>
              <a:rPr lang="en-US" altLang="ko-KR" dirty="0"/>
              <a:t>to </a:t>
            </a:r>
            <a:r>
              <a:rPr lang="en-US" altLang="ko-KR" dirty="0" smtClean="0"/>
              <a:t>make 3D hepatic structure and transplantable liver graft.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7799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Introduction</a:t>
            </a:r>
            <a:endParaRPr lang="ko-KR" altLang="en-US" dirty="0"/>
          </a:p>
        </p:txBody>
      </p:sp>
      <p:pic>
        <p:nvPicPr>
          <p:cNvPr id="3" name="Picture 2" descr="000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500174"/>
            <a:ext cx="3360740" cy="2520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857356" y="4429132"/>
            <a:ext cx="5357850" cy="571504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굴림" charset="-127"/>
                <a:cs typeface="+mn-cs"/>
                <a:sym typeface="Wingdings" pitchFamily="2" charset="2"/>
              </a:rPr>
              <a:t>Need </a:t>
            </a:r>
            <a:r>
              <a:rPr lang="en-US" altLang="ko-KR" sz="3200" dirty="0" smtClean="0">
                <a:ea typeface="굴림" charset="-127"/>
                <a:sym typeface="Wingdings" pitchFamily="2" charset="2"/>
              </a:rPr>
              <a:t>l</a:t>
            </a:r>
            <a:r>
              <a:rPr kumimoji="0" lang="en-US" altLang="ko-K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굴림" charset="-127"/>
                <a:cs typeface="+mn-cs"/>
              </a:rPr>
              <a:t>iver</a:t>
            </a:r>
            <a:r>
              <a:rPr kumimoji="0" lang="en-US" altLang="ko-K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굴림" charset="-127"/>
                <a:cs typeface="+mn-cs"/>
              </a:rPr>
              <a:t> transplantation…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굴림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67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3-Dimensional printing</a:t>
            </a:r>
            <a:endParaRPr lang="ko-KR" altLang="en-US" dirty="0"/>
          </a:p>
        </p:txBody>
      </p:sp>
      <p:pic>
        <p:nvPicPr>
          <p:cNvPr id="3074" name="Picture 2" descr="png_base64ebdf64c1dee784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679" y="1833339"/>
            <a:ext cx="5762625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06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3-Dimensional </a:t>
            </a:r>
            <a:r>
              <a:rPr lang="en-US" altLang="ko-KR" dirty="0">
                <a:solidFill>
                  <a:srgbClr val="FF0000"/>
                </a:solidFill>
              </a:rPr>
              <a:t>Bio-printing</a:t>
            </a:r>
            <a:endParaRPr lang="ko-KR" altLang="en-US" dirty="0"/>
          </a:p>
        </p:txBody>
      </p:sp>
      <p:pic>
        <p:nvPicPr>
          <p:cNvPr id="3074" name="Picture 2" descr="png_base64ebdf64c1dee784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679" y="1833339"/>
            <a:ext cx="5762625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타원 2"/>
          <p:cNvSpPr/>
          <p:nvPr/>
        </p:nvSpPr>
        <p:spPr>
          <a:xfrm>
            <a:off x="3189780" y="3819301"/>
            <a:ext cx="648072" cy="5458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화살표 연결선 4"/>
          <p:cNvCxnSpPr>
            <a:stCxn id="3" idx="5"/>
          </p:cNvCxnSpPr>
          <p:nvPr/>
        </p:nvCxnSpPr>
        <p:spPr>
          <a:xfrm>
            <a:off x="3742944" y="4285173"/>
            <a:ext cx="2218201" cy="11600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876737" y="530740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</a:rPr>
              <a:t>Bio ink + Cells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8" name="타원 7"/>
          <p:cNvSpPr/>
          <p:nvPr/>
        </p:nvSpPr>
        <p:spPr>
          <a:xfrm>
            <a:off x="6325458" y="2060848"/>
            <a:ext cx="648072" cy="5458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화살표 연결선 8"/>
          <p:cNvCxnSpPr>
            <a:stCxn id="8" idx="5"/>
          </p:cNvCxnSpPr>
          <p:nvPr/>
        </p:nvCxnSpPr>
        <p:spPr>
          <a:xfrm>
            <a:off x="6878622" y="2526720"/>
            <a:ext cx="717714" cy="11600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09284" y="3732245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</a:rPr>
              <a:t>Bio-structure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6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Materials &amp; Methods</a:t>
            </a:r>
            <a:endParaRPr lang="ko-KR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98453"/>
            <a:ext cx="275430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9" t="41188" r="35699" b="35581"/>
          <a:stretch/>
        </p:blipFill>
        <p:spPr bwMode="auto">
          <a:xfrm>
            <a:off x="5076056" y="2472546"/>
            <a:ext cx="1817440" cy="212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2546250" y="3059434"/>
            <a:ext cx="720080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연결선 4"/>
          <p:cNvCxnSpPr/>
          <p:nvPr/>
        </p:nvCxnSpPr>
        <p:spPr>
          <a:xfrm flipV="1">
            <a:off x="3266330" y="2472546"/>
            <a:ext cx="1809726" cy="5868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>
            <a:off x="3266330" y="3923530"/>
            <a:ext cx="1809726" cy="6732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타원 8"/>
          <p:cNvSpPr/>
          <p:nvPr/>
        </p:nvSpPr>
        <p:spPr>
          <a:xfrm>
            <a:off x="5916337" y="2718360"/>
            <a:ext cx="432048" cy="4469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3" name="직선 화살표 연결선 12"/>
          <p:cNvCxnSpPr>
            <a:stCxn id="9" idx="6"/>
          </p:cNvCxnSpPr>
          <p:nvPr/>
        </p:nvCxnSpPr>
        <p:spPr>
          <a:xfrm>
            <a:off x="6348385" y="2941853"/>
            <a:ext cx="95991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308304" y="2765990"/>
            <a:ext cx="1336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Portal vein</a:t>
            </a:r>
            <a:endParaRPr lang="en-US" altLang="ko-KR" dirty="0"/>
          </a:p>
        </p:txBody>
      </p:sp>
      <p:cxnSp>
        <p:nvCxnSpPr>
          <p:cNvPr id="11" name="직선 화살표 연결선 10"/>
          <p:cNvCxnSpPr/>
          <p:nvPr/>
        </p:nvCxnSpPr>
        <p:spPr>
          <a:xfrm flipH="1" flipV="1">
            <a:off x="6416900" y="3341210"/>
            <a:ext cx="476596" cy="147905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28184" y="4818377"/>
            <a:ext cx="155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A, B solution</a:t>
            </a:r>
            <a:endParaRPr lang="en-US" altLang="ko-KR" dirty="0"/>
          </a:p>
        </p:txBody>
      </p:sp>
      <p:sp>
        <p:nvSpPr>
          <p:cNvPr id="15" name="내용 개체 틀 2"/>
          <p:cNvSpPr>
            <a:spLocks noGrp="1"/>
          </p:cNvSpPr>
          <p:nvPr>
            <p:ph idx="1"/>
          </p:nvPr>
        </p:nvSpPr>
        <p:spPr>
          <a:xfrm>
            <a:off x="683568" y="5770217"/>
            <a:ext cx="8460432" cy="1002754"/>
          </a:xfrm>
        </p:spPr>
        <p:txBody>
          <a:bodyPr>
            <a:normAutofit/>
          </a:bodyPr>
          <a:lstStyle/>
          <a:p>
            <a:r>
              <a:rPr lang="en-US" altLang="ko-KR" sz="2400" dirty="0" smtClean="0"/>
              <a:t>Two step collagenase perfusion  </a:t>
            </a:r>
            <a:endParaRPr lang="en-US" altLang="ko-KR" sz="2400" dirty="0"/>
          </a:p>
          <a:p>
            <a:pPr marL="0" lvl="1" indent="0">
              <a:buNone/>
            </a:pPr>
            <a:r>
              <a:rPr lang="en-US" altLang="ko-KR" sz="2400" dirty="0" smtClean="0"/>
              <a:t>  Total cells = 7.2 x 10</a:t>
            </a:r>
            <a:r>
              <a:rPr lang="en-US" altLang="ko-KR" sz="2400" baseline="30000" dirty="0" smtClean="0"/>
              <a:t>7</a:t>
            </a:r>
            <a:r>
              <a:rPr lang="en-US" altLang="ko-KR" sz="2400" dirty="0" smtClean="0"/>
              <a:t> cells </a:t>
            </a:r>
            <a:r>
              <a:rPr lang="en-US" altLang="ko-KR" sz="2400" dirty="0" smtClean="0">
                <a:sym typeface="Wingdings" panose="05000000000000000000" pitchFamily="2" charset="2"/>
              </a:rPr>
              <a:t> </a:t>
            </a:r>
            <a:r>
              <a:rPr lang="en-US" altLang="ko-KR" sz="2400" dirty="0"/>
              <a:t>4 x 10</a:t>
            </a:r>
            <a:r>
              <a:rPr lang="en-US" altLang="ko-KR" sz="2400" baseline="30000" dirty="0"/>
              <a:t>7</a:t>
            </a:r>
            <a:r>
              <a:rPr lang="en-US" altLang="ko-KR" sz="2400" dirty="0"/>
              <a:t> cells were </a:t>
            </a:r>
            <a:r>
              <a:rPr lang="en-US" altLang="ko-KR" sz="2400" dirty="0" smtClean="0"/>
              <a:t>selected</a:t>
            </a:r>
            <a:r>
              <a:rPr lang="en-US" altLang="ko-KR" sz="2400" dirty="0"/>
              <a:t>.</a:t>
            </a:r>
          </a:p>
          <a:p>
            <a:pPr marL="0" indent="0">
              <a:buNone/>
            </a:pPr>
            <a:endParaRPr lang="en-US" altLang="ko-KR" sz="2400" dirty="0" smtClean="0"/>
          </a:p>
        </p:txBody>
      </p:sp>
    </p:spTree>
    <p:extLst>
      <p:ext uri="{BB962C8B-B14F-4D97-AF65-F5344CB8AC3E}">
        <p14:creationId xmlns:p14="http://schemas.microsoft.com/office/powerpoint/2010/main" val="112461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ang\Desktop\요한\학회\사진\KakaoTalk_20160314_15011355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5"/>
          <a:stretch/>
        </p:blipFill>
        <p:spPr bwMode="auto">
          <a:xfrm>
            <a:off x="5286469" y="1772816"/>
            <a:ext cx="3105799" cy="378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3-Dimensional </a:t>
            </a:r>
            <a:r>
              <a:rPr lang="en-US" altLang="ko-KR" dirty="0" smtClean="0">
                <a:solidFill>
                  <a:srgbClr val="FF0000"/>
                </a:solidFill>
              </a:rPr>
              <a:t>Bio-printing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tang\Desktop\요한\학회\사진\KakaoTalk_20160314_1501112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81554"/>
            <a:ext cx="351039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타원 8"/>
          <p:cNvSpPr/>
          <p:nvPr/>
        </p:nvSpPr>
        <p:spPr>
          <a:xfrm>
            <a:off x="2150731" y="2617078"/>
            <a:ext cx="864096" cy="15320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직선 화살표 연결선 13"/>
          <p:cNvCxnSpPr>
            <a:stCxn id="9" idx="6"/>
          </p:cNvCxnSpPr>
          <p:nvPr/>
        </p:nvCxnSpPr>
        <p:spPr>
          <a:xfrm>
            <a:off x="3014827" y="3383079"/>
            <a:ext cx="3645405" cy="2827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847898" y="5867980"/>
            <a:ext cx="398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Alginate 3% with 1% CaCl</a:t>
            </a:r>
            <a:r>
              <a:rPr lang="en-US" altLang="ko-KR" baseline="-25000" dirty="0" smtClean="0"/>
              <a:t>2</a:t>
            </a:r>
            <a:r>
              <a:rPr lang="en-US" altLang="ko-KR" dirty="0" smtClean="0"/>
              <a:t> + Cells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64382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[mix]3D printing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950" b="2560"/>
          <a:stretch/>
        </p:blipFill>
        <p:spPr>
          <a:xfrm rot="5400000">
            <a:off x="1776876" y="1155457"/>
            <a:ext cx="5634149" cy="4276579"/>
          </a:xfrm>
        </p:spPr>
      </p:pic>
    </p:spTree>
    <p:extLst>
      <p:ext uri="{BB962C8B-B14F-4D97-AF65-F5344CB8AC3E}">
        <p14:creationId xmlns:p14="http://schemas.microsoft.com/office/powerpoint/2010/main" val="403810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3-Dimensional </a:t>
            </a:r>
            <a:r>
              <a:rPr lang="en-US" altLang="ko-KR" dirty="0" smtClean="0">
                <a:solidFill>
                  <a:srgbClr val="FF0000"/>
                </a:solidFill>
              </a:rPr>
              <a:t>Bio-printing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701856" y="1509855"/>
            <a:ext cx="4180149" cy="1919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4716015" y="5484738"/>
            <a:ext cx="4180149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 rot="16200000">
            <a:off x="3128748" y="3767943"/>
            <a:ext cx="4180149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 rot="16200000">
            <a:off x="6302035" y="3767943"/>
            <a:ext cx="4180149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827584" y="1681554"/>
            <a:ext cx="8122334" cy="4680520"/>
            <a:chOff x="827584" y="1681554"/>
            <a:chExt cx="8122334" cy="4680520"/>
          </a:xfrm>
        </p:grpSpPr>
        <p:pic>
          <p:nvPicPr>
            <p:cNvPr id="3074" name="Picture 2" descr="C:\Users\tang\Desktop\요한\학회\사진\KakaoTalk_20160314_15011123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1681554"/>
              <a:ext cx="3510390" cy="4680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2918" y="1818364"/>
              <a:ext cx="3937000" cy="440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타원 8"/>
            <p:cNvSpPr/>
            <p:nvPr/>
          </p:nvSpPr>
          <p:spPr>
            <a:xfrm>
              <a:off x="1619672" y="4437112"/>
              <a:ext cx="864096" cy="5760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4" name="직선 화살표 연결선 13"/>
            <p:cNvCxnSpPr>
              <a:stCxn id="9" idx="6"/>
            </p:cNvCxnSpPr>
            <p:nvPr/>
          </p:nvCxnSpPr>
          <p:spPr>
            <a:xfrm flipV="1">
              <a:off x="2483768" y="4021814"/>
              <a:ext cx="3528392" cy="70333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화살표 연결선 16"/>
            <p:cNvCxnSpPr/>
            <p:nvPr/>
          </p:nvCxnSpPr>
          <p:spPr>
            <a:xfrm>
              <a:off x="6301860" y="3140968"/>
              <a:ext cx="1515853" cy="72008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화살표 연결선 20"/>
            <p:cNvCxnSpPr/>
            <p:nvPr/>
          </p:nvCxnSpPr>
          <p:spPr>
            <a:xfrm flipV="1">
              <a:off x="7817713" y="3351308"/>
              <a:ext cx="69166" cy="1503784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 rot="175696">
              <a:off x="6621579" y="2799772"/>
              <a:ext cx="8764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>
                  <a:solidFill>
                    <a:schemeClr val="bg1"/>
                  </a:solidFill>
                </a:rPr>
                <a:t>25mm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5580000">
              <a:off x="7641850" y="3918534"/>
              <a:ext cx="8764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>
                  <a:solidFill>
                    <a:schemeClr val="bg1"/>
                  </a:solidFill>
                </a:rPr>
                <a:t>25mm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920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29919" y="1443035"/>
            <a:ext cx="8762561" cy="4134499"/>
            <a:chOff x="129919" y="1443035"/>
            <a:chExt cx="10415300" cy="4968552"/>
          </a:xfrm>
        </p:grpSpPr>
        <p:grpSp>
          <p:nvGrpSpPr>
            <p:cNvPr id="19" name="그룹 18"/>
            <p:cNvGrpSpPr/>
            <p:nvPr/>
          </p:nvGrpSpPr>
          <p:grpSpPr>
            <a:xfrm>
              <a:off x="129919" y="1443035"/>
              <a:ext cx="5378185" cy="4968552"/>
              <a:chOff x="16074863" y="27267256"/>
              <a:chExt cx="10705147" cy="10627538"/>
            </a:xfrm>
          </p:grpSpPr>
          <p:pic>
            <p:nvPicPr>
              <p:cNvPr id="31" name="Picture 6" descr="C:\Users\tang\Desktop\요한\실험\Cell\Primary Hepatocyte 2D\Day1\160312 Primary Hepatocyte 2D Day1 x200-3.ti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24201" y="28059242"/>
                <a:ext cx="4848716" cy="48487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7" descr="C:\Users\tang\Desktop\요한\실험\Cell\Primary Hepatocyte 3D\Day1\160312 Primary Hepatocyte 3D Day1 x200-2.t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24199" y="33046078"/>
                <a:ext cx="4848715" cy="48487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8" descr="C:\Users\tang\Desktop\요한\실험\Cell\Primary Hepatocyte 2D\Day3\160314 Primary Hepatocyte 2D Day3 x200.ti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31294" y="28074091"/>
                <a:ext cx="4848716" cy="48487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9" descr="C:\Users\tang\Desktop\요한\실험\Cell\Primary Hepatocyte 3D\Day3\160314 Primary Hepatocyte 3D Day3 x200-1.tif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31294" y="33046073"/>
                <a:ext cx="4848716" cy="48487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16924201" y="28059242"/>
                <a:ext cx="8787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 smtClean="0">
                    <a:latin typeface="HY견고딕" pitchFamily="18" charset="-127"/>
                    <a:ea typeface="HY견고딕" pitchFamily="18" charset="-127"/>
                  </a:rPr>
                  <a:t>A</a:t>
                </a:r>
                <a:endParaRPr lang="ko-KR" altLang="en-US" dirty="0"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1931294" y="28059752"/>
                <a:ext cx="8787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latin typeface="HY견고딕" pitchFamily="18" charset="-127"/>
                    <a:ea typeface="HY견고딕" pitchFamily="18" charset="-127"/>
                  </a:rPr>
                  <a:t>B</a:t>
                </a:r>
                <a:endParaRPr lang="ko-KR" altLang="en-US" dirty="0"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6924199" y="33018934"/>
                <a:ext cx="878709" cy="789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 smtClean="0">
                    <a:latin typeface="HY견고딕" pitchFamily="18" charset="-127"/>
                    <a:ea typeface="HY견고딕" pitchFamily="18" charset="-127"/>
                  </a:rPr>
                  <a:t>E</a:t>
                </a:r>
                <a:endParaRPr lang="ko-KR" altLang="en-US" dirty="0"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1931295" y="33018934"/>
                <a:ext cx="878709" cy="789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 smtClean="0">
                    <a:latin typeface="HY견고딕" pitchFamily="18" charset="-127"/>
                    <a:ea typeface="HY견고딕" pitchFamily="18" charset="-127"/>
                  </a:rPr>
                  <a:t>F</a:t>
                </a:r>
                <a:endParaRPr lang="ko-KR" altLang="en-US" dirty="0"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6924199" y="27267258"/>
                <a:ext cx="4848717" cy="658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dirty="0" smtClean="0">
                    <a:latin typeface="HY견고딕" pitchFamily="18" charset="-127"/>
                    <a:ea typeface="HY견고딕" pitchFamily="18" charset="-127"/>
                  </a:rPr>
                  <a:t>Day 1</a:t>
                </a:r>
                <a:endParaRPr lang="ko-KR" altLang="en-US" sz="1400" dirty="0"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1931295" y="27267256"/>
                <a:ext cx="4848715" cy="658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dirty="0" smtClean="0">
                    <a:latin typeface="HY견고딕" pitchFamily="18" charset="-127"/>
                    <a:ea typeface="HY견고딕" pitchFamily="18" charset="-127"/>
                  </a:rPr>
                  <a:t>Day 3</a:t>
                </a:r>
                <a:endParaRPr lang="ko-KR" altLang="en-US" sz="1400" dirty="0"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 rot="16200000">
                <a:off x="13956818" y="30177797"/>
                <a:ext cx="4848718" cy="612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dirty="0">
                    <a:latin typeface="HY견고딕" pitchFamily="18" charset="-127"/>
                    <a:ea typeface="HY견고딕" pitchFamily="18" charset="-127"/>
                  </a:rPr>
                  <a:t>2D Hepatocyte</a:t>
                </a:r>
                <a:endParaRPr lang="ko-KR" altLang="en-US" sz="1400" dirty="0"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 rot="16200000">
                <a:off x="13956816" y="35164121"/>
                <a:ext cx="4848718" cy="612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dirty="0">
                    <a:latin typeface="HY견고딕" pitchFamily="18" charset="-127"/>
                    <a:ea typeface="HY견고딕" pitchFamily="18" charset="-127"/>
                  </a:rPr>
                  <a:t>3D Hepatocyte</a:t>
                </a:r>
                <a:endParaRPr lang="ko-KR" altLang="en-US" sz="1400" dirty="0">
                  <a:latin typeface="HY견고딕" pitchFamily="18" charset="-127"/>
                  <a:ea typeface="HY견고딕" pitchFamily="18" charset="-127"/>
                </a:endParaRPr>
              </a:p>
            </p:txBody>
          </p:sp>
        </p:grpSp>
        <p:grpSp>
          <p:nvGrpSpPr>
            <p:cNvPr id="20" name="그룹 19"/>
            <p:cNvGrpSpPr/>
            <p:nvPr/>
          </p:nvGrpSpPr>
          <p:grpSpPr>
            <a:xfrm>
              <a:off x="5593732" y="1443035"/>
              <a:ext cx="4951487" cy="4968550"/>
              <a:chOff x="5593732" y="1443035"/>
              <a:chExt cx="4951487" cy="4968550"/>
            </a:xfrm>
          </p:grpSpPr>
          <p:pic>
            <p:nvPicPr>
              <p:cNvPr id="21" name="Picture 5" descr="C:\Users\tang\Desktop\요한\실험\Cell\Primary Hepatocyte 3D\Day14\160325 Primary Hepatocyte 3D Day14 x200.tif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09261" y="4146110"/>
                <a:ext cx="2435956" cy="2265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3" descr="C:\Users\tang\Desktop\요한\실험\Cell\Primary Hepatocyte 2D\Day14\160325 Primary Hepatocyte 2D Day14 x200-1.tif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09259" y="1813303"/>
                <a:ext cx="2435957" cy="22668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5" descr="C:\Users\tang\Desktop\요한\실험\Cell\Primary Hepatocyte 3D\Day7\160318 Primary Hepatocyte 3D Day7 x200-3.tif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93732" y="4146110"/>
                <a:ext cx="2435955" cy="2265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3" descr="C:\Users\tang\Desktop\요한\실험\Cell\Primary Hepatocyte 2D\Day7\160318 Primary Hepatocyte 2D Day7 x200-2.tif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93732" y="1813539"/>
                <a:ext cx="2435955" cy="22666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5593735" y="1813302"/>
                <a:ext cx="441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latin typeface="HY견고딕" pitchFamily="18" charset="-127"/>
                    <a:ea typeface="HY견고딕" pitchFamily="18" charset="-127"/>
                  </a:rPr>
                  <a:t>C</a:t>
                </a:r>
                <a:endParaRPr lang="ko-KR" altLang="en-US" dirty="0"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8109261" y="1813540"/>
                <a:ext cx="441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 smtClean="0">
                    <a:latin typeface="HY견고딕" pitchFamily="18" charset="-127"/>
                    <a:ea typeface="HY견고딕" pitchFamily="18" charset="-127"/>
                  </a:rPr>
                  <a:t>D</a:t>
                </a:r>
                <a:endParaRPr lang="ko-KR" altLang="en-US" dirty="0"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593734" y="4132041"/>
                <a:ext cx="441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 smtClean="0">
                    <a:latin typeface="HY견고딕" pitchFamily="18" charset="-127"/>
                    <a:ea typeface="HY견고딕" pitchFamily="18" charset="-127"/>
                  </a:rPr>
                  <a:t>G</a:t>
                </a:r>
                <a:endParaRPr lang="ko-KR" altLang="en-US" dirty="0"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8109261" y="4132041"/>
                <a:ext cx="441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 smtClean="0">
                    <a:latin typeface="HY견고딕" pitchFamily="18" charset="-127"/>
                    <a:ea typeface="HY견고딕" pitchFamily="18" charset="-127"/>
                  </a:rPr>
                  <a:t>H</a:t>
                </a:r>
                <a:endParaRPr lang="ko-KR" altLang="en-US" dirty="0"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593734" y="1443036"/>
                <a:ext cx="24359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dirty="0" smtClean="0">
                    <a:latin typeface="HY견고딕" pitchFamily="18" charset="-127"/>
                    <a:ea typeface="HY견고딕" pitchFamily="18" charset="-127"/>
                  </a:rPr>
                  <a:t>Day 7</a:t>
                </a:r>
                <a:endParaRPr lang="ko-KR" altLang="en-US" sz="1400" dirty="0"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109261" y="1443035"/>
                <a:ext cx="24359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dirty="0" smtClean="0">
                    <a:latin typeface="HY견고딕" pitchFamily="18" charset="-127"/>
                    <a:ea typeface="HY견고딕" pitchFamily="18" charset="-127"/>
                  </a:rPr>
                  <a:t>Day 14</a:t>
                </a:r>
                <a:endParaRPr lang="ko-KR" altLang="en-US" sz="1400" dirty="0">
                  <a:latin typeface="HY견고딕" pitchFamily="18" charset="-127"/>
                  <a:ea typeface="HY견고딕" pitchFamily="18" charset="-127"/>
                </a:endParaRPr>
              </a:p>
            </p:txBody>
          </p:sp>
        </p:grpSp>
      </p:grpSp>
      <p:sp>
        <p:nvSpPr>
          <p:cNvPr id="43" name="제목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n-US" altLang="ko-KR" sz="2800" smtClean="0">
                <a:cs typeface="Helvetica Neue"/>
              </a:rPr>
              <a:t>Compare morphology of primary hepatocytes cultured in 2D system and 3D bio-printing</a:t>
            </a:r>
            <a:endParaRPr lang="en-US" altLang="ko-KR" sz="2800" dirty="0"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4974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518</Words>
  <Application>Microsoft Office PowerPoint</Application>
  <PresentationFormat>화면 슬라이드 쇼(4:3)</PresentationFormat>
  <Paragraphs>95</Paragraphs>
  <Slides>12</Slides>
  <Notes>10</Notes>
  <HiddenSlides>0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13" baseType="lpstr">
      <vt:lpstr>Office 테마</vt:lpstr>
      <vt:lpstr>3D PRINTING OF  MOUSE PRIMARY HEPATOCYTES FOR GENERATING 3D HEPATIC STRUCTURE  </vt:lpstr>
      <vt:lpstr>Introduction</vt:lpstr>
      <vt:lpstr>3-Dimensional printing</vt:lpstr>
      <vt:lpstr>3-Dimensional Bio-printing</vt:lpstr>
      <vt:lpstr>Materials &amp; Methods</vt:lpstr>
      <vt:lpstr>3-Dimensional Bio-printing</vt:lpstr>
      <vt:lpstr>PowerPoint 프레젠테이션</vt:lpstr>
      <vt:lpstr>3-Dimensional Bio-printing</vt:lpstr>
      <vt:lpstr>PowerPoint 프레젠테이션</vt:lpstr>
      <vt:lpstr>PowerPoint 프레젠테이션</vt:lpstr>
      <vt:lpstr>Immunostaining of hepatic genes cultured by 3D bio-printing</vt:lpstr>
      <vt:lpstr>Conclusion</vt:lpstr>
    </vt:vector>
  </TitlesOfParts>
  <Manager/>
  <Company>R&amp;D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Function maintenance of primary hepatocytes by 3D bio-printing technique </dc:title>
  <dc:creator>Microsoft Corporation</dc:creator>
  <cp:lastModifiedBy>INDIO</cp:lastModifiedBy>
  <cp:revision>68</cp:revision>
  <dcterms:created xsi:type="dcterms:W3CDTF">2006-10-05T04:04:58Z</dcterms:created>
  <dcterms:modified xsi:type="dcterms:W3CDTF">2016-04-01T03:00:33Z</dcterms:modified>
</cp:coreProperties>
</file>