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7" r:id="rId3"/>
    <p:sldId id="330" r:id="rId4"/>
    <p:sldId id="333" r:id="rId5"/>
    <p:sldId id="353" r:id="rId6"/>
    <p:sldId id="340" r:id="rId7"/>
    <p:sldId id="341" r:id="rId8"/>
    <p:sldId id="345" r:id="rId9"/>
    <p:sldId id="342" r:id="rId10"/>
    <p:sldId id="343" r:id="rId11"/>
    <p:sldId id="344" r:id="rId12"/>
    <p:sldId id="352" r:id="rId13"/>
    <p:sldId id="334" r:id="rId14"/>
    <p:sldId id="348" r:id="rId15"/>
    <p:sldId id="359" r:id="rId16"/>
    <p:sldId id="349" r:id="rId17"/>
    <p:sldId id="346" r:id="rId18"/>
    <p:sldId id="351" r:id="rId19"/>
    <p:sldId id="347" r:id="rId20"/>
    <p:sldId id="350" r:id="rId21"/>
    <p:sldId id="358" r:id="rId22"/>
    <p:sldId id="362" r:id="rId23"/>
    <p:sldId id="363" r:id="rId24"/>
    <p:sldId id="354" r:id="rId25"/>
    <p:sldId id="335" r:id="rId26"/>
    <p:sldId id="336" r:id="rId27"/>
    <p:sldId id="361" r:id="rId28"/>
    <p:sldId id="356" r:id="rId29"/>
    <p:sldId id="355" r:id="rId30"/>
  </p:sldIdLst>
  <p:sldSz cx="9144000" cy="6858000" type="screen4x3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E5316-3923-4019-9737-BB84E9C59A0F}" type="datetimeFigureOut">
              <a:rPr lang="ko-KR" altLang="en-US" smtClean="0"/>
              <a:t>2016-04-01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53757-C96D-4E17-A102-281D9FC123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27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9FC22-77C1-4CB6-BE3E-4C2BE798664C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268F-E9AD-4F54-8E14-AA2479651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4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04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76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3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55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72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36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88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4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77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7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A985-15B2-415A-9AB3-9F6785D726C3}" type="datetimeFigureOut">
              <a:rPr lang="ko-KR" altLang="en-US" smtClean="0"/>
              <a:pPr/>
              <a:t>2016-04-01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BDC62-08D2-4704-881C-997147BD1D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3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856984" cy="2352676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schemeClr val="tx1"/>
                </a:solidFill>
                <a:latin typeface="Calibri" pitchFamily="34" charset="0"/>
              </a:rPr>
              <a:t>Strategies to Attenuate </a:t>
            </a:r>
            <a:r>
              <a:rPr lang="en-US" altLang="ko-KR" sz="4000" b="1" dirty="0" err="1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en-US" altLang="ko-KR" sz="4000" b="1" dirty="0" err="1" smtClean="0">
                <a:solidFill>
                  <a:schemeClr val="tx1"/>
                </a:solidFill>
                <a:latin typeface="Calibri" pitchFamily="34" charset="0"/>
              </a:rPr>
              <a:t>ostcholecystectomy</a:t>
            </a:r>
            <a:r>
              <a:rPr lang="en-US" altLang="ko-KR" sz="4000" b="1" dirty="0" smtClean="0">
                <a:solidFill>
                  <a:schemeClr val="tx1"/>
                </a:solidFill>
                <a:latin typeface="Calibri" pitchFamily="34" charset="0"/>
              </a:rPr>
              <a:t> Syndrome (PCS)</a:t>
            </a:r>
          </a:p>
          <a:p>
            <a:r>
              <a:rPr lang="en-US" altLang="ko-KR" sz="4000" b="1" dirty="0" smtClean="0">
                <a:solidFill>
                  <a:schemeClr val="tx1"/>
                </a:solidFill>
                <a:latin typeface="Calibri" pitchFamily="34" charset="0"/>
              </a:rPr>
              <a:t>: the Role of Medication</a:t>
            </a:r>
            <a:endParaRPr lang="ko-KR" alt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501317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Departments </a:t>
            </a:r>
            <a:r>
              <a:rPr lang="en-US" altLang="ko-KR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of Surgery, </a:t>
            </a:r>
            <a:endParaRPr lang="en-US" altLang="ko-KR" sz="2400" b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altLang="ko-KR" sz="2400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Dongguk</a:t>
            </a:r>
            <a:r>
              <a:rPr lang="en-US" altLang="ko-K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University College of </a:t>
            </a:r>
            <a:r>
              <a:rPr lang="en-US" altLang="ko-K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Medicine</a:t>
            </a:r>
          </a:p>
        </p:txBody>
      </p:sp>
      <p:pic>
        <p:nvPicPr>
          <p:cNvPr id="2050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99785"/>
            <a:ext cx="3836120" cy="7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07707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Calibri" pitchFamily="34" charset="0"/>
                <a:cs typeface="Arial" pitchFamily="34" charset="0"/>
              </a:rPr>
              <a:t>In </a:t>
            </a:r>
            <a:r>
              <a:rPr lang="en-US" altLang="ko-KR" sz="2400" dirty="0" err="1">
                <a:latin typeface="Calibri" pitchFamily="34" charset="0"/>
                <a:cs typeface="Arial" pitchFamily="34" charset="0"/>
              </a:rPr>
              <a:t>Woong</a:t>
            </a:r>
            <a:r>
              <a:rPr lang="en-US" altLang="ko-KR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altLang="ko-KR" sz="2400" dirty="0" smtClean="0">
                <a:latin typeface="Calibri" pitchFamily="34" charset="0"/>
                <a:cs typeface="Arial" pitchFamily="34" charset="0"/>
              </a:rPr>
              <a:t>Han, M.D.</a:t>
            </a:r>
            <a:endParaRPr lang="ko-KR" altLang="en-US" sz="2400" b="1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7504" y="188640"/>
            <a:ext cx="600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Calibri" pitchFamily="34" charset="0"/>
              </a:rPr>
              <a:t>Biliary &amp; </a:t>
            </a:r>
            <a:r>
              <a:rPr lang="en-US" altLang="ko-KR" b="1" dirty="0" smtClean="0">
                <a:latin typeface="Calibri" pitchFamily="34" charset="0"/>
              </a:rPr>
              <a:t>Pancreas Symposium 1: </a:t>
            </a:r>
            <a:endParaRPr lang="en-US" altLang="ko-KR" b="1" dirty="0">
              <a:latin typeface="Calibri" pitchFamily="34" charset="0"/>
            </a:endParaRPr>
          </a:p>
          <a:p>
            <a:r>
              <a:rPr lang="en-US" altLang="ko-KR" dirty="0">
                <a:latin typeface="Calibri" pitchFamily="34" charset="0"/>
              </a:rPr>
              <a:t>Updates in Best Practices </a:t>
            </a:r>
            <a:r>
              <a:rPr lang="en-US" altLang="ko-KR" dirty="0" smtClean="0">
                <a:latin typeface="Calibri" pitchFamily="34" charset="0"/>
              </a:rPr>
              <a:t>of Laparoscopic </a:t>
            </a:r>
            <a:r>
              <a:rPr lang="en-US" altLang="ko-KR" dirty="0">
                <a:latin typeface="Calibri" pitchFamily="34" charset="0"/>
              </a:rPr>
              <a:t>Cholecystectomy</a:t>
            </a: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9293" y="26064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>Sphincter </a:t>
            </a:r>
            <a:r>
              <a:rPr lang="en-US" altLang="ko-KR" sz="4000" b="1" dirty="0">
                <a:latin typeface="Calibri" pitchFamily="34" charset="0"/>
              </a:rPr>
              <a:t>of </a:t>
            </a:r>
            <a:r>
              <a:rPr lang="en-US" altLang="ko-KR" sz="4000" b="1" dirty="0" err="1">
                <a:latin typeface="Calibri" pitchFamily="34" charset="0"/>
              </a:rPr>
              <a:t>Oddi</a:t>
            </a:r>
            <a:r>
              <a:rPr lang="en-US" altLang="ko-KR" sz="4000" b="1" dirty="0">
                <a:latin typeface="Calibri" pitchFamily="34" charset="0"/>
              </a:rPr>
              <a:t> </a:t>
            </a:r>
            <a:r>
              <a:rPr lang="en-US" altLang="ko-KR" sz="4000" b="1" dirty="0" smtClean="0">
                <a:latin typeface="Calibri" pitchFamily="34" charset="0"/>
              </a:rPr>
              <a:t>Dysfunction (SOD)</a:t>
            </a:r>
            <a:endParaRPr lang="ko-KR" altLang="en-US" sz="4000" b="1" dirty="0">
              <a:latin typeface="Calibri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44441"/>
              </p:ext>
            </p:extLst>
          </p:nvPr>
        </p:nvGraphicFramePr>
        <p:xfrm>
          <a:off x="251520" y="1988840"/>
          <a:ext cx="8568952" cy="384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703"/>
                <a:gridCol w="3653785"/>
                <a:gridCol w="2034226"/>
                <a:gridCol w="2142238"/>
              </a:tblGrid>
              <a:tr h="382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Type</a:t>
                      </a:r>
                      <a:endParaRPr lang="ko-KR" altLang="en-US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Clinical criteria</a:t>
                      </a:r>
                      <a:endParaRPr lang="ko-KR" altLang="en-US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Prevalence of abnormal SOM (%)</a:t>
                      </a:r>
                      <a:endParaRPr lang="ko-KR" altLang="en-US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Treatment of choice</a:t>
                      </a:r>
                      <a:endParaRPr lang="ko-KR" altLang="en-US" sz="19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39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900" dirty="0" smtClean="0">
                          <a:latin typeface="Calibri" pitchFamily="34" charset="0"/>
                        </a:rPr>
                        <a:t>I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9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Typical biliary-like pain </a:t>
                      </a:r>
                    </a:p>
                    <a:p>
                      <a:r>
                        <a:rPr lang="en-US" altLang="ko-KR" sz="19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LFT elevated </a:t>
                      </a:r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by two-fold</a:t>
                      </a:r>
                    </a:p>
                    <a:p>
                      <a:r>
                        <a:rPr lang="en-US" altLang="ko-KR" sz="19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Dilated CBD </a:t>
                      </a:r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(≥ 12 mm) on ERCP</a:t>
                      </a:r>
                    </a:p>
                    <a:p>
                      <a:r>
                        <a:rPr lang="en-US" altLang="ko-KR" sz="19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Delayed drainage</a:t>
                      </a:r>
                      <a:r>
                        <a:rPr lang="en-US" altLang="ko-KR" sz="1900" b="0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of contrast  </a:t>
                      </a:r>
                    </a:p>
                    <a:p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medium in </a:t>
                      </a:r>
                      <a:r>
                        <a:rPr lang="en-US" altLang="ko-KR" sz="1900" b="1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duodenum</a:t>
                      </a:r>
                    </a:p>
                    <a:p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on ERCP (</a:t>
                      </a:r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≥ </a:t>
                      </a:r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 min)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Calibri" pitchFamily="34" charset="0"/>
                        </a:rPr>
                        <a:t>65-86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Sphincterotomy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4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900" dirty="0" smtClean="0">
                          <a:latin typeface="Calibri" pitchFamily="34" charset="0"/>
                        </a:rPr>
                        <a:t>II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9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Typical biliary-like pain</a:t>
                      </a:r>
                    </a:p>
                    <a:p>
                      <a:pPr latinLnBrk="1"/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One or more (but not all)  </a:t>
                      </a:r>
                    </a:p>
                    <a:p>
                      <a:pPr latinLnBrk="1"/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additional criteria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Calibri" pitchFamily="34" charset="0"/>
                        </a:rPr>
                        <a:t>50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Sphincterotomy</a:t>
                      </a:r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who altered SOM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826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900" dirty="0" smtClean="0">
                          <a:latin typeface="Calibri" pitchFamily="34" charset="0"/>
                        </a:rPr>
                        <a:t>III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9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Typical biliary-like pain only</a:t>
                      </a:r>
                      <a:endParaRPr lang="ko-KR" altLang="en-US" sz="19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Calibri" pitchFamily="34" charset="0"/>
                        </a:rPr>
                        <a:t>28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Medication</a:t>
                      </a:r>
                      <a:endParaRPr lang="ko-KR" altLang="en-US" sz="1900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491880" y="1196752"/>
            <a:ext cx="561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R </a:t>
            </a:r>
            <a:r>
              <a:rPr lang="en-US" altLang="ko-KR" i="1" dirty="0" err="1" smtClean="0">
                <a:latin typeface="Calibri" pitchFamily="34" charset="0"/>
              </a:rPr>
              <a:t>Giroetti</a:t>
            </a:r>
            <a:r>
              <a:rPr lang="en-US" altLang="ko-KR" i="1" dirty="0" smtClean="0">
                <a:latin typeface="Calibri" pitchFamily="34" charset="0"/>
              </a:rPr>
              <a:t> et al, The British Journal of Radiology, 2010</a:t>
            </a:r>
            <a:endParaRPr lang="ko-KR" altLang="en-US" i="1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5975025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i="1" dirty="0">
                <a:latin typeface="Calibri" pitchFamily="34" charset="0"/>
              </a:rPr>
              <a:t>SOM, sphincter of </a:t>
            </a:r>
            <a:r>
              <a:rPr lang="en-US" altLang="ko-KR" sz="1700" i="1" dirty="0" err="1">
                <a:latin typeface="Calibri" pitchFamily="34" charset="0"/>
              </a:rPr>
              <a:t>Oddi</a:t>
            </a:r>
            <a:r>
              <a:rPr lang="en-US" altLang="ko-KR" sz="1700" i="1" dirty="0">
                <a:latin typeface="Calibri" pitchFamily="34" charset="0"/>
              </a:rPr>
              <a:t> </a:t>
            </a:r>
            <a:r>
              <a:rPr lang="en-US" altLang="ko-KR" sz="1700" i="1" dirty="0" err="1">
                <a:latin typeface="Calibri" pitchFamily="34" charset="0"/>
              </a:rPr>
              <a:t>manometry</a:t>
            </a:r>
            <a:r>
              <a:rPr lang="en-US" altLang="ko-KR" sz="1700" i="1" dirty="0">
                <a:latin typeface="Calibri" pitchFamily="34" charset="0"/>
              </a:rPr>
              <a:t>; CBD, common bile duct; ERCP, endoscopic retrograde </a:t>
            </a:r>
            <a:r>
              <a:rPr lang="en-US" altLang="ko-KR" sz="1700" i="1" dirty="0" err="1">
                <a:latin typeface="Calibri" pitchFamily="34" charset="0"/>
              </a:rPr>
              <a:t>cholangiopancreatography</a:t>
            </a:r>
            <a:r>
              <a:rPr lang="en-US" altLang="ko-KR" sz="1700" i="1" dirty="0">
                <a:latin typeface="Calibri" pitchFamily="34" charset="0"/>
              </a:rPr>
              <a:t>.</a:t>
            </a:r>
            <a:endParaRPr lang="ko-KR" altLang="en-US" sz="1700" i="1" dirty="0">
              <a:latin typeface="Calibri" pitchFamily="34" charset="0"/>
            </a:endParaRPr>
          </a:p>
        </p:txBody>
      </p:sp>
      <p:pic>
        <p:nvPicPr>
          <p:cNvPr id="8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728" y="26064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>Sphincter </a:t>
            </a:r>
            <a:r>
              <a:rPr lang="en-US" altLang="ko-KR" sz="4000" b="1" dirty="0">
                <a:latin typeface="Calibri" pitchFamily="34" charset="0"/>
              </a:rPr>
              <a:t>of </a:t>
            </a:r>
            <a:r>
              <a:rPr lang="en-US" altLang="ko-KR" sz="4000" b="1" dirty="0" err="1">
                <a:latin typeface="Calibri" pitchFamily="34" charset="0"/>
              </a:rPr>
              <a:t>Oddi</a:t>
            </a:r>
            <a:r>
              <a:rPr lang="en-US" altLang="ko-KR" sz="4000" b="1" dirty="0">
                <a:latin typeface="Calibri" pitchFamily="34" charset="0"/>
              </a:rPr>
              <a:t> </a:t>
            </a:r>
            <a:r>
              <a:rPr lang="en-US" altLang="ko-KR" sz="4000" b="1" dirty="0" smtClean="0">
                <a:latin typeface="Calibri" pitchFamily="34" charset="0"/>
              </a:rPr>
              <a:t>Dysfunction (SOD)</a:t>
            </a:r>
            <a:endParaRPr lang="ko-KR" altLang="en-US" sz="4000" b="1" dirty="0">
              <a:latin typeface="Calibri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55976" y="6453336"/>
            <a:ext cx="4681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smtClean="0">
                <a:latin typeface="Calibri" pitchFamily="34" charset="0"/>
              </a:rPr>
              <a:t>R </a:t>
            </a:r>
            <a:r>
              <a:rPr lang="en-US" altLang="ko-KR" sz="1600" i="1" dirty="0" err="1" smtClean="0">
                <a:latin typeface="Calibri" pitchFamily="34" charset="0"/>
              </a:rPr>
              <a:t>Giroetti</a:t>
            </a:r>
            <a:r>
              <a:rPr lang="en-US" altLang="ko-KR" sz="1600" i="1" dirty="0" smtClean="0">
                <a:latin typeface="Calibri" pitchFamily="34" charset="0"/>
              </a:rPr>
              <a:t> et al, The British Journal of Radiology, 2010</a:t>
            </a:r>
            <a:endParaRPr lang="ko-KR" altLang="en-US" sz="1600" i="1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9861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23" y="1340768"/>
            <a:ext cx="423947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2062" y="5373216"/>
            <a:ext cx="8576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Figure 11. A case of recurrent biliary-like pain in a 39-year-old male patient who underwent laparoscopic cholecystectomy </a:t>
            </a:r>
            <a:r>
              <a:rPr lang="en-US" altLang="ko-KR" dirty="0" smtClean="0">
                <a:latin typeface="Calibri" pitchFamily="34" charset="0"/>
              </a:rPr>
              <a:t>5 years </a:t>
            </a:r>
            <a:r>
              <a:rPr lang="en-US" altLang="ko-KR" dirty="0">
                <a:latin typeface="Calibri" pitchFamily="34" charset="0"/>
              </a:rPr>
              <a:t>previously</a:t>
            </a:r>
            <a:r>
              <a:rPr lang="en-US" altLang="ko-KR" dirty="0" smtClean="0">
                <a:latin typeface="Calibri" pitchFamily="34" charset="0"/>
              </a:rPr>
              <a:t>. </a:t>
            </a:r>
            <a:r>
              <a:rPr lang="en-US" altLang="ko-KR" b="1" dirty="0" smtClean="0">
                <a:latin typeface="Calibri" pitchFamily="34" charset="0"/>
              </a:rPr>
              <a:t>irregular </a:t>
            </a:r>
            <a:r>
              <a:rPr lang="en-US" altLang="ko-KR" b="1" dirty="0">
                <a:latin typeface="Calibri" pitchFamily="34" charset="0"/>
              </a:rPr>
              <a:t>contraction of the sphincter</a:t>
            </a:r>
            <a:r>
              <a:rPr lang="en-US" altLang="ko-KR" dirty="0">
                <a:latin typeface="Calibri" pitchFamily="34" charset="0"/>
              </a:rPr>
              <a:t>, causing a small amount of bile to remain in the lumen.</a:t>
            </a:r>
            <a:endParaRPr lang="ko-KR" altLang="en-US" dirty="0">
              <a:latin typeface="Calibri" pitchFamily="34" charset="0"/>
            </a:endParaRPr>
          </a:p>
        </p:txBody>
      </p:sp>
      <p:pic>
        <p:nvPicPr>
          <p:cNvPr id="9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1331640" y="3861048"/>
            <a:ext cx="151216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076056" y="4005064"/>
            <a:ext cx="151216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020272" y="4005064"/>
            <a:ext cx="151216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5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728" y="260647"/>
            <a:ext cx="8229600" cy="1160869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>Sphincter </a:t>
            </a:r>
            <a:r>
              <a:rPr lang="en-US" altLang="ko-KR" sz="4000" b="1" dirty="0">
                <a:latin typeface="Calibri" pitchFamily="34" charset="0"/>
              </a:rPr>
              <a:t>of </a:t>
            </a:r>
            <a:r>
              <a:rPr lang="en-US" altLang="ko-KR" sz="4000" b="1" dirty="0" err="1">
                <a:latin typeface="Calibri" pitchFamily="34" charset="0"/>
              </a:rPr>
              <a:t>Oddi</a:t>
            </a:r>
            <a:r>
              <a:rPr lang="en-US" altLang="ko-KR" sz="4000" b="1" dirty="0">
                <a:latin typeface="Calibri" pitchFamily="34" charset="0"/>
              </a:rPr>
              <a:t> </a:t>
            </a:r>
            <a:r>
              <a:rPr lang="en-US" altLang="ko-KR" sz="4000" b="1" dirty="0" smtClean="0">
                <a:latin typeface="Calibri" pitchFamily="34" charset="0"/>
              </a:rPr>
              <a:t>Dysfunction (SOD)</a:t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3000" b="1" dirty="0" smtClean="0">
                <a:latin typeface="Calibri" pitchFamily="34" charset="0"/>
              </a:rPr>
              <a:t>Medical treatment</a:t>
            </a:r>
            <a:endParaRPr lang="ko-KR" altLang="en-US" sz="3000" b="1" dirty="0">
              <a:latin typeface="Calibri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588" y="1421517"/>
            <a:ext cx="376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 err="1">
                <a:latin typeface="Calibri" pitchFamily="34" charset="0"/>
              </a:rPr>
              <a:t>Cheon</a:t>
            </a:r>
            <a:r>
              <a:rPr lang="en-US" altLang="ko-KR" i="1" dirty="0">
                <a:latin typeface="Calibri" pitchFamily="34" charset="0"/>
              </a:rPr>
              <a:t> et al, </a:t>
            </a:r>
            <a:r>
              <a:rPr lang="en-US" altLang="ko-KR" i="1" dirty="0" err="1">
                <a:latin typeface="Calibri" pitchFamily="34" charset="0"/>
              </a:rPr>
              <a:t>Gastrointest</a:t>
            </a:r>
            <a:r>
              <a:rPr lang="en-US" altLang="ko-KR" i="1" dirty="0">
                <a:latin typeface="Calibri" pitchFamily="34" charset="0"/>
              </a:rPr>
              <a:t> </a:t>
            </a:r>
            <a:r>
              <a:rPr lang="en-US" altLang="ko-KR" i="1" dirty="0" err="1">
                <a:latin typeface="Calibri" pitchFamily="34" charset="0"/>
              </a:rPr>
              <a:t>Endosc</a:t>
            </a:r>
            <a:r>
              <a:rPr lang="en-US" altLang="ko-KR" i="1" dirty="0">
                <a:latin typeface="Calibri" pitchFamily="34" charset="0"/>
              </a:rPr>
              <a:t> 2009</a:t>
            </a:r>
            <a:endParaRPr lang="ko-KR" altLang="en-US" i="1" dirty="0">
              <a:latin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6093296"/>
            <a:ext cx="8734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Figure 1. Individual values of basal pressure, amplitude, and frequency of the SO in patients with suspected SOD (n </a:t>
            </a:r>
            <a:r>
              <a:rPr lang="en-US" altLang="ko-KR" dirty="0" smtClean="0">
                <a:latin typeface="Calibri" pitchFamily="34" charset="0"/>
              </a:rPr>
              <a:t>= </a:t>
            </a:r>
            <a:r>
              <a:rPr lang="en-US" altLang="ko-KR" dirty="0">
                <a:latin typeface="Calibri" pitchFamily="34" charset="0"/>
              </a:rPr>
              <a:t>20) before and 20 minutes </a:t>
            </a:r>
            <a:r>
              <a:rPr lang="en-US" altLang="ko-KR" dirty="0" smtClean="0">
                <a:latin typeface="Calibri" pitchFamily="34" charset="0"/>
              </a:rPr>
              <a:t>after administration </a:t>
            </a:r>
            <a:r>
              <a:rPr lang="en-US" altLang="ko-KR" dirty="0">
                <a:latin typeface="Calibri" pitchFamily="34" charset="0"/>
              </a:rPr>
              <a:t>of 10 mg </a:t>
            </a:r>
            <a:r>
              <a:rPr lang="en-US" altLang="ko-KR" dirty="0" err="1">
                <a:latin typeface="Calibri" pitchFamily="34" charset="0"/>
              </a:rPr>
              <a:t>vardenafil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1772816"/>
            <a:ext cx="8610418" cy="118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z="2200" b="1" dirty="0" err="1" smtClean="0">
                <a:solidFill>
                  <a:srgbClr val="FF0000"/>
                </a:solidFill>
                <a:latin typeface="Calibri" pitchFamily="34" charset="0"/>
              </a:rPr>
              <a:t>Vardenafil</a:t>
            </a:r>
            <a:r>
              <a:rPr lang="en-US" altLang="ko-KR" sz="2200" dirty="0" smtClean="0">
                <a:latin typeface="Calibri" pitchFamily="34" charset="0"/>
              </a:rPr>
              <a:t>: a </a:t>
            </a:r>
            <a:r>
              <a:rPr lang="en-US" altLang="ko-KR" sz="2200" dirty="0">
                <a:latin typeface="Calibri" pitchFamily="34" charset="0"/>
              </a:rPr>
              <a:t>PDE-5 </a:t>
            </a:r>
            <a:r>
              <a:rPr lang="en-US" altLang="ko-KR" sz="2200" dirty="0" smtClean="0">
                <a:latin typeface="Calibri" pitchFamily="34" charset="0"/>
              </a:rPr>
              <a:t>inhibitor</a:t>
            </a:r>
          </a:p>
          <a:p>
            <a:pPr marL="800100" lvl="1" indent="-342900">
              <a:lnSpc>
                <a:spcPct val="114000"/>
              </a:lnSpc>
              <a:buFont typeface="Calibri" pitchFamily="34" charset="0"/>
              <a:buChar char="–"/>
            </a:pP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inhibited</a:t>
            </a:r>
            <a:r>
              <a:rPr lang="en-US" altLang="ko-KR" sz="2000" dirty="0" smtClean="0">
                <a:latin typeface="Calibri" pitchFamily="34" charset="0"/>
              </a:rPr>
              <a:t> </a:t>
            </a:r>
            <a:r>
              <a:rPr lang="en-US" altLang="ko-KR" sz="2000" b="1" dirty="0">
                <a:latin typeface="Calibri" pitchFamily="34" charset="0"/>
              </a:rPr>
              <a:t>sphincter of </a:t>
            </a:r>
            <a:r>
              <a:rPr lang="en-US" altLang="ko-KR" sz="2000" b="1" dirty="0" err="1" smtClean="0">
                <a:latin typeface="Calibri" pitchFamily="34" charset="0"/>
              </a:rPr>
              <a:t>Oddi</a:t>
            </a:r>
            <a:r>
              <a:rPr lang="en-US" altLang="ko-KR" sz="2000" b="1" dirty="0" smtClean="0">
                <a:latin typeface="Calibri" pitchFamily="34" charset="0"/>
              </a:rPr>
              <a:t> motility </a:t>
            </a:r>
            <a:r>
              <a:rPr lang="en-US" altLang="ko-KR" sz="2000" dirty="0" smtClean="0">
                <a:latin typeface="Calibri" pitchFamily="34" charset="0"/>
              </a:rPr>
              <a:t>in </a:t>
            </a:r>
            <a:r>
              <a:rPr lang="en-US" altLang="ko-KR" sz="2000" dirty="0">
                <a:latin typeface="Calibri" pitchFamily="34" charset="0"/>
              </a:rPr>
              <a:t>patients with suspected </a:t>
            </a:r>
            <a:r>
              <a:rPr lang="en-US" altLang="ko-KR" sz="2000" b="1" dirty="0">
                <a:latin typeface="Calibri" pitchFamily="34" charset="0"/>
              </a:rPr>
              <a:t>SOD</a:t>
            </a:r>
            <a:r>
              <a:rPr lang="en-US" altLang="ko-KR" sz="2000" dirty="0">
                <a:latin typeface="Calibri" pitchFamily="34" charset="0"/>
              </a:rPr>
              <a:t> </a:t>
            </a:r>
            <a:endParaRPr lang="en-US" altLang="ko-KR" sz="2000" dirty="0" smtClean="0">
              <a:latin typeface="Calibri" pitchFamily="34" charset="0"/>
            </a:endParaRPr>
          </a:p>
          <a:p>
            <a:pPr marL="800100" lvl="1" indent="-342900">
              <a:lnSpc>
                <a:spcPct val="114000"/>
              </a:lnSpc>
              <a:buFont typeface="Calibri" pitchFamily="34" charset="0"/>
              <a:buChar char="–"/>
            </a:pP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reduced</a:t>
            </a:r>
            <a:r>
              <a:rPr lang="en-US" altLang="ko-KR" sz="2000" dirty="0" smtClean="0">
                <a:latin typeface="Calibri" pitchFamily="34" charset="0"/>
              </a:rPr>
              <a:t> </a:t>
            </a:r>
            <a:r>
              <a:rPr lang="en-US" altLang="ko-KR" sz="2000" b="1" dirty="0">
                <a:latin typeface="Calibri" pitchFamily="34" charset="0"/>
              </a:rPr>
              <a:t>basal sphincter pressure </a:t>
            </a:r>
            <a:endParaRPr lang="ko-KR" altLang="en-US" sz="2000" b="1" dirty="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1" y="3140968"/>
            <a:ext cx="8887671" cy="269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>Symptomatic Evaluation</a:t>
            </a:r>
            <a:endParaRPr lang="ko-KR" altLang="en-US" sz="4000" b="1" dirty="0">
              <a:latin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</a:rPr>
              <a:t>RUQ or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Calibri" pitchFamily="34" charset="0"/>
              </a:rPr>
              <a:t>Epigastric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</a:rPr>
              <a:t> pain: Key feature</a:t>
            </a:r>
          </a:p>
          <a:p>
            <a:r>
              <a:rPr lang="en-US" altLang="ko-KR" sz="2400" dirty="0" smtClean="0">
                <a:latin typeface="Calibri" pitchFamily="34" charset="0"/>
              </a:rPr>
              <a:t>Other symptom? </a:t>
            </a: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Fatigue</a:t>
            </a: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Nausea/vomiting</a:t>
            </a: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Dyspnea</a:t>
            </a: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Insomnia</a:t>
            </a: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Appetite loss </a:t>
            </a:r>
            <a:endParaRPr lang="en-US" altLang="ko-KR" sz="2000" dirty="0">
              <a:latin typeface="Calibri" pitchFamily="34" charset="0"/>
            </a:endParaRP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Constipation</a:t>
            </a: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Diarrhea</a:t>
            </a: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Financial </a:t>
            </a:r>
            <a:r>
              <a:rPr lang="en-US" altLang="ko-KR" sz="2000" dirty="0">
                <a:latin typeface="Calibri" pitchFamily="34" charset="0"/>
              </a:rPr>
              <a:t>problems</a:t>
            </a:r>
          </a:p>
          <a:p>
            <a:endParaRPr lang="ko-KR" altLang="en-US" sz="2400" dirty="0">
              <a:latin typeface="Calibri" pitchFamily="34" charset="0"/>
            </a:endParaRPr>
          </a:p>
        </p:txBody>
      </p:sp>
      <p:pic>
        <p:nvPicPr>
          <p:cNvPr id="4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557" y="53752"/>
            <a:ext cx="8229600" cy="1309340"/>
          </a:xfrm>
        </p:spPr>
        <p:txBody>
          <a:bodyPr>
            <a:normAutofit/>
          </a:bodyPr>
          <a:lstStyle/>
          <a:p>
            <a:r>
              <a:rPr lang="en-US" altLang="ko-KR" sz="4000" b="1" dirty="0" err="1" smtClean="0">
                <a:latin typeface="Calibri" pitchFamily="34" charset="0"/>
              </a:rPr>
              <a:t>Postcholecystectomy</a:t>
            </a:r>
            <a:r>
              <a:rPr lang="en-US" altLang="ko-KR" sz="4000" b="1" dirty="0" smtClean="0">
                <a:latin typeface="Calibri" pitchFamily="34" charset="0"/>
              </a:rPr>
              <a:t> symptoms</a:t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3300" b="1" dirty="0" smtClean="0">
                <a:latin typeface="Calibri" pitchFamily="34" charset="0"/>
              </a:rPr>
              <a:t>systematic review</a:t>
            </a:r>
            <a:endParaRPr lang="ko-KR" altLang="en-US" sz="3300" b="1" dirty="0">
              <a:latin typeface="Calibri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79512" y="1772816"/>
            <a:ext cx="4320480" cy="1008112"/>
          </a:xfrm>
        </p:spPr>
        <p:txBody>
          <a:bodyPr>
            <a:noAutofit/>
          </a:bodyPr>
          <a:lstStyle/>
          <a:p>
            <a:r>
              <a:rPr lang="en-US" altLang="ko-KR" sz="2200" dirty="0">
                <a:latin typeface="Calibri" pitchFamily="34" charset="0"/>
              </a:rPr>
              <a:t>38 </a:t>
            </a:r>
            <a:r>
              <a:rPr lang="en-US" altLang="ko-KR" sz="2200" dirty="0" smtClean="0">
                <a:latin typeface="Calibri" pitchFamily="34" charset="0"/>
              </a:rPr>
              <a:t>studies who </a:t>
            </a:r>
            <a:r>
              <a:rPr lang="en-US" altLang="ko-KR" sz="2200" dirty="0">
                <a:latin typeface="Calibri" pitchFamily="34" charset="0"/>
              </a:rPr>
              <a:t>underwent </a:t>
            </a:r>
            <a:endParaRPr lang="en-US" altLang="ko-KR" sz="2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ko-KR" sz="2200" dirty="0">
                <a:latin typeface="Calibri" pitchFamily="34" charset="0"/>
              </a:rPr>
              <a:t> </a:t>
            </a:r>
            <a:r>
              <a:rPr lang="en-US" altLang="ko-KR" sz="2200" dirty="0" smtClean="0">
                <a:latin typeface="Calibri" pitchFamily="34" charset="0"/>
              </a:rPr>
              <a:t>     cholecystectomy (1968– 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13630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M.P. Lamberts et </a:t>
            </a:r>
            <a:r>
              <a:rPr lang="en-US" altLang="ko-KR" i="1" dirty="0">
                <a:latin typeface="Calibri" pitchFamily="34" charset="0"/>
              </a:rPr>
              <a:t>al, </a:t>
            </a:r>
            <a:r>
              <a:rPr lang="en-US" altLang="ko-KR" i="1" dirty="0" err="1">
                <a:latin typeface="Calibri" pitchFamily="34" charset="0"/>
              </a:rPr>
              <a:t>Surg</a:t>
            </a:r>
            <a:r>
              <a:rPr lang="en-US" altLang="ko-KR" i="1" dirty="0">
                <a:latin typeface="Calibri" pitchFamily="34" charset="0"/>
              </a:rPr>
              <a:t> </a:t>
            </a:r>
            <a:r>
              <a:rPr lang="en-US" altLang="ko-KR" i="1" dirty="0" err="1">
                <a:latin typeface="Calibri" pitchFamily="34" charset="0"/>
              </a:rPr>
              <a:t>Endosc</a:t>
            </a:r>
            <a:r>
              <a:rPr lang="en-US" altLang="ko-KR" i="1" dirty="0">
                <a:latin typeface="Calibri" pitchFamily="34" charset="0"/>
              </a:rPr>
              <a:t>. </a:t>
            </a:r>
            <a:r>
              <a:rPr lang="en-US" altLang="ko-KR" i="1" dirty="0" smtClean="0">
                <a:latin typeface="Calibri" pitchFamily="34" charset="0"/>
              </a:rPr>
              <a:t>2013</a:t>
            </a:r>
            <a:endParaRPr lang="ko-KR" altLang="en-US" i="1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786" y="6157156"/>
            <a:ext cx="4067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Fig. 2 Proportion of symptoms after cholecystectomy reported in </a:t>
            </a:r>
            <a:r>
              <a:rPr lang="en-US" altLang="ko-KR" dirty="0" smtClean="0">
                <a:latin typeface="Calibri" pitchFamily="34" charset="0"/>
              </a:rPr>
              <a:t>the studies</a:t>
            </a:r>
            <a:r>
              <a:rPr lang="en-US" altLang="ko-KR" dirty="0">
                <a:latin typeface="Calibri" pitchFamily="34" charset="0"/>
              </a:rPr>
              <a:t>.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88679" y="6167045"/>
            <a:ext cx="4419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Fig. 3 Persistent (a) and </a:t>
            </a:r>
            <a:r>
              <a:rPr lang="en-US" altLang="ko-KR" dirty="0" smtClean="0">
                <a:latin typeface="Calibri" pitchFamily="34" charset="0"/>
              </a:rPr>
              <a:t>de novo </a:t>
            </a:r>
            <a:r>
              <a:rPr lang="en-US" altLang="ko-KR" dirty="0">
                <a:latin typeface="Calibri" pitchFamily="34" charset="0"/>
              </a:rPr>
              <a:t>(b) symptom </a:t>
            </a:r>
            <a:r>
              <a:rPr lang="en-US" altLang="ko-KR" dirty="0" smtClean="0">
                <a:latin typeface="Calibri" pitchFamily="34" charset="0"/>
              </a:rPr>
              <a:t>proportions reported </a:t>
            </a:r>
            <a:r>
              <a:rPr lang="en-US" altLang="ko-KR" dirty="0">
                <a:latin typeface="Calibri" pitchFamily="34" charset="0"/>
              </a:rPr>
              <a:t>in 11 studies.</a:t>
            </a:r>
            <a:endParaRPr lang="ko-KR" altLang="en-US" dirty="0">
              <a:latin typeface="Calibri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833124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67942"/>
            <a:ext cx="4104455" cy="42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1000" cy="634082"/>
          </a:xfrm>
        </p:spPr>
        <p:txBody>
          <a:bodyPr>
            <a:noAutofit/>
          </a:bodyPr>
          <a:lstStyle/>
          <a:p>
            <a:r>
              <a:rPr lang="en-US" altLang="ko-KR" sz="3800" b="1" dirty="0" err="1" smtClean="0">
                <a:latin typeface="Calibri" pitchFamily="34" charset="0"/>
              </a:rPr>
              <a:t>QoL</a:t>
            </a:r>
            <a:r>
              <a:rPr lang="en-US" altLang="ko-KR" sz="3800" b="1" dirty="0" smtClean="0">
                <a:latin typeface="Calibri" pitchFamily="34" charset="0"/>
              </a:rPr>
              <a:t> &amp; GI symptoms after cholecystectomy</a:t>
            </a:r>
            <a:endParaRPr lang="ko-KR" altLang="en-US" sz="3800" b="1" dirty="0">
              <a:latin typeface="Calibri" pitchFamily="34" charset="0"/>
            </a:endParaRPr>
          </a:p>
        </p:txBody>
      </p:sp>
      <p:pic>
        <p:nvPicPr>
          <p:cNvPr id="4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378242" y="856284"/>
            <a:ext cx="347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err="1">
                <a:latin typeface="Calibri" pitchFamily="34" charset="0"/>
              </a:rPr>
              <a:t>Wanjura</a:t>
            </a:r>
            <a:r>
              <a:rPr lang="en-US" altLang="ko-KR" i="1" dirty="0">
                <a:latin typeface="Calibri" pitchFamily="34" charset="0"/>
              </a:rPr>
              <a:t> </a:t>
            </a:r>
            <a:r>
              <a:rPr lang="en-US" altLang="ko-KR" i="1" dirty="0" smtClean="0">
                <a:latin typeface="Calibri" pitchFamily="34" charset="0"/>
              </a:rPr>
              <a:t>V et al</a:t>
            </a:r>
            <a:r>
              <a:rPr lang="en-US" altLang="ko-KR" i="1" dirty="0">
                <a:latin typeface="Calibri" pitchFamily="34" charset="0"/>
              </a:rPr>
              <a:t>, World J Surg. 2016</a:t>
            </a:r>
            <a:endParaRPr lang="ko-KR" altLang="en-US" i="1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22561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Table 4 Individual GIQLI items, study group compared to control </a:t>
            </a:r>
            <a:r>
              <a:rPr lang="en-US" altLang="ko-KR" dirty="0" smtClean="0">
                <a:latin typeface="Calibri" pitchFamily="34" charset="0"/>
              </a:rPr>
              <a:t>group</a:t>
            </a:r>
            <a:endParaRPr lang="ko-KR" altLang="en-US" dirty="0">
              <a:latin typeface="Calibri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47145"/>
              </p:ext>
            </p:extLst>
          </p:nvPr>
        </p:nvGraphicFramePr>
        <p:xfrm>
          <a:off x="251520" y="1626170"/>
          <a:ext cx="792088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304256"/>
                <a:gridCol w="2448272"/>
                <a:gridCol w="1080120"/>
              </a:tblGrid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GIQLI item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*Study group (N = 451)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*Control group (N = 390)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 value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Bowel frequency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2.98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3.18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Restricted eating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3.12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3.34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0.006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Heartburn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3.26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3.46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0.003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Belching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3.04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3.25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0.002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Uncontrolled stools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3.69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3.83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&lt;0.001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Nausea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3.37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3.56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&lt;0.001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Flatus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2.32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2.57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&lt;0.001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Abdominal pain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3.18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3.42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&lt;0.001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Regurgitation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3.47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3.69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&lt;0.001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Bloating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2.43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2.74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&lt;0.001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Bowel urgency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2.84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3.22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&lt;0.001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Diarrhea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2.97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3.40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&lt;0.001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000" y="6412686"/>
            <a:ext cx="723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latin typeface="Calibri" pitchFamily="34" charset="0"/>
              </a:rPr>
              <a:t>*Study</a:t>
            </a:r>
            <a:r>
              <a:rPr lang="ko-KR" altLang="en-US" sz="1600" i="1" dirty="0" smtClean="0">
                <a:latin typeface="Calibri" pitchFamily="34" charset="0"/>
              </a:rPr>
              <a:t> </a:t>
            </a:r>
            <a:r>
              <a:rPr lang="en-US" altLang="ko-KR" sz="1600" i="1" dirty="0" smtClean="0">
                <a:latin typeface="Calibri" pitchFamily="34" charset="0"/>
              </a:rPr>
              <a:t>group, patients after cholecystectomy; Control group, normal healthy people</a:t>
            </a:r>
            <a:endParaRPr lang="ko-KR" altLang="en-US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557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err="1" smtClean="0">
                <a:latin typeface="Calibri" pitchFamily="34" charset="0"/>
              </a:rPr>
              <a:t>Postcholecystectomy</a:t>
            </a:r>
            <a:r>
              <a:rPr lang="en-US" altLang="ko-KR" sz="4000" b="1" dirty="0" smtClean="0">
                <a:latin typeface="Calibri" pitchFamily="34" charset="0"/>
              </a:rPr>
              <a:t> pain</a:t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3300" b="1" dirty="0" smtClean="0">
                <a:latin typeface="Calibri" pitchFamily="34" charset="0"/>
              </a:rPr>
              <a:t>incidence</a:t>
            </a:r>
            <a:endParaRPr lang="ko-KR" altLang="en-US" sz="3300" b="1" dirty="0">
              <a:latin typeface="Calibri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864096"/>
          </a:xfrm>
        </p:spPr>
        <p:txBody>
          <a:bodyPr>
            <a:noAutofit/>
          </a:bodyPr>
          <a:lstStyle/>
          <a:p>
            <a:r>
              <a:rPr lang="en-US" altLang="ko-KR" sz="2200" dirty="0" smtClean="0">
                <a:latin typeface="Calibri" pitchFamily="34" charset="0"/>
              </a:rPr>
              <a:t>A total of 1008 patients who underwent elective cholecystectomy</a:t>
            </a:r>
          </a:p>
          <a:p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RUQ pain </a:t>
            </a:r>
            <a:r>
              <a:rPr lang="en-US" altLang="ko-KR" sz="2200" dirty="0" smtClean="0">
                <a:latin typeface="Calibri" pitchFamily="34" charset="0"/>
              </a:rPr>
              <a:t>after elective cholecystectomy: 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41%</a:t>
            </a:r>
            <a:endParaRPr lang="ko-KR" alt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36309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latin typeface="Calibri" pitchFamily="34" charset="0"/>
              </a:rPr>
              <a:t>Johnson L et al, </a:t>
            </a:r>
            <a:r>
              <a:rPr lang="en-US" altLang="ko-KR" i="1" dirty="0" err="1">
                <a:latin typeface="Calibri" pitchFamily="34" charset="0"/>
              </a:rPr>
              <a:t>Clin</a:t>
            </a:r>
            <a:r>
              <a:rPr lang="en-US" altLang="ko-KR" i="1" dirty="0">
                <a:latin typeface="Calibri" pitchFamily="34" charset="0"/>
              </a:rPr>
              <a:t> </a:t>
            </a:r>
            <a:r>
              <a:rPr lang="en-US" altLang="ko-KR" i="1" dirty="0" err="1">
                <a:latin typeface="Calibri" pitchFamily="34" charset="0"/>
              </a:rPr>
              <a:t>Gastroenterol</a:t>
            </a:r>
            <a:r>
              <a:rPr lang="en-US" altLang="ko-KR" i="1" dirty="0">
                <a:latin typeface="Calibri" pitchFamily="34" charset="0"/>
              </a:rPr>
              <a:t> </a:t>
            </a:r>
            <a:r>
              <a:rPr lang="en-US" altLang="ko-KR" i="1" dirty="0" err="1">
                <a:latin typeface="Calibri" pitchFamily="34" charset="0"/>
              </a:rPr>
              <a:t>Hepatol</a:t>
            </a:r>
            <a:r>
              <a:rPr lang="en-US" altLang="ko-KR" i="1" dirty="0">
                <a:latin typeface="Calibri" pitchFamily="34" charset="0"/>
              </a:rPr>
              <a:t>. 2011</a:t>
            </a:r>
            <a:endParaRPr lang="ko-KR" altLang="en-US" i="1" dirty="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435854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278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latin typeface="Calibri" pitchFamily="34" charset="0"/>
              </a:rPr>
              <a:t>Figure 2. </a:t>
            </a:r>
            <a:r>
              <a:rPr lang="en-US" altLang="ko-KR" dirty="0">
                <a:latin typeface="Calibri" pitchFamily="34" charset="0"/>
              </a:rPr>
              <a:t>Improving the odds of pain relief after cholecystectomy</a:t>
            </a:r>
            <a:endParaRPr lang="ko-KR" altLang="en-US" dirty="0">
              <a:latin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70" y="2964889"/>
            <a:ext cx="4263026" cy="276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544663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latin typeface="Calibri" pitchFamily="34" charset="0"/>
              </a:rPr>
              <a:t>Figure 3. </a:t>
            </a:r>
            <a:r>
              <a:rPr lang="en-US" altLang="ko-KR" dirty="0">
                <a:latin typeface="Calibri" pitchFamily="34" charset="0"/>
              </a:rPr>
              <a:t>IBS or GERD reduce the odds of relief of UAP at 3 and </a:t>
            </a:r>
            <a:r>
              <a:rPr lang="en-US" altLang="ko-KR" dirty="0" smtClean="0">
                <a:latin typeface="Calibri" pitchFamily="34" charset="0"/>
              </a:rPr>
              <a:t>12months </a:t>
            </a:r>
            <a:r>
              <a:rPr lang="en-US" altLang="ko-KR" dirty="0">
                <a:latin typeface="Calibri" pitchFamily="34" charset="0"/>
              </a:rPr>
              <a:t>(</a:t>
            </a:r>
            <a:r>
              <a:rPr lang="en-US" altLang="ko-KR" i="1" dirty="0" smtClean="0">
                <a:latin typeface="Calibri" pitchFamily="34" charset="0"/>
              </a:rPr>
              <a:t>P </a:t>
            </a:r>
            <a:r>
              <a:rPr lang="en-US" altLang="ko-KR" dirty="0" smtClean="0">
                <a:latin typeface="Calibri" pitchFamily="34" charset="0"/>
              </a:rPr>
              <a:t>&lt;</a:t>
            </a:r>
            <a:r>
              <a:rPr lang="en-US" altLang="ko-KR" i="1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001</a:t>
            </a:r>
            <a:r>
              <a:rPr lang="en-US" altLang="ko-KR" dirty="0">
                <a:latin typeface="Calibri" pitchFamily="34" charset="0"/>
              </a:rPr>
              <a:t>).</a:t>
            </a:r>
            <a:endParaRPr lang="ko-KR" altLang="en-US" dirty="0">
              <a:latin typeface="Calibri" pitchFamily="34" charset="0"/>
            </a:endParaRPr>
          </a:p>
        </p:txBody>
      </p:sp>
      <p:pic>
        <p:nvPicPr>
          <p:cNvPr id="9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/>
          </a:bodyPr>
          <a:lstStyle/>
          <a:p>
            <a:r>
              <a:rPr lang="en-US" altLang="ko-KR" sz="4000" b="1" dirty="0" err="1">
                <a:latin typeface="Calibri" pitchFamily="34" charset="0"/>
              </a:rPr>
              <a:t>Postcholecystectomy</a:t>
            </a:r>
            <a:r>
              <a:rPr lang="en-US" altLang="ko-KR" sz="4000" b="1" dirty="0">
                <a:latin typeface="Calibri" pitchFamily="34" charset="0"/>
              </a:rPr>
              <a:t> pain</a:t>
            </a:r>
            <a:r>
              <a:rPr lang="en-US" altLang="ko-KR" sz="3200" b="1" dirty="0">
                <a:latin typeface="Calibri" pitchFamily="34" charset="0"/>
              </a:rPr>
              <a:t/>
            </a:r>
            <a:br>
              <a:rPr lang="en-US" altLang="ko-KR" sz="3200" b="1" dirty="0">
                <a:latin typeface="Calibri" pitchFamily="34" charset="0"/>
              </a:rPr>
            </a:br>
            <a:r>
              <a:rPr lang="en-US" altLang="ko-KR" sz="2800" b="1" dirty="0">
                <a:latin typeface="Calibri" pitchFamily="34" charset="0"/>
              </a:rPr>
              <a:t>Medical Treatment- </a:t>
            </a:r>
            <a:r>
              <a:rPr lang="en-US" altLang="ko-KR" sz="2800" b="1" dirty="0" err="1" smtClean="0">
                <a:latin typeface="Calibri" pitchFamily="34" charset="0"/>
              </a:rPr>
              <a:t>Cisapride</a:t>
            </a:r>
            <a:endParaRPr lang="ko-KR" altLang="en-US" sz="3000" b="1" dirty="0">
              <a:latin typeface="Calibri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716016" y="1293326"/>
            <a:ext cx="426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err="1">
                <a:latin typeface="Calibri" pitchFamily="34" charset="0"/>
              </a:rPr>
              <a:t>Farup</a:t>
            </a:r>
            <a:r>
              <a:rPr lang="en-US" altLang="ko-KR" i="1" dirty="0">
                <a:latin typeface="Calibri" pitchFamily="34" charset="0"/>
              </a:rPr>
              <a:t> </a:t>
            </a:r>
            <a:r>
              <a:rPr lang="en-US" altLang="ko-KR" i="1" dirty="0" smtClean="0">
                <a:latin typeface="Calibri" pitchFamily="34" charset="0"/>
              </a:rPr>
              <a:t>PG et al</a:t>
            </a:r>
            <a:r>
              <a:rPr lang="en-US" altLang="ko-KR" i="1" dirty="0">
                <a:latin typeface="Calibri" pitchFamily="34" charset="0"/>
              </a:rPr>
              <a:t>, </a:t>
            </a:r>
            <a:r>
              <a:rPr lang="en-US" altLang="ko-KR" i="1" dirty="0" err="1">
                <a:latin typeface="Calibri" pitchFamily="34" charset="0"/>
              </a:rPr>
              <a:t>Scand</a:t>
            </a:r>
            <a:r>
              <a:rPr lang="en-US" altLang="ko-KR" i="1" dirty="0">
                <a:latin typeface="Calibri" pitchFamily="34" charset="0"/>
              </a:rPr>
              <a:t> J </a:t>
            </a:r>
            <a:r>
              <a:rPr lang="en-US" altLang="ko-KR" i="1" dirty="0" err="1">
                <a:latin typeface="Calibri" pitchFamily="34" charset="0"/>
              </a:rPr>
              <a:t>Gastroenterol</a:t>
            </a:r>
            <a:r>
              <a:rPr lang="en-US" altLang="ko-KR" i="1" dirty="0">
                <a:latin typeface="Calibri" pitchFamily="34" charset="0"/>
              </a:rPr>
              <a:t>. 1991 </a:t>
            </a:r>
            <a:endParaRPr lang="ko-KR" altLang="en-US" i="1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17698"/>
            <a:ext cx="3744416" cy="34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05132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Fig. 1. Mean daily pain score </a:t>
            </a:r>
          </a:p>
          <a:p>
            <a:r>
              <a:rPr lang="en-US" altLang="ko-KR" dirty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          after 4 weeks of treatment</a:t>
            </a:r>
            <a:endParaRPr lang="ko-KR" altLang="en-US" dirty="0"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3519"/>
            <a:ext cx="4962464" cy="29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5051326"/>
            <a:ext cx="453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Fig. 2. The differences in symptoms and biliary </a:t>
            </a:r>
          </a:p>
          <a:p>
            <a:r>
              <a:rPr lang="en-US" altLang="ko-KR" dirty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           drainage after 4 weeks of treatment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093296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 smtClean="0">
                <a:latin typeface="Calibri" pitchFamily="34" charset="0"/>
              </a:rPr>
              <a:t>Cisapride</a:t>
            </a:r>
            <a:r>
              <a:rPr lang="en-US" altLang="ko-KR" sz="2200" dirty="0" smtClean="0">
                <a:latin typeface="Calibri" pitchFamily="34" charset="0"/>
              </a:rPr>
              <a:t>: </a:t>
            </a:r>
            <a:r>
              <a:rPr lang="en-US" altLang="ko-KR" sz="2200" b="1" dirty="0" smtClean="0">
                <a:latin typeface="Calibri" pitchFamily="34" charset="0"/>
              </a:rPr>
              <a:t>promote</a:t>
            </a:r>
            <a:r>
              <a:rPr lang="en-US" altLang="ko-KR" sz="2200" dirty="0" smtClean="0">
                <a:latin typeface="Calibri" pitchFamily="34" charset="0"/>
              </a:rPr>
              <a:t> </a:t>
            </a:r>
            <a:r>
              <a:rPr lang="en-US" altLang="ko-KR" sz="2200" b="1" dirty="0" smtClean="0">
                <a:latin typeface="Calibri" pitchFamily="34" charset="0"/>
              </a:rPr>
              <a:t>biliary drainage 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but</a:t>
            </a:r>
            <a:r>
              <a:rPr lang="en-US" altLang="ko-KR" sz="2200" dirty="0" smtClean="0">
                <a:latin typeface="Calibri" pitchFamily="34" charset="0"/>
              </a:rPr>
              <a:t> 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un</a:t>
            </a:r>
            <a:r>
              <a:rPr lang="en-US" altLang="ko-KR" sz="2200" b="1" dirty="0" smtClean="0">
                <a:latin typeface="Calibri" pitchFamily="34" charset="0"/>
              </a:rPr>
              <a:t>favorable</a:t>
            </a:r>
            <a:r>
              <a:rPr lang="en-US" altLang="ko-KR" sz="2200" dirty="0" smtClean="0">
                <a:latin typeface="Calibri" pitchFamily="34" charset="0"/>
              </a:rPr>
              <a:t> </a:t>
            </a:r>
            <a:r>
              <a:rPr lang="en-US" altLang="ko-KR" sz="2200" b="1" dirty="0" smtClean="0">
                <a:latin typeface="Calibri" pitchFamily="34" charset="0"/>
              </a:rPr>
              <a:t>symptomatic effect</a:t>
            </a:r>
            <a:endParaRPr lang="ko-KR" altLang="en-US" sz="2200" b="1" dirty="0">
              <a:latin typeface="Calibri" pitchFamily="34" charset="0"/>
            </a:endParaRPr>
          </a:p>
        </p:txBody>
      </p:sp>
      <p:pic>
        <p:nvPicPr>
          <p:cNvPr id="10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2204864"/>
            <a:ext cx="4896544" cy="4176464"/>
          </a:xfrm>
        </p:spPr>
        <p:txBody>
          <a:bodyPr>
            <a:noAutofit/>
          </a:bodyPr>
          <a:lstStyle/>
          <a:p>
            <a:r>
              <a:rPr lang="en-US" altLang="ko-KR" sz="2200" b="1" dirty="0" err="1" smtClean="0">
                <a:solidFill>
                  <a:srgbClr val="FF0000"/>
                </a:solidFill>
                <a:latin typeface="Calibri" pitchFamily="34" charset="0"/>
              </a:rPr>
              <a:t>Microlithiasis</a:t>
            </a:r>
            <a:r>
              <a:rPr lang="en-US" altLang="ko-KR" sz="2200" dirty="0" smtClean="0">
                <a:latin typeface="Calibri" pitchFamily="34" charset="0"/>
              </a:rPr>
              <a:t>: </a:t>
            </a: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Cause for acute </a:t>
            </a:r>
            <a:r>
              <a:rPr lang="en-US" altLang="ko-KR" sz="2000" dirty="0">
                <a:latin typeface="Calibri" pitchFamily="34" charset="0"/>
              </a:rPr>
              <a:t>pancreatitis </a:t>
            </a:r>
            <a:endParaRPr lang="en-US" altLang="ko-KR" sz="2000" dirty="0" smtClean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altLang="ko-KR" sz="2000" dirty="0">
                <a:latin typeface="Calibri" pitchFamily="34" charset="0"/>
              </a:rPr>
              <a:t> </a:t>
            </a:r>
            <a:r>
              <a:rPr lang="en-US" altLang="ko-KR" sz="2000" dirty="0" smtClean="0">
                <a:latin typeface="Calibri" pitchFamily="34" charset="0"/>
              </a:rPr>
              <a:t>      in patients with intact GB</a:t>
            </a:r>
            <a:endParaRPr lang="en-US" altLang="ko-KR" sz="2000" dirty="0">
              <a:latin typeface="Calibri" pitchFamily="34" charset="0"/>
            </a:endParaRPr>
          </a:p>
          <a:p>
            <a:pPr lvl="1"/>
            <a:r>
              <a:rPr lang="en-US" altLang="ko-KR" sz="2000" dirty="0" smtClean="0">
                <a:latin typeface="Calibri" pitchFamily="34" charset="0"/>
              </a:rPr>
              <a:t>a </a:t>
            </a:r>
            <a:r>
              <a:rPr lang="en-US" altLang="ko-KR" sz="2000" b="1" dirty="0">
                <a:latin typeface="Calibri" pitchFamily="34" charset="0"/>
              </a:rPr>
              <a:t>potential cause </a:t>
            </a:r>
            <a:r>
              <a:rPr lang="en-US" altLang="ko-KR" sz="2000" dirty="0">
                <a:latin typeface="Calibri" pitchFamily="34" charset="0"/>
              </a:rPr>
              <a:t>of </a:t>
            </a:r>
            <a:endParaRPr lang="en-US" altLang="ko-KR" sz="2000" dirty="0" smtClean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Calibri" pitchFamily="34" charset="0"/>
              </a:rPr>
              <a:t>postcholecystectomy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 pain</a:t>
            </a:r>
          </a:p>
          <a:p>
            <a:r>
              <a:rPr lang="en-US" altLang="ko-KR" sz="2200" b="1" dirty="0" err="1" smtClean="0">
                <a:solidFill>
                  <a:srgbClr val="FF0000"/>
                </a:solidFill>
                <a:latin typeface="Calibri" pitchFamily="34" charset="0"/>
              </a:rPr>
              <a:t>Postcholecystectomy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 pain</a:t>
            </a:r>
            <a:r>
              <a:rPr lang="en-US" altLang="ko-KR" sz="2200" dirty="0" smtClean="0">
                <a:latin typeface="Calibri" pitchFamily="34" charset="0"/>
              </a:rPr>
              <a:t>: </a:t>
            </a:r>
            <a:endParaRPr lang="en-US" altLang="ko-KR" sz="2200" dirty="0">
              <a:latin typeface="Calibri" pitchFamily="34" charset="0"/>
            </a:endParaRPr>
          </a:p>
          <a:p>
            <a:pPr lvl="1"/>
            <a:r>
              <a:rPr lang="en-US" altLang="ko-KR" sz="2000" b="1" dirty="0" smtClean="0">
                <a:latin typeface="Calibri" pitchFamily="34" charset="0"/>
              </a:rPr>
              <a:t>improved </a:t>
            </a:r>
            <a:r>
              <a:rPr lang="en-US" altLang="ko-KR" sz="2000" b="1" dirty="0">
                <a:latin typeface="Calibri" pitchFamily="34" charset="0"/>
              </a:rPr>
              <a:t>or resolved </a:t>
            </a:r>
            <a:endParaRPr lang="en-US" altLang="ko-KR" sz="2000" b="1" dirty="0" smtClean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altLang="ko-KR" sz="2000" dirty="0">
                <a:latin typeface="Calibri" pitchFamily="34" charset="0"/>
              </a:rPr>
              <a:t> </a:t>
            </a:r>
            <a:r>
              <a:rPr lang="en-US" altLang="ko-KR" sz="2000" dirty="0" smtClean="0">
                <a:latin typeface="Calibri" pitchFamily="34" charset="0"/>
              </a:rPr>
              <a:t>      after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UDCA treatment</a:t>
            </a:r>
          </a:p>
          <a:p>
            <a:pPr marL="457200" lvl="1" indent="0">
              <a:buNone/>
            </a:pPr>
            <a:r>
              <a:rPr lang="en-US" altLang="ko-KR" sz="2000" dirty="0" smtClean="0">
                <a:latin typeface="Calibri" pitchFamily="34" charset="0"/>
              </a:rPr>
              <a:t>       (oral 300 </a:t>
            </a:r>
            <a:r>
              <a:rPr lang="en-US" altLang="ko-KR" sz="2000" dirty="0">
                <a:latin typeface="Calibri" pitchFamily="34" charset="0"/>
              </a:rPr>
              <a:t>mg </a:t>
            </a:r>
            <a:r>
              <a:rPr lang="en-US" altLang="ko-KR" sz="2000" dirty="0" smtClean="0">
                <a:latin typeface="Calibri" pitchFamily="34" charset="0"/>
              </a:rPr>
              <a:t>twice </a:t>
            </a:r>
            <a:r>
              <a:rPr lang="en-US" altLang="ko-KR" sz="2000" dirty="0">
                <a:latin typeface="Calibri" pitchFamily="34" charset="0"/>
              </a:rPr>
              <a:t>each day </a:t>
            </a:r>
            <a:endParaRPr lang="en-US" altLang="ko-KR" sz="2000" dirty="0" smtClean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altLang="ko-KR" sz="2000" dirty="0">
                <a:latin typeface="Calibri" pitchFamily="34" charset="0"/>
              </a:rPr>
              <a:t> </a:t>
            </a:r>
            <a:r>
              <a:rPr lang="en-US" altLang="ko-KR" sz="2000" dirty="0" smtClean="0">
                <a:latin typeface="Calibri" pitchFamily="34" charset="0"/>
              </a:rPr>
              <a:t>          for about </a:t>
            </a:r>
            <a:r>
              <a:rPr lang="en-US" altLang="ko-KR" sz="2000" dirty="0">
                <a:latin typeface="Calibri" pitchFamily="34" charset="0"/>
              </a:rPr>
              <a:t>6 </a:t>
            </a:r>
            <a:r>
              <a:rPr lang="en-US" altLang="ko-KR" sz="2000" dirty="0" smtClean="0">
                <a:latin typeface="Calibri" pitchFamily="34" charset="0"/>
              </a:rPr>
              <a:t>months)</a:t>
            </a:r>
            <a:endParaRPr lang="ko-KR" altLang="en-US" sz="2000" dirty="0">
              <a:latin typeface="Calibri" pitchFamily="34" charset="0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77557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err="1" smtClean="0">
                <a:latin typeface="Calibri" pitchFamily="34" charset="0"/>
              </a:rPr>
              <a:t>Postcholecystectomy</a:t>
            </a:r>
            <a:r>
              <a:rPr lang="en-US" altLang="ko-KR" sz="4000" b="1" dirty="0" smtClean="0">
                <a:latin typeface="Calibri" pitchFamily="34" charset="0"/>
              </a:rPr>
              <a:t> pain</a:t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3300" b="1" dirty="0" smtClean="0">
                <a:latin typeface="Calibri" pitchFamily="34" charset="0"/>
              </a:rPr>
              <a:t>Medical Treatment- UDCA</a:t>
            </a:r>
            <a:endParaRPr lang="ko-KR" altLang="en-US" sz="3300" b="1" dirty="0">
              <a:latin typeface="Calibri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412776"/>
            <a:ext cx="374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err="1" smtClean="0">
                <a:latin typeface="Calibri" pitchFamily="34" charset="0"/>
              </a:rPr>
              <a:t>Okoro</a:t>
            </a:r>
            <a:r>
              <a:rPr lang="en-US" altLang="ko-KR" i="1" dirty="0" smtClean="0">
                <a:latin typeface="Calibri" pitchFamily="34" charset="0"/>
              </a:rPr>
              <a:t> et al</a:t>
            </a:r>
            <a:r>
              <a:rPr lang="en-US" altLang="ko-KR" i="1" dirty="0">
                <a:latin typeface="Calibri" pitchFamily="34" charset="0"/>
              </a:rPr>
              <a:t>, </a:t>
            </a:r>
            <a:r>
              <a:rPr lang="en-US" altLang="ko-KR" i="1" dirty="0" err="1">
                <a:latin typeface="Calibri" pitchFamily="34" charset="0"/>
              </a:rPr>
              <a:t>Gastrointest</a:t>
            </a:r>
            <a:r>
              <a:rPr lang="en-US" altLang="ko-KR" i="1" dirty="0">
                <a:latin typeface="Calibri" pitchFamily="34" charset="0"/>
              </a:rPr>
              <a:t> </a:t>
            </a:r>
            <a:r>
              <a:rPr lang="en-US" altLang="ko-KR" i="1" dirty="0" err="1">
                <a:latin typeface="Calibri" pitchFamily="34" charset="0"/>
              </a:rPr>
              <a:t>Endosc</a:t>
            </a:r>
            <a:r>
              <a:rPr lang="en-US" altLang="ko-KR" i="1" dirty="0">
                <a:latin typeface="Calibri" pitchFamily="34" charset="0"/>
              </a:rPr>
              <a:t>. 2008</a:t>
            </a:r>
            <a:endParaRPr lang="ko-KR" altLang="en-US" i="1" dirty="0">
              <a:latin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1"/>
            <a:ext cx="3912823" cy="56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7504" y="304200"/>
            <a:ext cx="89193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600" b="1" dirty="0">
                <a:latin typeface="Calibri" pitchFamily="34" charset="0"/>
              </a:rPr>
              <a:t>Effects</a:t>
            </a:r>
            <a:r>
              <a:rPr lang="ko-KR" altLang="en-US" sz="2600" b="1" dirty="0">
                <a:latin typeface="Calibri" pitchFamily="34" charset="0"/>
              </a:rPr>
              <a:t> </a:t>
            </a:r>
            <a:r>
              <a:rPr lang="en-US" altLang="ko-KR" sz="2600" b="1" dirty="0">
                <a:latin typeface="Calibri" pitchFamily="34" charset="0"/>
              </a:rPr>
              <a:t>of </a:t>
            </a:r>
            <a:r>
              <a:rPr lang="en-US" altLang="ko-KR" sz="2600" b="1" dirty="0" err="1">
                <a:latin typeface="Calibri" pitchFamily="34" charset="0"/>
              </a:rPr>
              <a:t>Rowachol</a:t>
            </a:r>
            <a:r>
              <a:rPr lang="en-US" altLang="ko-KR" sz="2600" b="1" dirty="0">
                <a:latin typeface="Calibri" pitchFamily="34" charset="0"/>
              </a:rPr>
              <a:t> on Prevention</a:t>
            </a:r>
            <a:r>
              <a:rPr lang="ko-KR" altLang="en-US" sz="2600" b="1" dirty="0">
                <a:latin typeface="Calibri" pitchFamily="34" charset="0"/>
              </a:rPr>
              <a:t> </a:t>
            </a:r>
            <a:r>
              <a:rPr lang="en-US" altLang="ko-KR" sz="2600" b="1" dirty="0">
                <a:latin typeface="Calibri" pitchFamily="34" charset="0"/>
              </a:rPr>
              <a:t>of </a:t>
            </a:r>
            <a:r>
              <a:rPr lang="en-US" altLang="ko-KR" sz="2600" b="1" dirty="0" err="1" smtClean="0">
                <a:latin typeface="Calibri" pitchFamily="34" charset="0"/>
              </a:rPr>
              <a:t>Postcholecystectomy</a:t>
            </a:r>
            <a:r>
              <a:rPr lang="en-US" altLang="ko-KR" sz="2600" b="1" dirty="0" smtClean="0">
                <a:latin typeface="Calibri" pitchFamily="34" charset="0"/>
              </a:rPr>
              <a:t> Pain after LC: Prospective </a:t>
            </a:r>
            <a:r>
              <a:rPr lang="en-US" altLang="ko-KR" sz="2600" b="1" dirty="0">
                <a:latin typeface="Calibri" pitchFamily="34" charset="0"/>
              </a:rPr>
              <a:t>multicenter Randomized controlled </a:t>
            </a:r>
            <a:r>
              <a:rPr lang="en-US" altLang="ko-KR" sz="2600" b="1" dirty="0" smtClean="0">
                <a:latin typeface="Calibri" pitchFamily="34" charset="0"/>
              </a:rPr>
              <a:t>trial  </a:t>
            </a:r>
            <a:endParaRPr lang="ko-KR" altLang="en-US" sz="2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2005" y="13314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IW Han et al, HPB in press, 2016</a:t>
            </a:r>
            <a:endParaRPr lang="ko-KR" altLang="en-US" i="1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5" y="1278626"/>
            <a:ext cx="4221271" cy="351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45466"/>
              </p:ext>
            </p:extLst>
          </p:nvPr>
        </p:nvGraphicFramePr>
        <p:xfrm>
          <a:off x="611561" y="5013176"/>
          <a:ext cx="835292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442"/>
                <a:gridCol w="1305173"/>
                <a:gridCol w="2348025"/>
                <a:gridCol w="783288"/>
              </a:tblGrid>
              <a:tr h="21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Hazard Ratio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95 % Confidence Intervals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Higher difficulty score in LC (≥ 3)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5.78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1.36- 24.40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0.02</a:t>
                      </a:r>
                      <a:endParaRPr lang="ko-KR" sz="1500" kern="1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188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Pathology (acute </a:t>
                      </a:r>
                      <a:r>
                        <a:rPr lang="en-US" sz="1500" kern="1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cholecystitis</a:t>
                      </a: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2.03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0.42- 9.78</a:t>
                      </a:r>
                      <a:endParaRPr lang="ko-KR" sz="1500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0.38</a:t>
                      </a:r>
                      <a:endParaRPr lang="ko-KR" sz="1500" kern="1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  <a:tr h="2188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Absence of postoperative </a:t>
                      </a:r>
                      <a:r>
                        <a:rPr lang="en-US" sz="1500" b="1" kern="100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Rowachol</a:t>
                      </a: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treatment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2.54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1.10- 10.39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&lt; 0.05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30356" y="4437112"/>
            <a:ext cx="48965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바탕" pitchFamily="18" charset="-127"/>
                <a:cs typeface="Times New Roman" pitchFamily="18" charset="0"/>
              </a:rPr>
              <a:t>Table 6. Multivariate Analysis for </a:t>
            </a:r>
            <a:r>
              <a:rPr kumimoji="1" lang="en-US" altLang="ko-KR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바탕" pitchFamily="18" charset="-127"/>
                <a:cs typeface="Times New Roman" pitchFamily="18" charset="0"/>
              </a:rPr>
              <a:t>Postcholecystectomy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바탕" pitchFamily="18" charset="-127"/>
                <a:cs typeface="Times New Roman" pitchFamily="18" charset="0"/>
              </a:rPr>
              <a:t> Pain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500" dirty="0">
                <a:latin typeface="Calibri" pitchFamily="34" charset="0"/>
                <a:ea typeface="바탕" pitchFamily="18" charset="-127"/>
                <a:cs typeface="Times New Roman" pitchFamily="18" charset="0"/>
              </a:rPr>
              <a:t> </a:t>
            </a:r>
            <a:r>
              <a:rPr kumimoji="1" lang="en-US" altLang="ko-KR" sz="1500" dirty="0" smtClean="0">
                <a:latin typeface="Calibri" pitchFamily="34" charset="0"/>
                <a:ea typeface="바탕" pitchFamily="18" charset="-127"/>
                <a:cs typeface="Times New Roman" pitchFamily="18" charset="0"/>
              </a:rPr>
              <a:t>              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바탕" pitchFamily="18" charset="-127"/>
                <a:cs typeface="Times New Roman" pitchFamily="18" charset="0"/>
              </a:rPr>
              <a:t>at 3 Months Postoperatively</a:t>
            </a:r>
            <a:endParaRPr kumimoji="1" lang="en-US" altLang="ko-K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0677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4.7%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3713302"/>
            <a:ext cx="98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14.3%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4940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P= 0.076</a:t>
            </a:r>
            <a:endParaRPr lang="ko-KR" altLang="en-US" i="1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347864" y="232913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500" dirty="0">
                <a:latin typeface="Calibri" pitchFamily="34" charset="0"/>
              </a:rPr>
              <a:t>FIGURE 2. Incidence of Abdominal pain 3 months postoperatively</a:t>
            </a:r>
            <a:endParaRPr lang="ko-KR" altLang="en-US" sz="1500" dirty="0">
              <a:latin typeface="Calibri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73388" y="3329116"/>
            <a:ext cx="5363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b="1" dirty="0" err="1">
                <a:solidFill>
                  <a:srgbClr val="FF0000"/>
                </a:solidFill>
                <a:latin typeface="Calibri" pitchFamily="34" charset="0"/>
              </a:rPr>
              <a:t>Rowachol</a:t>
            </a:r>
            <a:r>
              <a:rPr lang="en-US" altLang="ko-KR" sz="2000" b="1" dirty="0">
                <a:latin typeface="Calibri" pitchFamily="34" charset="0"/>
              </a:rPr>
              <a:t> </a:t>
            </a:r>
            <a:r>
              <a:rPr lang="en-US" altLang="ko-KR" sz="2000" dirty="0">
                <a:latin typeface="Calibri" pitchFamily="34" charset="0"/>
              </a:rPr>
              <a:t>might be 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beneficial</a:t>
            </a:r>
            <a:r>
              <a:rPr lang="en-US" altLang="ko-KR" sz="2000" b="1" dirty="0">
                <a:latin typeface="Calibri" pitchFamily="34" charset="0"/>
              </a:rPr>
              <a:t> </a:t>
            </a:r>
            <a:r>
              <a:rPr lang="en-US" altLang="ko-KR" sz="2000" dirty="0">
                <a:latin typeface="Calibri" pitchFamily="34" charset="0"/>
              </a:rPr>
              <a:t>for</a:t>
            </a:r>
            <a:r>
              <a:rPr lang="en-US" altLang="ko-KR" sz="2000" b="1" dirty="0">
                <a:latin typeface="Calibri" pitchFamily="34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prevention of PCP</a:t>
            </a:r>
            <a:r>
              <a:rPr lang="en-US" altLang="ko-KR" sz="2000" b="1" dirty="0">
                <a:latin typeface="Calibri" pitchFamily="34" charset="0"/>
              </a:rPr>
              <a:t> </a:t>
            </a:r>
            <a:r>
              <a:rPr lang="en-US" altLang="ko-KR" sz="2000" dirty="0">
                <a:latin typeface="Calibri" pitchFamily="34" charset="0"/>
              </a:rPr>
              <a:t>after</a:t>
            </a:r>
            <a:r>
              <a:rPr lang="en-US" altLang="ko-KR" sz="2000" b="1" dirty="0">
                <a:latin typeface="Calibri" pitchFamily="34" charset="0"/>
              </a:rPr>
              <a:t> laparoscopic </a:t>
            </a:r>
            <a:r>
              <a:rPr lang="en-US" altLang="ko-KR" sz="2000" b="1" dirty="0" smtClean="0">
                <a:latin typeface="Calibri" pitchFamily="34" charset="0"/>
              </a:rPr>
              <a:t>cholecystectomy</a:t>
            </a:r>
            <a:endParaRPr lang="ko-KR" altLang="en-US" sz="2000" b="1" dirty="0">
              <a:latin typeface="Calibri" pitchFamily="34" charset="0"/>
            </a:endParaRPr>
          </a:p>
        </p:txBody>
      </p:sp>
      <p:pic>
        <p:nvPicPr>
          <p:cNvPr id="14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511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39552" y="3501008"/>
            <a:ext cx="82809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5496" y="332656"/>
            <a:ext cx="907441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100" b="1" dirty="0" smtClean="0">
                <a:latin typeface="Calibri" pitchFamily="34" charset="0"/>
              </a:rPr>
              <a:t>Mail from outlander who has </a:t>
            </a:r>
            <a:r>
              <a:rPr lang="en-US" altLang="ko-KR" sz="3100" b="1" dirty="0">
                <a:latin typeface="Calibri" pitchFamily="34" charset="0"/>
              </a:rPr>
              <a:t>b</a:t>
            </a:r>
            <a:r>
              <a:rPr lang="en-US" altLang="ko-KR" sz="3100" b="1" dirty="0" smtClean="0">
                <a:latin typeface="Calibri" pitchFamily="34" charset="0"/>
              </a:rPr>
              <a:t>een troubled with PCS</a:t>
            </a:r>
            <a:endParaRPr lang="ko-KR" altLang="en-US" sz="3100" b="1" dirty="0">
              <a:latin typeface="Calibri" pitchFamily="34" charset="0"/>
            </a:endParaRPr>
          </a:p>
        </p:txBody>
      </p:sp>
      <p:pic>
        <p:nvPicPr>
          <p:cNvPr id="8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539552" y="4653136"/>
            <a:ext cx="23762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331640" y="4365104"/>
            <a:ext cx="334837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478598" y="3081734"/>
            <a:ext cx="8413882" cy="1724710"/>
            <a:chOff x="478598" y="3081734"/>
            <a:chExt cx="8413882" cy="1724710"/>
          </a:xfrm>
        </p:grpSpPr>
        <p:sp>
          <p:nvSpPr>
            <p:cNvPr id="3" name="직사각형 2"/>
            <p:cNvSpPr/>
            <p:nvPr/>
          </p:nvSpPr>
          <p:spPr>
            <a:xfrm>
              <a:off x="539552" y="3081734"/>
              <a:ext cx="8352928" cy="923330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굴림" pitchFamily="50" charset="-127"/>
                  <a:ea typeface="굴림" pitchFamily="50" charset="-127"/>
                </a:rPr>
                <a:t>Approximately 15 years ago, when I was in my late 20s, I had </a:t>
              </a:r>
              <a:r>
                <a:rPr lang="en-US" altLang="ko-KR" dirty="0" smtClean="0">
                  <a:latin typeface="굴림" pitchFamily="50" charset="-127"/>
                  <a:ea typeface="굴림" pitchFamily="50" charset="-127"/>
                </a:rPr>
                <a:t>a cholecystectomy </a:t>
              </a:r>
              <a:r>
                <a:rPr lang="en-US" altLang="ko-KR" dirty="0">
                  <a:latin typeface="굴림" pitchFamily="50" charset="-127"/>
                  <a:ea typeface="굴림" pitchFamily="50" charset="-127"/>
                </a:rPr>
                <a:t>after suffering over 2 years with RUQ pain, severe bloating</a:t>
              </a:r>
              <a:r>
                <a:rPr lang="en-US" altLang="ko-KR" dirty="0" smtClean="0">
                  <a:latin typeface="굴림" pitchFamily="50" charset="-127"/>
                  <a:ea typeface="굴림" pitchFamily="50" charset="-127"/>
                </a:rPr>
                <a:t>/ gas </a:t>
              </a:r>
              <a:r>
                <a:rPr lang="en-US" altLang="ko-KR" dirty="0">
                  <a:latin typeface="굴림" pitchFamily="50" charset="-127"/>
                  <a:ea typeface="굴림" pitchFamily="50" charset="-127"/>
                </a:rPr>
                <a:t>and irregular stools.</a:t>
              </a:r>
              <a:endParaRPr lang="ko-KR" altLang="en-US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78598" y="4077072"/>
              <a:ext cx="6541674" cy="369332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굴림" pitchFamily="50" charset="-127"/>
                  <a:ea typeface="굴림" pitchFamily="50" charset="-127"/>
                </a:rPr>
                <a:t>the symptoms have reappeared and much more severely</a:t>
              </a:r>
              <a:endParaRPr lang="ko-KR" altLang="en-US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39552" y="4437112"/>
              <a:ext cx="4464496" cy="369332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굴림" pitchFamily="50" charset="-127"/>
                  <a:ea typeface="굴림" pitchFamily="50" charset="-127"/>
                </a:rPr>
                <a:t>I live in San Antonio, Texas, in the USA </a:t>
              </a:r>
              <a:endParaRPr lang="ko-KR" altLang="en-US" dirty="0"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7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itchFamily="34" charset="0"/>
              </a:rPr>
              <a:t>Dyspeptic or Colonic Symptoms</a:t>
            </a:r>
            <a:endParaRPr lang="ko-KR" altLang="en-US" sz="4000" b="1" dirty="0">
              <a:latin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944216"/>
          </a:xfrm>
        </p:spPr>
        <p:txBody>
          <a:bodyPr>
            <a:noAutofit/>
          </a:bodyPr>
          <a:lstStyle/>
          <a:p>
            <a:r>
              <a:rPr lang="en-US" altLang="ko-KR" sz="2200" b="1" dirty="0" smtClean="0">
                <a:latin typeface="Calibri" pitchFamily="34" charset="0"/>
              </a:rPr>
              <a:t>Preoperative Dyspeptic symptoms</a:t>
            </a:r>
            <a:r>
              <a:rPr lang="en-US" altLang="ko-KR" sz="2200" dirty="0" smtClean="0">
                <a:latin typeface="Calibri" pitchFamily="34" charset="0"/>
              </a:rPr>
              <a:t>: indigestion</a:t>
            </a:r>
            <a:r>
              <a:rPr lang="en-US" altLang="ko-KR" sz="2200" dirty="0">
                <a:latin typeface="Calibri" pitchFamily="34" charset="0"/>
              </a:rPr>
              <a:t>, nausea, vomiting, food intolerance, heart burn, acid </a:t>
            </a:r>
            <a:r>
              <a:rPr lang="en-US" altLang="ko-KR" sz="2200" dirty="0" smtClean="0">
                <a:latin typeface="Calibri" pitchFamily="34" charset="0"/>
              </a:rPr>
              <a:t>regurgitation, and </a:t>
            </a:r>
            <a:r>
              <a:rPr lang="en-US" altLang="ko-KR" sz="2200" dirty="0">
                <a:latin typeface="Calibri" pitchFamily="34" charset="0"/>
              </a:rPr>
              <a:t>loss of </a:t>
            </a:r>
            <a:r>
              <a:rPr lang="en-US" altLang="ko-KR" sz="2200" dirty="0" smtClean="0">
                <a:latin typeface="Calibri" pitchFamily="34" charset="0"/>
              </a:rPr>
              <a:t>appetite</a:t>
            </a:r>
          </a:p>
          <a:p>
            <a:pPr marL="0" indent="0">
              <a:buNone/>
            </a:pPr>
            <a:r>
              <a:rPr lang="en-US" altLang="ko-KR" sz="2200" dirty="0" smtClean="0">
                <a:latin typeface="Calibri" pitchFamily="34" charset="0"/>
                <a:sym typeface="Wingdings" pitchFamily="2" charset="2"/>
              </a:rPr>
              <a:t>        </a:t>
            </a:r>
            <a:r>
              <a:rPr lang="en-US" altLang="ko-KR" sz="2200" b="1" dirty="0" smtClean="0">
                <a:latin typeface="Calibri" pitchFamily="34" charset="0"/>
                <a:sym typeface="Wingdings" pitchFamily="2" charset="2"/>
              </a:rPr>
              <a:t>improved</a:t>
            </a:r>
            <a:r>
              <a:rPr lang="en-US" altLang="ko-KR" sz="2200" dirty="0" smtClean="0">
                <a:latin typeface="Calibri" pitchFamily="34" charset="0"/>
                <a:sym typeface="Wingdings" pitchFamily="2" charset="2"/>
              </a:rPr>
              <a:t> after cholecystectomy</a:t>
            </a:r>
            <a:endParaRPr lang="en-US" altLang="ko-KR" sz="2200" dirty="0" smtClean="0">
              <a:latin typeface="Calibri" pitchFamily="34" charset="0"/>
            </a:endParaRPr>
          </a:p>
          <a:p>
            <a:r>
              <a:rPr lang="en-US" altLang="ko-KR" sz="2200" b="1" dirty="0" smtClean="0">
                <a:latin typeface="Calibri" pitchFamily="34" charset="0"/>
              </a:rPr>
              <a:t>Preoperative Colonic symptoms</a:t>
            </a:r>
            <a:r>
              <a:rPr lang="en-US" altLang="ko-KR" sz="2200" dirty="0" smtClean="0">
                <a:latin typeface="Calibri" pitchFamily="34" charset="0"/>
              </a:rPr>
              <a:t>: 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diarrhea</a:t>
            </a:r>
            <a:r>
              <a:rPr lang="en-US" altLang="ko-KR" sz="2200" dirty="0" smtClean="0">
                <a:latin typeface="Calibri" pitchFamily="34" charset="0"/>
              </a:rPr>
              <a:t>, </a:t>
            </a:r>
            <a:r>
              <a:rPr lang="en-US" altLang="ko-KR" sz="2200" dirty="0">
                <a:latin typeface="Calibri" pitchFamily="34" charset="0"/>
              </a:rPr>
              <a:t>and 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constipation</a:t>
            </a: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  still persisted after cholecystectomy</a:t>
            </a:r>
            <a:endParaRPr lang="ko-KR" alt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97143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GH Kim et al</a:t>
            </a:r>
            <a:r>
              <a:rPr lang="en-US" altLang="ko-KR" i="1" dirty="0">
                <a:latin typeface="Calibri" pitchFamily="34" charset="0"/>
              </a:rPr>
              <a:t>, J </a:t>
            </a:r>
            <a:r>
              <a:rPr lang="en-US" altLang="ko-KR" i="1" dirty="0" err="1">
                <a:latin typeface="Calibri" pitchFamily="34" charset="0"/>
              </a:rPr>
              <a:t>Neurogastroenterol</a:t>
            </a:r>
            <a:r>
              <a:rPr lang="en-US" altLang="ko-KR" i="1" dirty="0">
                <a:latin typeface="Calibri" pitchFamily="34" charset="0"/>
              </a:rPr>
              <a:t> </a:t>
            </a:r>
            <a:r>
              <a:rPr lang="en-US" altLang="ko-KR" i="1" dirty="0" err="1">
                <a:latin typeface="Calibri" pitchFamily="34" charset="0"/>
              </a:rPr>
              <a:t>Motil</a:t>
            </a:r>
            <a:r>
              <a:rPr lang="en-US" altLang="ko-KR" i="1" dirty="0">
                <a:latin typeface="Calibri" pitchFamily="34" charset="0"/>
              </a:rPr>
              <a:t>. 2014</a:t>
            </a:r>
            <a:endParaRPr lang="ko-KR" altLang="en-US" i="1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5" y="3356570"/>
            <a:ext cx="76104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83663" y="6167045"/>
            <a:ext cx="797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Fig 1. </a:t>
            </a:r>
            <a:r>
              <a:rPr lang="en-US" altLang="ko-KR" dirty="0">
                <a:latin typeface="Calibri" pitchFamily="34" charset="0"/>
              </a:rPr>
              <a:t>Changes of symptom scores, total, dyspeptic or colonic symptoms, before surgery and at 3 and 6 months after surgery in patients </a:t>
            </a:r>
            <a:r>
              <a:rPr lang="en-US" altLang="ko-KR" dirty="0" smtClean="0">
                <a:latin typeface="Calibri" pitchFamily="34" charset="0"/>
              </a:rPr>
              <a:t>without/ with gastritis</a:t>
            </a:r>
            <a:endParaRPr lang="ko-KR" altLang="en-US" dirty="0">
              <a:latin typeface="Calibri" pitchFamily="34" charset="0"/>
            </a:endParaRPr>
          </a:p>
        </p:txBody>
      </p:sp>
      <p:pic>
        <p:nvPicPr>
          <p:cNvPr id="7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sz="4000" b="1" dirty="0" err="1" smtClean="0">
                <a:latin typeface="Calibri" pitchFamily="34" charset="0"/>
              </a:rPr>
              <a:t>Postcholecystectomy</a:t>
            </a:r>
            <a:r>
              <a:rPr lang="en-US" altLang="ko-KR" sz="4000" b="1" dirty="0" smtClean="0">
                <a:latin typeface="Calibri" pitchFamily="34" charset="0"/>
              </a:rPr>
              <a:t> diarrhea</a:t>
            </a:r>
            <a:endParaRPr lang="ko-KR" altLang="en-US" sz="4000" b="1" dirty="0">
              <a:latin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80728"/>
            <a:ext cx="8545162" cy="4813995"/>
          </a:xfrm>
        </p:spPr>
        <p:txBody>
          <a:bodyPr>
            <a:normAutofit/>
          </a:bodyPr>
          <a:lstStyle/>
          <a:p>
            <a:r>
              <a:rPr lang="en-US" altLang="ko-KR" sz="2400" b="1" dirty="0" smtClean="0">
                <a:latin typeface="Calibri" pitchFamily="34" charset="0"/>
              </a:rPr>
              <a:t>5-20% </a:t>
            </a:r>
            <a:r>
              <a:rPr lang="en-US" altLang="ko-KR" sz="2400" dirty="0" smtClean="0">
                <a:latin typeface="Calibri" pitchFamily="34" charset="0"/>
              </a:rPr>
              <a:t>after cholecystectomy</a:t>
            </a:r>
          </a:p>
          <a:p>
            <a:r>
              <a:rPr lang="en-US" altLang="ko-KR" sz="2400" dirty="0" smtClean="0">
                <a:latin typeface="Calibri" pitchFamily="34" charset="0"/>
              </a:rPr>
              <a:t>3-6 </a:t>
            </a:r>
            <a:r>
              <a:rPr lang="en-US" altLang="ko-KR" sz="2400" dirty="0">
                <a:latin typeface="Calibri" pitchFamily="34" charset="0"/>
              </a:rPr>
              <a:t>watery bowel movements </a:t>
            </a:r>
            <a:r>
              <a:rPr lang="en-US" altLang="ko-KR" sz="2400" dirty="0" smtClean="0">
                <a:latin typeface="Calibri" pitchFamily="34" charset="0"/>
              </a:rPr>
              <a:t>daily</a:t>
            </a:r>
          </a:p>
          <a:p>
            <a:r>
              <a:rPr lang="en-US" altLang="ko-KR" sz="2400" dirty="0" smtClean="0">
                <a:latin typeface="Calibri" pitchFamily="34" charset="0"/>
              </a:rPr>
              <a:t>Mechanism</a:t>
            </a:r>
            <a:r>
              <a:rPr lang="en-US" altLang="ko-KR" sz="2400" dirty="0">
                <a:latin typeface="Calibri" pitchFamily="34" charset="0"/>
              </a:rPr>
              <a:t>: not well known</a:t>
            </a:r>
          </a:p>
          <a:p>
            <a:pPr lvl="1"/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Increasing</a:t>
            </a:r>
            <a:r>
              <a:rPr lang="en-US" altLang="ko-KR" sz="2200" b="1" dirty="0" smtClean="0">
                <a:latin typeface="Calibri" pitchFamily="34" charset="0"/>
              </a:rPr>
              <a:t> bile acid </a:t>
            </a:r>
            <a:r>
              <a:rPr lang="en-US" altLang="ko-KR" sz="2200" dirty="0" smtClean="0">
                <a:latin typeface="Calibri" pitchFamily="34" charset="0"/>
              </a:rPr>
              <a:t>in colon</a:t>
            </a:r>
          </a:p>
          <a:p>
            <a:pPr marL="0" indent="0">
              <a:buNone/>
            </a:pPr>
            <a:r>
              <a:rPr lang="en-US" altLang="ko-KR" sz="2200" dirty="0" smtClean="0">
                <a:latin typeface="Calibri" pitchFamily="34" charset="0"/>
                <a:sym typeface="Wingdings" pitchFamily="2" charset="2"/>
              </a:rPr>
              <a:t>             </a:t>
            </a:r>
            <a:r>
              <a:rPr lang="en-US" altLang="ko-KR" sz="2200" b="1" dirty="0" smtClean="0">
                <a:latin typeface="Calibri" pitchFamily="34" charset="0"/>
              </a:rPr>
              <a:t>Water shift</a:t>
            </a:r>
            <a:r>
              <a:rPr lang="en-US" altLang="ko-KR" sz="2200" dirty="0" smtClean="0">
                <a:latin typeface="Calibri" pitchFamily="34" charset="0"/>
              </a:rPr>
              <a:t> in colon and 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increase</a:t>
            </a:r>
            <a:r>
              <a:rPr lang="en-US" altLang="ko-KR" sz="2200" b="1" dirty="0" smtClean="0">
                <a:latin typeface="Calibri" pitchFamily="34" charset="0"/>
              </a:rPr>
              <a:t> transit time</a:t>
            </a:r>
          </a:p>
          <a:p>
            <a:r>
              <a:rPr lang="en-US" altLang="ko-KR" sz="2400" dirty="0" smtClean="0">
                <a:latin typeface="Calibri" pitchFamily="34" charset="0"/>
              </a:rPr>
              <a:t>Mostly recovered 2-3 months after cholecystectomy</a:t>
            </a:r>
            <a:endParaRPr lang="ko-KR" altLang="en-US" sz="2400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7504" y="6165304"/>
            <a:ext cx="88607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i="1" dirty="0">
                <a:latin typeface="Calibri" pitchFamily="34" charset="0"/>
              </a:rPr>
              <a:t>Fort </a:t>
            </a:r>
            <a:r>
              <a:rPr lang="en-US" altLang="ko-KR" sz="1700" i="1" dirty="0" smtClean="0">
                <a:latin typeface="Calibri" pitchFamily="34" charset="0"/>
              </a:rPr>
              <a:t>JM et al</a:t>
            </a:r>
            <a:r>
              <a:rPr lang="en-US" altLang="ko-KR" sz="1700" i="1" dirty="0">
                <a:latin typeface="Calibri" pitchFamily="34" charset="0"/>
              </a:rPr>
              <a:t>, Gastroenterology. </a:t>
            </a:r>
            <a:r>
              <a:rPr lang="en-US" altLang="ko-KR" sz="1700" i="1" dirty="0" smtClean="0">
                <a:latin typeface="Calibri" pitchFamily="34" charset="0"/>
              </a:rPr>
              <a:t>1996; </a:t>
            </a:r>
            <a:r>
              <a:rPr lang="en-US" altLang="ko-KR" sz="1700" i="1" dirty="0" err="1" smtClean="0">
                <a:latin typeface="Calibri" pitchFamily="34" charset="0"/>
              </a:rPr>
              <a:t>Niranjan</a:t>
            </a:r>
            <a:r>
              <a:rPr lang="en-US" altLang="ko-KR" sz="1700" i="1" dirty="0" smtClean="0">
                <a:latin typeface="Calibri" pitchFamily="34" charset="0"/>
              </a:rPr>
              <a:t> B et al, </a:t>
            </a:r>
            <a:r>
              <a:rPr lang="en-US" altLang="ko-KR" sz="1700" i="1" dirty="0">
                <a:latin typeface="Calibri" pitchFamily="34" charset="0"/>
              </a:rPr>
              <a:t>Trop </a:t>
            </a:r>
            <a:r>
              <a:rPr lang="en-US" altLang="ko-KR" sz="1700" i="1" dirty="0" err="1">
                <a:latin typeface="Calibri" pitchFamily="34" charset="0"/>
              </a:rPr>
              <a:t>Gastroenterol</a:t>
            </a:r>
            <a:r>
              <a:rPr lang="en-US" altLang="ko-KR" sz="1700" i="1" dirty="0">
                <a:latin typeface="Calibri" pitchFamily="34" charset="0"/>
              </a:rPr>
              <a:t>. </a:t>
            </a:r>
            <a:r>
              <a:rPr lang="en-US" altLang="ko-KR" sz="1700" i="1" dirty="0" smtClean="0">
                <a:latin typeface="Calibri" pitchFamily="34" charset="0"/>
              </a:rPr>
              <a:t>2000; </a:t>
            </a:r>
          </a:p>
          <a:p>
            <a:r>
              <a:rPr lang="en-US" altLang="ko-KR" sz="1700" i="1" dirty="0" err="1">
                <a:latin typeface="Calibri" pitchFamily="34" charset="0"/>
              </a:rPr>
              <a:t>Sauter</a:t>
            </a:r>
            <a:r>
              <a:rPr lang="en-US" altLang="ko-KR" sz="1700" i="1" dirty="0">
                <a:latin typeface="Calibri" pitchFamily="34" charset="0"/>
              </a:rPr>
              <a:t> </a:t>
            </a:r>
            <a:r>
              <a:rPr lang="en-US" altLang="ko-KR" sz="1700" i="1" dirty="0" smtClean="0">
                <a:latin typeface="Calibri" pitchFamily="34" charset="0"/>
              </a:rPr>
              <a:t>GH et al, </a:t>
            </a:r>
            <a:r>
              <a:rPr lang="en-US" altLang="ko-KR" sz="1700" i="1" dirty="0">
                <a:latin typeface="Calibri" pitchFamily="34" charset="0"/>
              </a:rPr>
              <a:t>Am J </a:t>
            </a:r>
            <a:r>
              <a:rPr lang="en-US" altLang="ko-KR" sz="1700" i="1" dirty="0" err="1">
                <a:latin typeface="Calibri" pitchFamily="34" charset="0"/>
              </a:rPr>
              <a:t>Gastroenterol</a:t>
            </a:r>
            <a:r>
              <a:rPr lang="en-US" altLang="ko-KR" sz="1700" i="1" dirty="0">
                <a:latin typeface="Calibri" pitchFamily="34" charset="0"/>
              </a:rPr>
              <a:t>. </a:t>
            </a:r>
            <a:r>
              <a:rPr lang="en-US" altLang="ko-KR" sz="1700" i="1" dirty="0" smtClean="0">
                <a:latin typeface="Calibri" pitchFamily="34" charset="0"/>
              </a:rPr>
              <a:t>2002; Walters JR et al, </a:t>
            </a:r>
            <a:r>
              <a:rPr lang="en-US" altLang="ko-KR" sz="1700" i="1" dirty="0" err="1">
                <a:latin typeface="Calibri" pitchFamily="34" charset="0"/>
              </a:rPr>
              <a:t>Clin</a:t>
            </a:r>
            <a:r>
              <a:rPr lang="en-US" altLang="ko-KR" sz="1700" i="1" dirty="0">
                <a:latin typeface="Calibri" pitchFamily="34" charset="0"/>
              </a:rPr>
              <a:t> </a:t>
            </a:r>
            <a:r>
              <a:rPr lang="en-US" altLang="ko-KR" sz="1700" i="1" dirty="0" err="1">
                <a:latin typeface="Calibri" pitchFamily="34" charset="0"/>
              </a:rPr>
              <a:t>Gastroenterol</a:t>
            </a:r>
            <a:r>
              <a:rPr lang="en-US" altLang="ko-KR" sz="1700" i="1" dirty="0">
                <a:latin typeface="Calibri" pitchFamily="34" charset="0"/>
              </a:rPr>
              <a:t> </a:t>
            </a:r>
            <a:r>
              <a:rPr lang="en-US" altLang="ko-KR" sz="1700" i="1" dirty="0" err="1">
                <a:latin typeface="Calibri" pitchFamily="34" charset="0"/>
              </a:rPr>
              <a:t>Hepatol</a:t>
            </a:r>
            <a:r>
              <a:rPr lang="en-US" altLang="ko-KR" sz="1700" i="1" dirty="0">
                <a:latin typeface="Calibri" pitchFamily="34" charset="0"/>
              </a:rPr>
              <a:t>. 2009</a:t>
            </a:r>
            <a:r>
              <a:rPr lang="en-US" altLang="ko-KR" sz="1700" i="1" dirty="0" smtClean="0">
                <a:latin typeface="Calibri" pitchFamily="34" charset="0"/>
              </a:rPr>
              <a:t> </a:t>
            </a:r>
            <a:endParaRPr lang="ko-KR" altLang="en-US" sz="17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9415"/>
            <a:ext cx="4963424" cy="24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247573" y="3645024"/>
            <a:ext cx="38609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Fig </a:t>
            </a:r>
            <a:r>
              <a:rPr lang="en-US" altLang="ko-KR" b="1" dirty="0">
                <a:latin typeface="Calibri" pitchFamily="34" charset="0"/>
              </a:rPr>
              <a:t>3. </a:t>
            </a:r>
            <a:r>
              <a:rPr lang="en-US" altLang="ko-KR" dirty="0">
                <a:latin typeface="Calibri" pitchFamily="34" charset="0"/>
              </a:rPr>
              <a:t>Changes during the day </a:t>
            </a:r>
            <a:r>
              <a:rPr lang="en-US" altLang="ko-KR" dirty="0" smtClean="0">
                <a:latin typeface="Calibri" pitchFamily="34" charset="0"/>
              </a:rPr>
              <a:t>in </a:t>
            </a:r>
            <a:r>
              <a:rPr lang="en-US" altLang="ko-KR" dirty="0">
                <a:latin typeface="Calibri" pitchFamily="34" charset="0"/>
              </a:rPr>
              <a:t>serum values of (</a:t>
            </a:r>
            <a:r>
              <a:rPr lang="en-US" altLang="ko-KR" i="1" dirty="0">
                <a:latin typeface="Calibri" pitchFamily="34" charset="0"/>
              </a:rPr>
              <a:t>A</a:t>
            </a:r>
            <a:r>
              <a:rPr lang="en-US" altLang="ko-KR" dirty="0" smtClean="0">
                <a:latin typeface="Calibri" pitchFamily="34" charset="0"/>
              </a:rPr>
              <a:t>) C4 </a:t>
            </a:r>
            <a:r>
              <a:rPr lang="en-US" altLang="ko-KR" dirty="0">
                <a:latin typeface="Calibri" pitchFamily="34" charset="0"/>
              </a:rPr>
              <a:t>and (</a:t>
            </a:r>
            <a:r>
              <a:rPr lang="en-US" altLang="ko-KR" i="1" dirty="0">
                <a:latin typeface="Calibri" pitchFamily="34" charset="0"/>
              </a:rPr>
              <a:t>B</a:t>
            </a:r>
            <a:r>
              <a:rPr lang="en-US" altLang="ko-KR" dirty="0">
                <a:latin typeface="Calibri" pitchFamily="34" charset="0"/>
              </a:rPr>
              <a:t>) FGF19. </a:t>
            </a:r>
            <a:r>
              <a:rPr lang="en-US" altLang="ko-KR" dirty="0" smtClean="0">
                <a:latin typeface="Calibri" pitchFamily="34" charset="0"/>
              </a:rPr>
              <a:t>patients undergone </a:t>
            </a:r>
            <a:r>
              <a:rPr lang="en-US" altLang="ko-KR" b="1" dirty="0" smtClean="0">
                <a:latin typeface="Calibri" pitchFamily="34" charset="0"/>
              </a:rPr>
              <a:t>cholecystectomy</a:t>
            </a:r>
            <a:r>
              <a:rPr lang="en-US" altLang="ko-KR" dirty="0" smtClean="0">
                <a:latin typeface="Calibri" pitchFamily="34" charset="0"/>
              </a:rPr>
              <a:t> (</a:t>
            </a:r>
            <a:r>
              <a:rPr lang="en-US" altLang="ko-KR" b="1" i="1" dirty="0">
                <a:latin typeface="Calibri" pitchFamily="34" charset="0"/>
              </a:rPr>
              <a:t>open symbols</a:t>
            </a:r>
            <a:r>
              <a:rPr lang="en-US" altLang="ko-KR" dirty="0">
                <a:latin typeface="Calibri" pitchFamily="34" charset="0"/>
              </a:rPr>
              <a:t>) and </a:t>
            </a:r>
            <a:r>
              <a:rPr lang="en-US" altLang="ko-KR" dirty="0" smtClean="0">
                <a:latin typeface="Calibri" pitchFamily="34" charset="0"/>
              </a:rPr>
              <a:t>not </a:t>
            </a:r>
            <a:r>
              <a:rPr lang="en-US" altLang="ko-KR" dirty="0">
                <a:latin typeface="Calibri" pitchFamily="34" charset="0"/>
              </a:rPr>
              <a:t>(</a:t>
            </a:r>
            <a:r>
              <a:rPr lang="en-US" altLang="ko-KR" i="1" dirty="0">
                <a:latin typeface="Calibri" pitchFamily="34" charset="0"/>
              </a:rPr>
              <a:t>solid symbols</a:t>
            </a:r>
            <a:r>
              <a:rPr lang="en-US" altLang="ko-KR" dirty="0">
                <a:latin typeface="Calibri" pitchFamily="34" charset="0"/>
              </a:rPr>
              <a:t>). </a:t>
            </a:r>
            <a:r>
              <a:rPr lang="en-US" altLang="ko-KR" dirty="0" smtClean="0">
                <a:latin typeface="Calibri" pitchFamily="34" charset="0"/>
              </a:rPr>
              <a:t>The </a:t>
            </a:r>
            <a:r>
              <a:rPr lang="en-US" altLang="ko-KR" i="1" dirty="0">
                <a:latin typeface="Calibri" pitchFamily="34" charset="0"/>
              </a:rPr>
              <a:t>arrows </a:t>
            </a:r>
            <a:r>
              <a:rPr lang="en-US" altLang="ko-KR" dirty="0">
                <a:latin typeface="Calibri" pitchFamily="34" charset="0"/>
              </a:rPr>
              <a:t>show where breakfast and </a:t>
            </a:r>
            <a:r>
              <a:rPr lang="en-US" altLang="ko-KR" dirty="0" smtClean="0">
                <a:latin typeface="Calibri" pitchFamily="34" charset="0"/>
              </a:rPr>
              <a:t>lunch were </a:t>
            </a:r>
            <a:r>
              <a:rPr lang="en-US" altLang="ko-KR" dirty="0">
                <a:latin typeface="Calibri" pitchFamily="34" charset="0"/>
              </a:rPr>
              <a:t>eaten after taking the 9:00 and 12:00 </a:t>
            </a:r>
            <a:r>
              <a:rPr lang="en-US" altLang="ko-KR" dirty="0" smtClean="0">
                <a:latin typeface="Calibri" pitchFamily="34" charset="0"/>
              </a:rPr>
              <a:t>samples</a:t>
            </a:r>
          </a:p>
          <a:p>
            <a:r>
              <a:rPr lang="en-US" altLang="ko-KR" b="1" i="1" dirty="0" smtClean="0">
                <a:solidFill>
                  <a:srgbClr val="FF0000"/>
                </a:solidFill>
                <a:latin typeface="Calibri" pitchFamily="34" charset="0"/>
              </a:rPr>
              <a:t>Serum FGF19: correlated gut transit time</a:t>
            </a:r>
            <a:endParaRPr lang="ko-KR" altLang="en-US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err="1" smtClean="0">
                <a:latin typeface="Calibri" pitchFamily="34" charset="0"/>
              </a:rPr>
              <a:t>Postcholecystectomy</a:t>
            </a:r>
            <a:r>
              <a:rPr lang="en-US" altLang="ko-KR" sz="4000" b="1" dirty="0" smtClean="0">
                <a:latin typeface="Calibri" pitchFamily="34" charset="0"/>
              </a:rPr>
              <a:t> diarrhea</a:t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3300" b="1" dirty="0" smtClean="0">
                <a:latin typeface="Calibri" pitchFamily="34" charset="0"/>
              </a:rPr>
              <a:t>Risk factor</a:t>
            </a:r>
            <a:endParaRPr lang="ko-KR" altLang="en-US" sz="3300" b="1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96136" y="1465473"/>
            <a:ext cx="30243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i="1" dirty="0">
                <a:latin typeface="Calibri" pitchFamily="34" charset="0"/>
              </a:rPr>
              <a:t>Fisher </a:t>
            </a:r>
            <a:r>
              <a:rPr lang="en-US" altLang="ko-KR" sz="1700" i="1" dirty="0" smtClean="0">
                <a:latin typeface="Calibri" pitchFamily="34" charset="0"/>
              </a:rPr>
              <a:t>M et al</a:t>
            </a:r>
            <a:r>
              <a:rPr lang="en-US" altLang="ko-KR" sz="1700" i="1" dirty="0">
                <a:latin typeface="Calibri" pitchFamily="34" charset="0"/>
              </a:rPr>
              <a:t>, ANZ J Surg. 2008</a:t>
            </a:r>
            <a:endParaRPr lang="ko-KR" altLang="en-US" sz="1700" i="1" dirty="0">
              <a:latin typeface="Calibri" pitchFamily="34" charset="0"/>
            </a:endParaRPr>
          </a:p>
        </p:txBody>
      </p:sp>
      <p:pic>
        <p:nvPicPr>
          <p:cNvPr id="9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3054" y="213285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Table 2. Multivariate logistic regression model </a:t>
            </a:r>
            <a:r>
              <a:rPr lang="en-US" altLang="ko-KR" dirty="0" smtClean="0">
                <a:latin typeface="Calibri" pitchFamily="34" charset="0"/>
              </a:rPr>
              <a:t>associated with </a:t>
            </a:r>
            <a:r>
              <a:rPr lang="en-US" altLang="ko-KR" b="1" dirty="0" err="1" smtClean="0">
                <a:latin typeface="Calibri" pitchFamily="34" charset="0"/>
              </a:rPr>
              <a:t>postcholecystectomy</a:t>
            </a:r>
            <a:r>
              <a:rPr lang="en-US" altLang="ko-KR" b="1" dirty="0" smtClean="0">
                <a:latin typeface="Calibri" pitchFamily="34" charset="0"/>
              </a:rPr>
              <a:t> diarrhea</a:t>
            </a:r>
            <a:endParaRPr lang="ko-KR" altLang="en-US" b="1" dirty="0">
              <a:latin typeface="Calibri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01268"/>
              </p:ext>
            </p:extLst>
          </p:nvPr>
        </p:nvGraphicFramePr>
        <p:xfrm>
          <a:off x="323528" y="2780928"/>
          <a:ext cx="8496944" cy="280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152128"/>
                <a:gridCol w="1800200"/>
                <a:gridCol w="864096"/>
              </a:tblGrid>
              <a:tr h="561662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OR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95% CI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Age</a:t>
                      </a:r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&lt;50 </a:t>
                      </a:r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vs. </a:t>
                      </a:r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≥</a:t>
                      </a:r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 years)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3.6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1.08–12.31 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0.037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Sex (men vs. women)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2.8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0.76–10.27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0.121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US" altLang="ko-KR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Postoperative food intolerance </a:t>
                      </a:r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yes</a:t>
                      </a:r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vs. no)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3.2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1.03–10.60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0.044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BMI (preoperative) (&gt;30 vs. </a:t>
                      </a:r>
                      <a:r>
                        <a:rPr lang="ko-KR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 kg/cm2)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2.6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0.79–8.26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0.118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251520" y="5755903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rgbClr val="FF0000"/>
                </a:solidFill>
                <a:latin typeface="Calibri" pitchFamily="34" charset="0"/>
              </a:rPr>
              <a:t>PCD</a:t>
            </a:r>
            <a:r>
              <a:rPr lang="en-US" altLang="ko-KR" sz="2200" dirty="0">
                <a:latin typeface="Calibri" pitchFamily="34" charset="0"/>
              </a:rPr>
              <a:t> was independently associated </a:t>
            </a:r>
            <a:r>
              <a:rPr lang="en-US" altLang="ko-KR" sz="2200" dirty="0" smtClean="0">
                <a:latin typeface="Calibri" pitchFamily="34" charset="0"/>
              </a:rPr>
              <a:t>with 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younger </a:t>
            </a:r>
            <a:r>
              <a:rPr lang="en-US" altLang="ko-KR" sz="2200" b="1" dirty="0">
                <a:solidFill>
                  <a:srgbClr val="FF0000"/>
                </a:solidFill>
                <a:latin typeface="Calibri" pitchFamily="34" charset="0"/>
              </a:rPr>
              <a:t>age</a:t>
            </a:r>
            <a:r>
              <a:rPr lang="en-US" altLang="ko-KR" sz="2200" dirty="0">
                <a:latin typeface="Calibri" pitchFamily="34" charset="0"/>
              </a:rPr>
              <a:t>, especially &lt;50, and </a:t>
            </a:r>
            <a:r>
              <a:rPr lang="en-US" altLang="ko-KR" sz="2200" b="1" dirty="0">
                <a:solidFill>
                  <a:srgbClr val="FF0000"/>
                </a:solidFill>
                <a:latin typeface="Calibri" pitchFamily="34" charset="0"/>
              </a:rPr>
              <a:t>postoperative food 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</a:rPr>
              <a:t>intolerance</a:t>
            </a:r>
            <a:endParaRPr lang="ko-KR" alt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2210"/>
            <a:ext cx="7139136" cy="940526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err="1" smtClean="0">
                <a:latin typeface="Calibri" pitchFamily="34" charset="0"/>
              </a:rPr>
              <a:t>Postcholecystectomy</a:t>
            </a:r>
            <a:r>
              <a:rPr lang="en-US" altLang="ko-KR" sz="4000" b="1" dirty="0" smtClean="0">
                <a:latin typeface="Calibri" pitchFamily="34" charset="0"/>
              </a:rPr>
              <a:t> diarrhea</a:t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3300" b="1" dirty="0" smtClean="0">
                <a:latin typeface="Calibri" pitchFamily="34" charset="0"/>
              </a:rPr>
              <a:t>Medical Treatment- Systematic Review</a:t>
            </a:r>
            <a:r>
              <a:rPr lang="ko-KR" altLang="en-US" sz="3300" b="1" dirty="0" smtClean="0">
                <a:latin typeface="Calibri" pitchFamily="34" charset="0"/>
              </a:rPr>
              <a:t> </a:t>
            </a:r>
            <a:endParaRPr lang="ko-KR" altLang="en-US" sz="3300" b="1" dirty="0">
              <a:latin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32040" y="1130841"/>
            <a:ext cx="41044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i="1" dirty="0">
                <a:latin typeface="Calibri" pitchFamily="34" charset="0"/>
              </a:rPr>
              <a:t>Wilcox </a:t>
            </a:r>
            <a:r>
              <a:rPr lang="en-US" altLang="ko-KR" sz="1700" i="1" dirty="0" smtClean="0">
                <a:latin typeface="Calibri" pitchFamily="34" charset="0"/>
              </a:rPr>
              <a:t>C et al</a:t>
            </a:r>
            <a:r>
              <a:rPr lang="en-US" altLang="ko-KR" sz="1700" i="1" dirty="0">
                <a:latin typeface="Calibri" pitchFamily="34" charset="0"/>
              </a:rPr>
              <a:t>, Aliment </a:t>
            </a:r>
            <a:r>
              <a:rPr lang="en-US" altLang="ko-KR" sz="1700" i="1" dirty="0" err="1">
                <a:latin typeface="Calibri" pitchFamily="34" charset="0"/>
              </a:rPr>
              <a:t>Pharmacol</a:t>
            </a:r>
            <a:r>
              <a:rPr lang="en-US" altLang="ko-KR" sz="1700" i="1" dirty="0">
                <a:latin typeface="Calibri" pitchFamily="34" charset="0"/>
              </a:rPr>
              <a:t> </a:t>
            </a:r>
            <a:r>
              <a:rPr lang="en-US" altLang="ko-KR" sz="1700" i="1" dirty="0" err="1">
                <a:latin typeface="Calibri" pitchFamily="34" charset="0"/>
              </a:rPr>
              <a:t>Ther</a:t>
            </a:r>
            <a:r>
              <a:rPr lang="en-US" altLang="ko-KR" sz="1700" i="1" dirty="0">
                <a:latin typeface="Calibri" pitchFamily="34" charset="0"/>
              </a:rPr>
              <a:t>. 2014</a:t>
            </a:r>
            <a:endParaRPr lang="ko-KR" altLang="en-US" sz="1700" i="1" dirty="0">
              <a:latin typeface="Calibri" pitchFamily="34" charset="0"/>
            </a:endParaRPr>
          </a:p>
        </p:txBody>
      </p:sp>
      <p:pic>
        <p:nvPicPr>
          <p:cNvPr id="9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79512" y="1490881"/>
            <a:ext cx="84249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dirty="0">
                <a:latin typeface="Calibri" pitchFamily="34" charset="0"/>
              </a:rPr>
              <a:t>Table </a:t>
            </a:r>
            <a:r>
              <a:rPr lang="en-US" altLang="ko-KR" sz="1700" dirty="0" smtClean="0">
                <a:latin typeface="Calibri" pitchFamily="34" charset="0"/>
              </a:rPr>
              <a:t>2. Medical Treatment for chronic bile acid- induced diarrhea</a:t>
            </a:r>
            <a:endParaRPr lang="ko-KR" altLang="en-US" sz="1700" dirty="0">
              <a:latin typeface="Calibri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32701"/>
              </p:ext>
            </p:extLst>
          </p:nvPr>
        </p:nvGraphicFramePr>
        <p:xfrm>
          <a:off x="179511" y="1840911"/>
          <a:ext cx="8856985" cy="497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4104456"/>
                <a:gridCol w="3312368"/>
              </a:tblGrid>
              <a:tr h="302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Treatment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Advantages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Disadvantages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2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Colestyramine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Evidence- established </a:t>
                      </a:r>
                    </a:p>
                    <a:p>
                      <a:pPr algn="ctr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effective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poorly tolerated </a:t>
                      </a:r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due to </a:t>
                      </a:r>
                    </a:p>
                    <a:p>
                      <a:pPr algn="ctr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ko-K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unpalatability</a:t>
                      </a:r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side effects </a:t>
                      </a:r>
                    </a:p>
                    <a:p>
                      <a:pPr algn="ctr"/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∇ </a:t>
                      </a:r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bioavailability </a:t>
                      </a:r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of co-administered     </a:t>
                      </a:r>
                    </a:p>
                    <a:p>
                      <a:pPr algn="ctr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     agents/ fat-soluble vitamins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22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Colestipol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effective alternative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not tolerate </a:t>
                      </a:r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colestyramine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Same as </a:t>
                      </a:r>
                      <a:r>
                        <a:rPr lang="en-US" altLang="ko-K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Colestyramine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42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Colesevelam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Available in 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tablet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form</a:t>
                      </a:r>
                      <a:endParaRPr lang="ko-KR" alt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improved 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tolerability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Good bioavailability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of co-administered agents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Not licensed for BAD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 large-scale studies to date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Large size,  relatively 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expensive 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42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Conventional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anti-</a:t>
                      </a:r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diarrheals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Better tolerated than BAS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Good bioavailability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of co-administered agents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Available in tablet form, Relatively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expensive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Not licensed for BAD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 large-scale studies to date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22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Aluminium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hydroxide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Better tolerated than BAS, Available tablet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Good bioavailability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of co-administered agents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Not licensed for BAD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 large-scale studies to date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42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Dietary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intervention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 need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for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drug treatment 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Direct effect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on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fecal bile acid excretion rate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 large-scale studies to date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Poor compliance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due poor taste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Requires formal dietetic assessment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79512" y="2189491"/>
            <a:ext cx="1440160" cy="24597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7011" y="299681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Calibri" pitchFamily="34" charset="0"/>
              </a:rPr>
              <a:t>Bile acid </a:t>
            </a:r>
            <a:r>
              <a:rPr lang="en-US" altLang="ko-KR" b="1" i="1" dirty="0" err="1" smtClean="0">
                <a:solidFill>
                  <a:srgbClr val="FF0000"/>
                </a:solidFill>
                <a:latin typeface="Calibri" pitchFamily="34" charset="0"/>
              </a:rPr>
              <a:t>sequestrants</a:t>
            </a:r>
            <a:r>
              <a:rPr lang="en-US" altLang="ko-KR" b="1" i="1" dirty="0" smtClean="0">
                <a:solidFill>
                  <a:srgbClr val="FF0000"/>
                </a:solidFill>
                <a:latin typeface="Calibri" pitchFamily="34" charset="0"/>
              </a:rPr>
              <a:t> (BAS)</a:t>
            </a:r>
            <a:endParaRPr lang="ko-KR" altLang="en-US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</a:rPr>
              <a:t>Syndrome? </a:t>
            </a:r>
            <a:endParaRPr lang="ko-KR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1176" y="1052736"/>
            <a:ext cx="8229600" cy="144016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itchFamily="34" charset="0"/>
              </a:rPr>
              <a:t>A </a:t>
            </a:r>
            <a:r>
              <a:rPr lang="en-US" altLang="ko-KR" sz="2400" b="1" dirty="0">
                <a:solidFill>
                  <a:srgbClr val="FF0000"/>
                </a:solidFill>
                <a:latin typeface="Calibri" pitchFamily="34" charset="0"/>
              </a:rPr>
              <a:t>set</a:t>
            </a:r>
            <a:r>
              <a:rPr lang="en-US" altLang="ko-KR" sz="2400" dirty="0">
                <a:latin typeface="Calibri" pitchFamily="34" charset="0"/>
              </a:rPr>
              <a:t> of medical </a:t>
            </a:r>
            <a:r>
              <a:rPr lang="en-US" altLang="ko-KR" sz="2400" b="1" dirty="0">
                <a:solidFill>
                  <a:srgbClr val="FF0000"/>
                </a:solidFill>
                <a:latin typeface="Calibri" pitchFamily="34" charset="0"/>
              </a:rPr>
              <a:t>signs</a:t>
            </a:r>
            <a:r>
              <a:rPr lang="en-US" altLang="ko-KR" sz="2400" dirty="0">
                <a:latin typeface="Calibri" pitchFamily="34" charset="0"/>
              </a:rPr>
              <a:t> and 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</a:rPr>
              <a:t>symptoms</a:t>
            </a:r>
          </a:p>
          <a:p>
            <a:r>
              <a:rPr lang="en-US" altLang="ko-KR" sz="2400" dirty="0">
                <a:latin typeface="Calibri" pitchFamily="34" charset="0"/>
              </a:rPr>
              <a:t>C</a:t>
            </a:r>
            <a:r>
              <a:rPr lang="en-US" altLang="ko-KR" sz="2400" dirty="0" smtClean="0">
                <a:latin typeface="Calibri" pitchFamily="34" charset="0"/>
              </a:rPr>
              <a:t>orrelated </a:t>
            </a:r>
            <a:r>
              <a:rPr lang="en-US" altLang="ko-KR" sz="2400" dirty="0">
                <a:latin typeface="Calibri" pitchFamily="34" charset="0"/>
              </a:rPr>
              <a:t>with each other and, often, with a specific </a:t>
            </a:r>
            <a:r>
              <a:rPr lang="en-US" altLang="ko-KR" sz="2400" dirty="0" smtClean="0">
                <a:latin typeface="Calibri" pitchFamily="34" charset="0"/>
              </a:rPr>
              <a:t>disease</a:t>
            </a:r>
          </a:p>
          <a:p>
            <a:r>
              <a:rPr lang="en-US" altLang="ko-KR" sz="2400" dirty="0">
                <a:latin typeface="Calibri" pitchFamily="34" charset="0"/>
              </a:rPr>
              <a:t>D</a:t>
            </a:r>
            <a:r>
              <a:rPr lang="en-US" altLang="ko-KR" sz="2400" dirty="0" smtClean="0">
                <a:latin typeface="Calibri" pitchFamily="34" charset="0"/>
              </a:rPr>
              <a:t>erives </a:t>
            </a:r>
            <a:r>
              <a:rPr lang="en-US" altLang="ko-KR" sz="2400" dirty="0">
                <a:latin typeface="Calibri" pitchFamily="34" charset="0"/>
              </a:rPr>
              <a:t>from the Greek </a:t>
            </a:r>
            <a:r>
              <a:rPr lang="en-US" altLang="ko-KR" sz="2400" dirty="0" err="1">
                <a:latin typeface="Calibri" pitchFamily="34" charset="0"/>
              </a:rPr>
              <a:t>σύνδρομον</a:t>
            </a:r>
            <a:r>
              <a:rPr lang="en-US" altLang="ko-KR" sz="2400" dirty="0">
                <a:latin typeface="Calibri" pitchFamily="34" charset="0"/>
              </a:rPr>
              <a:t>, meaning "</a:t>
            </a:r>
            <a:r>
              <a:rPr lang="en-US" altLang="ko-KR" sz="2400" b="1" dirty="0">
                <a:solidFill>
                  <a:srgbClr val="FF0000"/>
                </a:solidFill>
                <a:latin typeface="Calibri" pitchFamily="34" charset="0"/>
              </a:rPr>
              <a:t>concurrence</a:t>
            </a:r>
            <a:r>
              <a:rPr lang="en-US" altLang="ko-KR" sz="2400" dirty="0" smtClean="0">
                <a:latin typeface="Calibri" pitchFamily="34" charset="0"/>
              </a:rPr>
              <a:t>"</a:t>
            </a:r>
            <a:endParaRPr lang="ko-KR" altLang="en-US" sz="2400" dirty="0">
              <a:latin typeface="Calibri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781557" y="3357653"/>
            <a:ext cx="42484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latin typeface="Calibri" pitchFamily="34" charset="0"/>
              </a:rPr>
              <a:t>Cushing</a:t>
            </a:r>
            <a:r>
              <a:rPr lang="ko-KR" altLang="en-US" sz="2200" dirty="0" smtClean="0">
                <a:latin typeface="Calibri" pitchFamily="34" charset="0"/>
              </a:rPr>
              <a:t> </a:t>
            </a:r>
            <a:r>
              <a:rPr lang="en-US" altLang="ko-KR" sz="2200" dirty="0" smtClean="0">
                <a:latin typeface="Calibri" pitchFamily="34" charset="0"/>
              </a:rPr>
              <a:t>syndrome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en-US" altLang="ko-KR" sz="2000" dirty="0" smtClean="0">
                <a:latin typeface="Calibri" pitchFamily="34" charset="0"/>
              </a:rPr>
              <a:t>a </a:t>
            </a:r>
            <a:r>
              <a:rPr lang="en-US" altLang="ko-KR" sz="2000" dirty="0">
                <a:latin typeface="Calibri" pitchFamily="34" charset="0"/>
              </a:rPr>
              <a:t>collection of signs and symptoms due to prolonged exposure to </a:t>
            </a:r>
            <a:r>
              <a:rPr lang="en-US" altLang="ko-KR" sz="2000" dirty="0" smtClean="0">
                <a:latin typeface="Calibri" pitchFamily="34" charset="0"/>
              </a:rPr>
              <a:t>cortisol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en-US" altLang="ko-KR" sz="2000" dirty="0">
                <a:latin typeface="Calibri" pitchFamily="34" charset="0"/>
              </a:rPr>
              <a:t> high blood pressure, abdominal </a:t>
            </a:r>
            <a:r>
              <a:rPr lang="en-US" altLang="ko-KR" sz="2000" dirty="0" smtClean="0">
                <a:latin typeface="Calibri" pitchFamily="34" charset="0"/>
              </a:rPr>
              <a:t>obesity, thin </a:t>
            </a:r>
            <a:r>
              <a:rPr lang="en-US" altLang="ko-KR" sz="2000" dirty="0">
                <a:latin typeface="Calibri" pitchFamily="34" charset="0"/>
              </a:rPr>
              <a:t>arms and legs, reddish stretch marks, a round red face, a fat lump between the shoulders, weak muscles, weak bones, acne, and fragile skin that heals poorly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0019" y="2576517"/>
            <a:ext cx="6058325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srgbClr val="00B0F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800" b="1" i="1" dirty="0" smtClean="0">
                <a:solidFill>
                  <a:srgbClr val="990000"/>
                </a:solidFill>
                <a:latin typeface="Calibri" pitchFamily="34" charset="0"/>
              </a:rPr>
              <a:t>Multiple Concurrent symptoms!!!</a:t>
            </a:r>
            <a:endParaRPr lang="ko-KR" altLang="en-US" sz="2800" b="1" i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8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9126"/>
            <a:ext cx="4762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7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383" y="188640"/>
            <a:ext cx="9001000" cy="1152128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>PCS: </a:t>
            </a:r>
            <a:r>
              <a:rPr lang="en-US" altLang="ko-KR" sz="4000" b="1" dirty="0" smtClean="0">
                <a:solidFill>
                  <a:srgbClr val="FF0000"/>
                </a:solidFill>
                <a:latin typeface="Calibri" pitchFamily="34" charset="0"/>
              </a:rPr>
              <a:t>Symptom </a:t>
            </a:r>
            <a:r>
              <a:rPr lang="en-US" altLang="ko-KR" sz="4000" b="1" dirty="0">
                <a:solidFill>
                  <a:srgbClr val="FF0000"/>
                </a:solidFill>
                <a:latin typeface="Calibri" pitchFamily="34" charset="0"/>
              </a:rPr>
              <a:t>Clusters </a:t>
            </a:r>
            <a:r>
              <a:rPr lang="en-US" altLang="ko-KR" sz="4000" b="1" dirty="0">
                <a:latin typeface="Calibri" pitchFamily="34" charset="0"/>
              </a:rPr>
              <a:t>after </a:t>
            </a:r>
            <a:r>
              <a:rPr lang="en-US" altLang="ko-KR" sz="4000" b="1" dirty="0" smtClean="0">
                <a:latin typeface="Calibri" pitchFamily="34" charset="0"/>
              </a:rPr>
              <a:t>LC</a:t>
            </a:r>
            <a:r>
              <a:rPr lang="en-US" altLang="ko-KR" sz="2800" b="1" dirty="0">
                <a:latin typeface="Calibri" pitchFamily="34" charset="0"/>
              </a:rPr>
              <a:t/>
            </a:r>
            <a:br>
              <a:rPr lang="en-US" altLang="ko-KR" sz="2800" b="1" dirty="0">
                <a:latin typeface="Calibri" pitchFamily="34" charset="0"/>
              </a:rPr>
            </a:br>
            <a:r>
              <a:rPr lang="en-US" altLang="ko-KR" sz="2800" b="1" dirty="0">
                <a:latin typeface="Calibri" pitchFamily="34" charset="0"/>
              </a:rPr>
              <a:t>    </a:t>
            </a:r>
            <a:r>
              <a:rPr lang="en-US" altLang="ko-KR" sz="3000" b="1" dirty="0">
                <a:latin typeface="Calibri" pitchFamily="34" charset="0"/>
              </a:rPr>
              <a:t> - Prospective multicenter Study-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15923"/>
          </a:xfrm>
        </p:spPr>
        <p:txBody>
          <a:bodyPr>
            <a:noAutofit/>
          </a:bodyPr>
          <a:lstStyle/>
          <a:p>
            <a:r>
              <a:rPr lang="en-US" altLang="ko-KR" sz="2200" dirty="0" smtClean="0">
                <a:latin typeface="Calibri" pitchFamily="34" charset="0"/>
              </a:rPr>
              <a:t>Factor </a:t>
            </a:r>
            <a:r>
              <a:rPr lang="en-US" altLang="ko-KR" sz="2200" dirty="0">
                <a:latin typeface="Calibri" pitchFamily="34" charset="0"/>
              </a:rPr>
              <a:t>analysis by </a:t>
            </a:r>
            <a:r>
              <a:rPr lang="en-US" altLang="ko-KR" sz="2200" dirty="0" err="1">
                <a:latin typeface="Calibri" pitchFamily="34" charset="0"/>
              </a:rPr>
              <a:t>Varimax</a:t>
            </a:r>
            <a:r>
              <a:rPr lang="en-US" altLang="ko-KR" sz="2200" dirty="0">
                <a:latin typeface="Calibri" pitchFamily="34" charset="0"/>
              </a:rPr>
              <a:t> rotation and K-mean methods</a:t>
            </a:r>
          </a:p>
          <a:p>
            <a:endParaRPr lang="ko-KR" altLang="en-US" sz="2000" b="1" dirty="0" smtClean="0">
              <a:latin typeface="Calibri" pitchFamily="34" charset="0"/>
            </a:endParaRPr>
          </a:p>
          <a:p>
            <a:endParaRPr lang="ko-KR" alt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13407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IW Han et al, KAHBPA 2015</a:t>
            </a:r>
            <a:endParaRPr lang="ko-KR" altLang="en-US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7"/>
            <a:ext cx="6732748" cy="47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88" y="268467"/>
            <a:ext cx="9001000" cy="936104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/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4000" b="1" dirty="0" smtClean="0">
                <a:latin typeface="Calibri" pitchFamily="34" charset="0"/>
              </a:rPr>
              <a:t>PCS: </a:t>
            </a:r>
            <a:r>
              <a:rPr lang="en-US" altLang="ko-KR" sz="4000" b="1" dirty="0" smtClean="0">
                <a:solidFill>
                  <a:srgbClr val="FF0000"/>
                </a:solidFill>
                <a:latin typeface="Calibri" pitchFamily="34" charset="0"/>
              </a:rPr>
              <a:t>RUQ pain and Diarrhea</a:t>
            </a:r>
            <a:r>
              <a:rPr lang="en-US" altLang="ko-KR" sz="4000" b="1" dirty="0">
                <a:latin typeface="Calibri" pitchFamily="34" charset="0"/>
              </a:rPr>
              <a:t/>
            </a:r>
            <a:br>
              <a:rPr lang="en-US" altLang="ko-KR" sz="4000" b="1" dirty="0">
                <a:latin typeface="Calibri" pitchFamily="34" charset="0"/>
              </a:rPr>
            </a:br>
            <a:r>
              <a:rPr lang="en-US" altLang="ko-KR" sz="4000" b="1" dirty="0" smtClean="0">
                <a:latin typeface="Calibri" pitchFamily="34" charset="0"/>
              </a:rPr>
              <a:t> </a:t>
            </a:r>
            <a:r>
              <a:rPr lang="en-US" altLang="ko-KR" sz="3000" b="1" dirty="0" smtClean="0">
                <a:latin typeface="Calibri" pitchFamily="34" charset="0"/>
              </a:rPr>
              <a:t>Risk factor and Medical Prophylaxis</a:t>
            </a:r>
            <a:r>
              <a:rPr lang="en-US" altLang="ko-KR" sz="4000" b="1" dirty="0" smtClean="0">
                <a:latin typeface="Calibri" pitchFamily="34" charset="0"/>
              </a:rPr>
              <a:t/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2800" b="1" dirty="0">
                <a:latin typeface="Calibri" pitchFamily="34" charset="0"/>
              </a:rPr>
              <a:t/>
            </a:r>
            <a:br>
              <a:rPr lang="en-US" altLang="ko-KR" sz="2800" b="1" dirty="0">
                <a:latin typeface="Calibri" pitchFamily="34" charset="0"/>
              </a:rPr>
            </a:br>
            <a:r>
              <a:rPr lang="en-US" altLang="ko-KR" sz="2800" b="1" dirty="0">
                <a:latin typeface="Calibri" pitchFamily="34" charset="0"/>
              </a:rPr>
              <a:t>    </a:t>
            </a:r>
            <a:r>
              <a:rPr lang="en-US" altLang="ko-KR" sz="3000" b="1" dirty="0">
                <a:latin typeface="Calibri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11993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IW Han et al, KAHBPA 2015</a:t>
            </a:r>
            <a:endParaRPr lang="ko-KR" altLang="en-US" i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8658"/>
            <a:ext cx="7685263" cy="469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93932" y="6396335"/>
            <a:ext cx="8842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Strategy</a:t>
            </a:r>
            <a:r>
              <a:rPr lang="en-US" altLang="ko-KR" sz="20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ko-KR" sz="2000" dirty="0">
                <a:latin typeface="Calibri" pitchFamily="34" charset="0"/>
                <a:sym typeface="Wingdings" pitchFamily="2" charset="2"/>
              </a:rPr>
              <a:t>will be </a:t>
            </a:r>
            <a:r>
              <a:rPr lang="en-US" altLang="ko-KR" sz="2000" b="1" dirty="0">
                <a:latin typeface="Calibri" pitchFamily="34" charset="0"/>
                <a:sym typeface="Wingdings" pitchFamily="2" charset="2"/>
              </a:rPr>
              <a:t>needed </a:t>
            </a:r>
            <a:r>
              <a:rPr lang="en-US" altLang="ko-KR" sz="2000" dirty="0">
                <a:latin typeface="Calibri" pitchFamily="34" charset="0"/>
                <a:sym typeface="Wingdings" pitchFamily="2" charset="2"/>
              </a:rPr>
              <a:t>for treating </a:t>
            </a:r>
            <a:r>
              <a:rPr lang="en-US" altLang="ko-KR" sz="2000" b="1" dirty="0">
                <a:latin typeface="Calibri" pitchFamily="34" charset="0"/>
                <a:sym typeface="Wingdings" pitchFamily="2" charset="2"/>
              </a:rPr>
              <a:t>both 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RUQ pain </a:t>
            </a:r>
            <a:r>
              <a:rPr lang="en-US" altLang="ko-KR" sz="2000" dirty="0">
                <a:latin typeface="Calibri" pitchFamily="34" charset="0"/>
                <a:sym typeface="Wingdings" pitchFamily="2" charset="2"/>
              </a:rPr>
              <a:t>and</a:t>
            </a:r>
            <a:r>
              <a:rPr lang="en-US" altLang="ko-KR" sz="20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diarrhea</a:t>
            </a:r>
            <a:r>
              <a:rPr lang="en-US" altLang="ko-KR" sz="2000" b="1" dirty="0">
                <a:latin typeface="Calibri" pitchFamily="34" charset="0"/>
                <a:sym typeface="Wingdings" pitchFamily="2" charset="2"/>
              </a:rPr>
              <a:t> after LC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79512" y="5229200"/>
            <a:ext cx="76328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511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39552" y="3501008"/>
            <a:ext cx="82809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5496" y="332656"/>
            <a:ext cx="907441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100" b="1" dirty="0" smtClean="0">
                <a:latin typeface="Calibri" pitchFamily="34" charset="0"/>
              </a:rPr>
              <a:t>Mail from outlander who has </a:t>
            </a:r>
            <a:r>
              <a:rPr lang="en-US" altLang="ko-KR" sz="3100" b="1" dirty="0">
                <a:latin typeface="Calibri" pitchFamily="34" charset="0"/>
              </a:rPr>
              <a:t>b</a:t>
            </a:r>
            <a:r>
              <a:rPr lang="en-US" altLang="ko-KR" sz="3100" b="1" dirty="0" smtClean="0">
                <a:latin typeface="Calibri" pitchFamily="34" charset="0"/>
              </a:rPr>
              <a:t>een troubled with PCS</a:t>
            </a:r>
            <a:endParaRPr lang="ko-KR" altLang="en-US" sz="3100" b="1" dirty="0">
              <a:latin typeface="Calibri" pitchFamily="34" charset="0"/>
            </a:endParaRPr>
          </a:p>
        </p:txBody>
      </p:sp>
      <p:pic>
        <p:nvPicPr>
          <p:cNvPr id="8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539552" y="4653136"/>
            <a:ext cx="23762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331640" y="4365104"/>
            <a:ext cx="334837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179512" y="980728"/>
            <a:ext cx="8827937" cy="5760640"/>
            <a:chOff x="179105" y="784221"/>
            <a:chExt cx="8951548" cy="586562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05" y="784221"/>
              <a:ext cx="8951548" cy="586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527219" y="3068960"/>
              <a:ext cx="8280920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502204" y="3005988"/>
            <a:ext cx="8318268" cy="128528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+mn-ea"/>
              </a:rPr>
              <a:t>However, there is no consensus for definition of </a:t>
            </a:r>
            <a:r>
              <a:rPr lang="en-US" altLang="ko-KR" dirty="0" err="1">
                <a:solidFill>
                  <a:srgbClr val="FF0000"/>
                </a:solidFill>
                <a:latin typeface="+mn-ea"/>
              </a:rPr>
              <a:t>postcholecystectomy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syndrome (PCS) except RUQ pain. As a result, unfortunately, there is no consensus of medical treatment on PCS.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04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490662"/>
            <a:ext cx="8928992" cy="2146250"/>
          </a:xfrm>
        </p:spPr>
        <p:txBody>
          <a:bodyPr>
            <a:noAutofit/>
          </a:bodyPr>
          <a:lstStyle/>
          <a:p>
            <a:r>
              <a:rPr lang="en-US" altLang="ko-KR" sz="3400" b="1" dirty="0">
                <a:latin typeface="Calibri" pitchFamily="34" charset="0"/>
              </a:rPr>
              <a:t>Prospective Multicenter Observational </a:t>
            </a:r>
            <a:r>
              <a:rPr lang="en-US" altLang="ko-KR" sz="3400" b="1" dirty="0" smtClean="0">
                <a:latin typeface="Calibri" pitchFamily="34" charset="0"/>
              </a:rPr>
              <a:t>Analysis for </a:t>
            </a:r>
            <a:r>
              <a:rPr lang="en-US" altLang="ko-KR" sz="3400" b="1" dirty="0">
                <a:solidFill>
                  <a:srgbClr val="FF0000"/>
                </a:solidFill>
                <a:latin typeface="Calibri" pitchFamily="34" charset="0"/>
              </a:rPr>
              <a:t>Post-cholecystectomy Complication</a:t>
            </a:r>
            <a:r>
              <a:rPr lang="en-US" altLang="ko-KR" sz="3400" b="1" dirty="0">
                <a:latin typeface="Calibri" pitchFamily="34" charset="0"/>
              </a:rPr>
              <a:t> </a:t>
            </a:r>
            <a:r>
              <a:rPr lang="en-US" altLang="ko-KR" sz="3400" b="1" dirty="0" smtClean="0">
                <a:latin typeface="Calibri" pitchFamily="34" charset="0"/>
              </a:rPr>
              <a:t>and Development </a:t>
            </a:r>
            <a:r>
              <a:rPr lang="en-US" altLang="ko-KR" sz="3400" b="1" dirty="0">
                <a:latin typeface="Calibri" pitchFamily="34" charset="0"/>
              </a:rPr>
              <a:t>of Predictive Model in Korea </a:t>
            </a:r>
            <a:endParaRPr lang="ko-KR" altLang="en-US" sz="3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99686"/>
            <a:ext cx="8892480" cy="360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</a:rPr>
              <a:t>Nationwide</a:t>
            </a:r>
            <a:r>
              <a:rPr lang="en-US" altLang="ko-KR" sz="2400" dirty="0" smtClean="0">
                <a:latin typeface="Calibri" pitchFamily="34" charset="0"/>
              </a:rPr>
              <a:t> study in </a:t>
            </a:r>
            <a:r>
              <a:rPr lang="en-US" altLang="ko-KR" sz="2400" dirty="0">
                <a:latin typeface="Calibri" pitchFamily="34" charset="0"/>
              </a:rPr>
              <a:t>patients with 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</a:rPr>
              <a:t>cholecystectomy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</a:rPr>
              <a:t>Korean</a:t>
            </a:r>
            <a:r>
              <a:rPr lang="en-US" altLang="ko-KR" sz="2400" dirty="0" smtClean="0">
                <a:latin typeface="Calibri" pitchFamily="34" charset="0"/>
              </a:rPr>
              <a:t> version of </a:t>
            </a:r>
            <a:r>
              <a:rPr lang="en-US" altLang="ko-KR" sz="2400" b="1" i="1" dirty="0" smtClean="0">
                <a:latin typeface="Calibri" pitchFamily="34" charset="0"/>
              </a:rPr>
              <a:t>ACS NSQIP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Calibri" pitchFamily="34" charset="0"/>
              </a:rPr>
              <a:t>The 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</a:rPr>
              <a:t>Symptomatic evaluation </a:t>
            </a:r>
            <a:r>
              <a:rPr lang="en-US" altLang="ko-KR" sz="2400" b="1" dirty="0" smtClean="0">
                <a:latin typeface="Calibri" pitchFamily="34" charset="0"/>
              </a:rPr>
              <a:t>using validated questionnaire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z="2400" dirty="0" smtClean="0">
                <a:latin typeface="Calibri" pitchFamily="34" charset="0"/>
              </a:rPr>
              <a:t>Complication evaluation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z="2400" b="1" dirty="0" smtClean="0">
                <a:latin typeface="Calibri" pitchFamily="34" charset="0"/>
              </a:rPr>
              <a:t>Predictive model </a:t>
            </a:r>
            <a:r>
              <a:rPr lang="en-US" altLang="ko-KR" sz="2400" dirty="0" smtClean="0">
                <a:latin typeface="Calibri" pitchFamily="34" charset="0"/>
              </a:rPr>
              <a:t>for complication after cholecystectomy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endParaRPr lang="en-US" altLang="ko-KR" sz="2400" dirty="0">
              <a:latin typeface="Calibri" pitchFamily="34" charset="0"/>
            </a:endParaRP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z="2800" b="1" i="1" dirty="0" smtClean="0">
                <a:solidFill>
                  <a:srgbClr val="FF0000"/>
                </a:solidFill>
                <a:latin typeface="Calibri" pitchFamily="34" charset="0"/>
              </a:rPr>
              <a:t>Dozens of the end-points: symptoms cluster, risk factors, and medical treatment  for PCS</a:t>
            </a:r>
            <a:endParaRPr lang="ko-KR" altLang="en-US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5649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0070C0"/>
                </a:solidFill>
                <a:latin typeface="Calibri" pitchFamily="34" charset="0"/>
              </a:rPr>
              <a:t>Ongoing trial by KAHBPS and NECA, 2016</a:t>
            </a:r>
            <a:endParaRPr lang="ko-KR" altLang="en-US" sz="24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5829"/>
            <a:ext cx="1808289" cy="4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9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>Take Home Message</a:t>
            </a:r>
            <a:endParaRPr lang="ko-KR" altLang="en-US" sz="4000" b="1" dirty="0">
              <a:latin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</a:pPr>
            <a:r>
              <a:rPr lang="en-US" altLang="ko-KR" sz="2800" dirty="0" smtClean="0">
                <a:latin typeface="Calibri" pitchFamily="34" charset="0"/>
              </a:rPr>
              <a:t>Symptoms of PCS: various</a:t>
            </a:r>
          </a:p>
          <a:p>
            <a:pPr lvl="1">
              <a:lnSpc>
                <a:spcPct val="124000"/>
              </a:lnSpc>
            </a:pPr>
            <a:r>
              <a:rPr lang="en-US" altLang="ko-KR" sz="2600" dirty="0" smtClean="0">
                <a:latin typeface="Calibri" pitchFamily="34" charset="0"/>
              </a:rPr>
              <a:t>RUQ pain, diarrhea, </a:t>
            </a:r>
            <a:r>
              <a:rPr lang="en-US" altLang="ko-KR" sz="2600" dirty="0" err="1" smtClean="0">
                <a:latin typeface="Calibri" pitchFamily="34" charset="0"/>
              </a:rPr>
              <a:t>etc</a:t>
            </a:r>
            <a:endParaRPr lang="en-US" altLang="ko-KR" sz="2600" dirty="0" smtClean="0">
              <a:latin typeface="Calibri" pitchFamily="34" charset="0"/>
            </a:endParaRPr>
          </a:p>
          <a:p>
            <a:pPr lvl="1">
              <a:lnSpc>
                <a:spcPct val="124000"/>
              </a:lnSpc>
            </a:pPr>
            <a:r>
              <a:rPr lang="en-US" altLang="ko-KR" sz="2600" dirty="0" smtClean="0">
                <a:latin typeface="Calibri" pitchFamily="34" charset="0"/>
              </a:rPr>
              <a:t>Ongoing prospective study for Complications after cholecystectomy- Korean NSQIP by </a:t>
            </a:r>
            <a:r>
              <a:rPr lang="en-US" altLang="ko-KR" sz="2600" i="1" dirty="0" smtClean="0">
                <a:latin typeface="Calibri" pitchFamily="34" charset="0"/>
              </a:rPr>
              <a:t>KAHBPS</a:t>
            </a:r>
          </a:p>
          <a:p>
            <a:pPr>
              <a:lnSpc>
                <a:spcPct val="124000"/>
              </a:lnSpc>
            </a:pPr>
            <a:r>
              <a:rPr lang="en-US" altLang="ko-KR" sz="2800" dirty="0" smtClean="0">
                <a:latin typeface="Calibri" pitchFamily="34" charset="0"/>
              </a:rPr>
              <a:t>Management of PCS: according to each diagnosis </a:t>
            </a:r>
          </a:p>
          <a:p>
            <a:pPr>
              <a:lnSpc>
                <a:spcPct val="124000"/>
              </a:lnSpc>
            </a:pPr>
            <a:r>
              <a:rPr lang="en-US" altLang="ko-KR" sz="2800" dirty="0" smtClean="0">
                <a:latin typeface="Calibri" pitchFamily="34" charset="0"/>
              </a:rPr>
              <a:t>Medical Treatment of PCS: </a:t>
            </a:r>
          </a:p>
          <a:p>
            <a:pPr lvl="1">
              <a:lnSpc>
                <a:spcPct val="124000"/>
              </a:lnSpc>
            </a:pPr>
            <a:r>
              <a:rPr lang="en-US" altLang="ko-KR" sz="2600" dirty="0" err="1" smtClean="0">
                <a:latin typeface="Calibri" pitchFamily="34" charset="0"/>
              </a:rPr>
              <a:t>Choleretic</a:t>
            </a:r>
            <a:r>
              <a:rPr lang="en-US" altLang="ko-KR" sz="2600" dirty="0" smtClean="0">
                <a:latin typeface="Calibri" pitchFamily="34" charset="0"/>
              </a:rPr>
              <a:t> drug might be beneficial for pains</a:t>
            </a:r>
          </a:p>
          <a:p>
            <a:pPr lvl="1">
              <a:lnSpc>
                <a:spcPct val="124000"/>
              </a:lnSpc>
            </a:pPr>
            <a:r>
              <a:rPr lang="en-US" altLang="ko-KR" sz="2600" dirty="0" smtClean="0">
                <a:latin typeface="Calibri" pitchFamily="34" charset="0"/>
              </a:rPr>
              <a:t>Bile </a:t>
            </a:r>
            <a:r>
              <a:rPr lang="en-US" altLang="ko-KR" sz="2600" dirty="0">
                <a:latin typeface="Calibri" pitchFamily="34" charset="0"/>
              </a:rPr>
              <a:t>acid </a:t>
            </a:r>
            <a:r>
              <a:rPr lang="en-US" altLang="ko-KR" sz="2600" dirty="0" err="1" smtClean="0">
                <a:latin typeface="Calibri" pitchFamily="34" charset="0"/>
              </a:rPr>
              <a:t>sequestrants</a:t>
            </a:r>
            <a:r>
              <a:rPr lang="en-US" altLang="ko-KR" sz="2600" dirty="0" smtClean="0">
                <a:latin typeface="Calibri" pitchFamily="34" charset="0"/>
              </a:rPr>
              <a:t> are useful to diarrhea </a:t>
            </a:r>
          </a:p>
          <a:p>
            <a:pPr lvl="1">
              <a:lnSpc>
                <a:spcPct val="124000"/>
              </a:lnSpc>
            </a:pPr>
            <a:r>
              <a:rPr lang="en-US" altLang="ko-KR" sz="2600" dirty="0" smtClean="0">
                <a:latin typeface="Calibri" pitchFamily="34" charset="0"/>
              </a:rPr>
              <a:t>More study will be needed for multiple symptoms</a:t>
            </a:r>
            <a:endParaRPr lang="ko-KR" altLang="en-US" sz="2600" dirty="0">
              <a:latin typeface="Calibri" pitchFamily="34" charset="0"/>
            </a:endParaRPr>
          </a:p>
        </p:txBody>
      </p:sp>
      <p:pic>
        <p:nvPicPr>
          <p:cNvPr id="4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8098"/>
          </a:xfrm>
        </p:spPr>
        <p:txBody>
          <a:bodyPr>
            <a:noAutofit/>
          </a:bodyPr>
          <a:lstStyle/>
          <a:p>
            <a:r>
              <a:rPr lang="en-US" altLang="ko-KR" sz="40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Postcholecystectomy</a:t>
            </a:r>
            <a:r>
              <a:rPr lang="en-US" altLang="ko-KR" sz="4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Syndrome (PCS)</a:t>
            </a:r>
            <a:endParaRPr lang="ko-KR" altLang="en-US" sz="3800" b="1" dirty="0">
              <a:latin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544616"/>
          </a:xfrm>
        </p:spPr>
        <p:txBody>
          <a:bodyPr>
            <a:noAutofit/>
          </a:bodyPr>
          <a:lstStyle/>
          <a:p>
            <a:r>
              <a:rPr lang="en-US" altLang="ko-KR" sz="2400" b="1" dirty="0" smtClean="0">
                <a:latin typeface="Calibri" pitchFamily="34" charset="0"/>
              </a:rPr>
              <a:t>Definition</a:t>
            </a:r>
            <a:r>
              <a:rPr lang="en-US" altLang="ko-KR" sz="2400" dirty="0" smtClean="0">
                <a:latin typeface="Calibri" pitchFamily="34" charset="0"/>
              </a:rPr>
              <a:t> : </a:t>
            </a:r>
            <a:r>
              <a:rPr lang="en-US" altLang="ko-KR" sz="2400" b="1" dirty="0">
                <a:solidFill>
                  <a:srgbClr val="FF0000"/>
                </a:solidFill>
                <a:latin typeface="Calibri" pitchFamily="34" charset="0"/>
              </a:rPr>
              <a:t>No consensus </a:t>
            </a:r>
            <a:r>
              <a:rPr lang="en-US" altLang="ko-KR" sz="2400" dirty="0">
                <a:latin typeface="Calibri" pitchFamily="34" charset="0"/>
              </a:rPr>
              <a:t>for definition of </a:t>
            </a:r>
            <a:r>
              <a:rPr lang="en-US" altLang="ko-KR" sz="2400" dirty="0" smtClean="0">
                <a:latin typeface="Calibri" pitchFamily="34" charset="0"/>
              </a:rPr>
              <a:t>PCS</a:t>
            </a:r>
          </a:p>
          <a:p>
            <a:pPr lvl="1"/>
            <a:r>
              <a:rPr lang="en-US" altLang="ko-KR" sz="2200" dirty="0" smtClean="0">
                <a:latin typeface="Calibri" pitchFamily="34" charset="0"/>
              </a:rPr>
              <a:t>heterogeneous group of  </a:t>
            </a:r>
            <a:r>
              <a:rPr lang="en-US" altLang="ko-KR" sz="2200" dirty="0">
                <a:latin typeface="Calibri" pitchFamily="34" charset="0"/>
              </a:rPr>
              <a:t>diseases</a:t>
            </a:r>
            <a:endParaRPr lang="en-US" altLang="ko-KR" sz="2200" dirty="0" smtClean="0">
              <a:latin typeface="Calibri" pitchFamily="34" charset="0"/>
            </a:endParaRPr>
          </a:p>
          <a:p>
            <a:pPr lvl="1"/>
            <a:r>
              <a:rPr lang="en-US" altLang="ko-KR" sz="2200" dirty="0" smtClean="0">
                <a:latin typeface="Calibri" pitchFamily="34" charset="0"/>
              </a:rPr>
              <a:t>usually manifested by </a:t>
            </a:r>
            <a:r>
              <a:rPr lang="en-US" altLang="ko-KR" sz="2200" b="1" dirty="0" smtClean="0">
                <a:latin typeface="Calibri" pitchFamily="34" charset="0"/>
              </a:rPr>
              <a:t>abdominal symptoms </a:t>
            </a:r>
            <a:r>
              <a:rPr lang="en-US" altLang="ko-KR" sz="2200" dirty="0" smtClean="0">
                <a:latin typeface="Calibri" pitchFamily="34" charset="0"/>
              </a:rPr>
              <a:t>following GB removal</a:t>
            </a:r>
          </a:p>
          <a:p>
            <a:pPr lvl="1"/>
            <a:r>
              <a:rPr lang="en-US" altLang="ko-KR" sz="2200" dirty="0" smtClean="0">
                <a:latin typeface="Calibri" pitchFamily="34" charset="0"/>
              </a:rPr>
              <a:t>Although </a:t>
            </a:r>
            <a:r>
              <a:rPr lang="en-US" altLang="ko-KR" sz="2200" b="1" dirty="0" smtClean="0">
                <a:latin typeface="Calibri" pitchFamily="34" charset="0"/>
              </a:rPr>
              <a:t>used </a:t>
            </a:r>
            <a:r>
              <a:rPr lang="en-US" altLang="ko-KR" sz="2200" b="1" dirty="0">
                <a:latin typeface="Calibri" pitchFamily="34" charset="0"/>
              </a:rPr>
              <a:t>widely </a:t>
            </a:r>
            <a:r>
              <a:rPr lang="en-US" altLang="ko-KR" sz="2200" dirty="0">
                <a:latin typeface="Calibri" pitchFamily="34" charset="0"/>
              </a:rPr>
              <a:t>in the medical literature, </a:t>
            </a:r>
            <a:r>
              <a:rPr lang="en-US" altLang="ko-KR" sz="2200" b="1" dirty="0" smtClean="0">
                <a:latin typeface="Calibri" pitchFamily="34" charset="0"/>
              </a:rPr>
              <a:t>but inaccurate</a:t>
            </a:r>
          </a:p>
          <a:p>
            <a:pPr lvl="1"/>
            <a:r>
              <a:rPr lang="en-US" altLang="ko-KR" sz="2200" dirty="0" smtClean="0">
                <a:latin typeface="Calibri" pitchFamily="34" charset="0"/>
              </a:rPr>
              <a:t>Encompasses </a:t>
            </a:r>
            <a:r>
              <a:rPr lang="en-US" altLang="ko-KR" sz="2200" dirty="0">
                <a:latin typeface="Calibri" pitchFamily="34" charset="0"/>
              </a:rPr>
              <a:t>a large number of </a:t>
            </a:r>
            <a:r>
              <a:rPr lang="en-US" altLang="ko-KR" sz="2200" b="1" dirty="0">
                <a:latin typeface="Calibri" pitchFamily="34" charset="0"/>
              </a:rPr>
              <a:t>biliary</a:t>
            </a:r>
            <a:r>
              <a:rPr lang="en-US" altLang="ko-KR" sz="2200" dirty="0">
                <a:latin typeface="Calibri" pitchFamily="34" charset="0"/>
              </a:rPr>
              <a:t> and </a:t>
            </a:r>
            <a:r>
              <a:rPr lang="en-US" altLang="ko-KR" sz="2200" b="1" dirty="0">
                <a:latin typeface="Calibri" pitchFamily="34" charset="0"/>
              </a:rPr>
              <a:t>non-biliary </a:t>
            </a:r>
            <a:r>
              <a:rPr lang="en-US" altLang="ko-KR" sz="2200" b="1" dirty="0" smtClean="0">
                <a:latin typeface="Calibri" pitchFamily="34" charset="0"/>
              </a:rPr>
              <a:t>disorders</a:t>
            </a:r>
          </a:p>
          <a:p>
            <a:endParaRPr lang="en-US" altLang="ko-KR" sz="2600" dirty="0" smtClean="0">
              <a:latin typeface="Calibri" pitchFamily="34" charset="0"/>
            </a:endParaRPr>
          </a:p>
          <a:p>
            <a:r>
              <a:rPr lang="en-US" altLang="ko-KR" sz="2400" dirty="0" smtClean="0">
                <a:latin typeface="Calibri" pitchFamily="34" charset="0"/>
              </a:rPr>
              <a:t>Onset:  </a:t>
            </a:r>
            <a:r>
              <a:rPr lang="en-US" altLang="ko-KR" sz="2200" dirty="0" smtClean="0">
                <a:latin typeface="Calibri" pitchFamily="34" charset="0"/>
              </a:rPr>
              <a:t>within </a:t>
            </a:r>
            <a:r>
              <a:rPr lang="en-US" altLang="ko-KR" sz="2200" dirty="0">
                <a:latin typeface="Calibri" pitchFamily="34" charset="0"/>
              </a:rPr>
              <a:t>a few weeks </a:t>
            </a:r>
            <a:r>
              <a:rPr lang="en-US" altLang="ko-KR" sz="2200" dirty="0" smtClean="0">
                <a:latin typeface="Calibri" pitchFamily="34" charset="0"/>
              </a:rPr>
              <a:t>-</a:t>
            </a:r>
            <a:r>
              <a:rPr lang="en-US" altLang="ko-KR" sz="2200" dirty="0">
                <a:latin typeface="Calibri" pitchFamily="34" charset="0"/>
              </a:rPr>
              <a:t>months to years later</a:t>
            </a:r>
            <a:r>
              <a:rPr lang="en-US" altLang="ko-KR" sz="2200" dirty="0" smtClean="0">
                <a:latin typeface="Calibri" pitchFamily="34" charset="0"/>
              </a:rPr>
              <a:t> after surgery </a:t>
            </a:r>
          </a:p>
          <a:p>
            <a:endParaRPr lang="en-US" altLang="ko-KR" sz="2200" dirty="0">
              <a:latin typeface="Calibri" pitchFamily="34" charset="0"/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</a:rPr>
              <a:t>Symptoms</a:t>
            </a:r>
            <a:r>
              <a:rPr lang="en-US" altLang="ko-KR" sz="2400" dirty="0" smtClean="0">
                <a:latin typeface="Calibri" pitchFamily="34" charset="0"/>
              </a:rPr>
              <a:t>:</a:t>
            </a:r>
            <a:r>
              <a:rPr lang="en-US" altLang="ko-KR" sz="2200" dirty="0" smtClean="0">
                <a:latin typeface="Calibri" pitchFamily="34" charset="0"/>
              </a:rPr>
              <a:t> nonspecific </a:t>
            </a:r>
            <a:r>
              <a:rPr lang="en-US" altLang="ko-KR" sz="2200" dirty="0">
                <a:latin typeface="Calibri" pitchFamily="34" charset="0"/>
              </a:rPr>
              <a:t>and vary with the underlying </a:t>
            </a:r>
            <a:r>
              <a:rPr lang="en-US" altLang="ko-KR" sz="2200" dirty="0" smtClean="0">
                <a:latin typeface="Calibri" pitchFamily="34" charset="0"/>
              </a:rPr>
              <a:t>etiology</a:t>
            </a:r>
          </a:p>
          <a:p>
            <a:pPr lvl="2"/>
            <a:r>
              <a:rPr lang="en-US" altLang="ko-KR" sz="2000" dirty="0" smtClean="0">
                <a:latin typeface="Calibri" pitchFamily="34" charset="0"/>
              </a:rPr>
              <a:t>most </a:t>
            </a:r>
            <a:r>
              <a:rPr lang="en-US" altLang="ko-KR" sz="2000" dirty="0">
                <a:latin typeface="Calibri" pitchFamily="34" charset="0"/>
              </a:rPr>
              <a:t>often include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RUQ 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or </a:t>
            </a:r>
            <a:r>
              <a:rPr lang="en-US" altLang="ko-KR" sz="2000" b="1" dirty="0" err="1">
                <a:solidFill>
                  <a:srgbClr val="FF0000"/>
                </a:solidFill>
                <a:latin typeface="Calibri" pitchFamily="34" charset="0"/>
              </a:rPr>
              <a:t>epigastric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 pain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after meals</a:t>
            </a:r>
          </a:p>
          <a:p>
            <a:pPr lvl="2"/>
            <a:r>
              <a:rPr lang="en-US" altLang="ko-KR" sz="2000" dirty="0" smtClean="0">
                <a:latin typeface="Calibri" pitchFamily="34" charset="0"/>
              </a:rPr>
              <a:t>Jaundice</a:t>
            </a:r>
          </a:p>
          <a:p>
            <a:pPr lvl="2"/>
            <a:r>
              <a:rPr lang="en-US" altLang="ko-KR" sz="2000" dirty="0" smtClean="0">
                <a:latin typeface="Calibri" pitchFamily="34" charset="0"/>
              </a:rPr>
              <a:t>dyspeptic symptoms</a:t>
            </a:r>
          </a:p>
          <a:p>
            <a:pPr lvl="2"/>
            <a:r>
              <a:rPr lang="en-US" altLang="ko-KR" sz="2000" dirty="0" smtClean="0">
                <a:latin typeface="Calibri" pitchFamily="34" charset="0"/>
              </a:rPr>
              <a:t>Constipation</a:t>
            </a:r>
          </a:p>
          <a:p>
            <a:pPr lvl="2"/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Diarrhea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4427984" y="6165304"/>
            <a:ext cx="435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err="1" smtClean="0">
                <a:latin typeface="Calibri" pitchFamily="34" charset="0"/>
              </a:rPr>
              <a:t>Filip</a:t>
            </a:r>
            <a:r>
              <a:rPr lang="en-US" altLang="ko-KR" i="1" dirty="0" smtClean="0">
                <a:latin typeface="Calibri" pitchFamily="34" charset="0"/>
              </a:rPr>
              <a:t> M et al</a:t>
            </a:r>
            <a:r>
              <a:rPr lang="en-US" altLang="ko-KR" i="1" dirty="0">
                <a:latin typeface="Calibri" pitchFamily="34" charset="0"/>
              </a:rPr>
              <a:t>, J </a:t>
            </a:r>
            <a:r>
              <a:rPr lang="en-US" altLang="ko-KR" i="1" dirty="0" err="1">
                <a:latin typeface="Calibri" pitchFamily="34" charset="0"/>
              </a:rPr>
              <a:t>Gastrointestin</a:t>
            </a:r>
            <a:r>
              <a:rPr lang="en-US" altLang="ko-KR" i="1" dirty="0">
                <a:latin typeface="Calibri" pitchFamily="34" charset="0"/>
              </a:rPr>
              <a:t> Liver Dis. 2009  </a:t>
            </a:r>
            <a:endParaRPr lang="ko-KR" altLang="en-US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Diagnostic W/U for PCS</a:t>
            </a:r>
            <a:endParaRPr lang="ko-KR" altLang="en-US" sz="3800" b="1" dirty="0">
              <a:latin typeface="Calibri" pitchFamily="34" charset="0"/>
            </a:endParaRPr>
          </a:p>
        </p:txBody>
      </p:sp>
      <p:pic>
        <p:nvPicPr>
          <p:cNvPr id="4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47664" y="6174015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err="1">
                <a:latin typeface="Calibri" pitchFamily="34" charset="0"/>
              </a:rPr>
              <a:t>Quallich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smtClean="0">
                <a:latin typeface="Calibri" pitchFamily="34" charset="0"/>
              </a:rPr>
              <a:t>LG et al, </a:t>
            </a:r>
            <a:r>
              <a:rPr lang="en-US" altLang="ko-KR" sz="1600" i="1" dirty="0" err="1">
                <a:latin typeface="Calibri" pitchFamily="34" charset="0"/>
              </a:rPr>
              <a:t>Gastrointest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err="1">
                <a:latin typeface="Calibri" pitchFamily="34" charset="0"/>
              </a:rPr>
              <a:t>Endosc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smtClean="0">
                <a:latin typeface="Calibri" pitchFamily="34" charset="0"/>
              </a:rPr>
              <a:t>, 2002; </a:t>
            </a:r>
            <a:r>
              <a:rPr lang="en-US" altLang="ko-KR" sz="1600" i="1" dirty="0" err="1" smtClean="0">
                <a:latin typeface="Calibri" pitchFamily="34" charset="0"/>
              </a:rPr>
              <a:t>Cheon</a:t>
            </a:r>
            <a:r>
              <a:rPr lang="en-US" altLang="ko-KR" sz="1600" i="1" dirty="0" smtClean="0">
                <a:latin typeface="Calibri" pitchFamily="34" charset="0"/>
              </a:rPr>
              <a:t> YK et al, </a:t>
            </a:r>
            <a:r>
              <a:rPr lang="en-US" altLang="ko-KR" sz="1600" i="1" dirty="0" err="1">
                <a:latin typeface="Calibri" pitchFamily="34" charset="0"/>
              </a:rPr>
              <a:t>Gastrointest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err="1">
                <a:latin typeface="Calibri" pitchFamily="34" charset="0"/>
              </a:rPr>
              <a:t>Endosc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smtClean="0">
                <a:latin typeface="Calibri" pitchFamily="34" charset="0"/>
              </a:rPr>
              <a:t>, 2009;</a:t>
            </a:r>
          </a:p>
          <a:p>
            <a:r>
              <a:rPr lang="en-US" altLang="ko-KR" sz="1600" i="1" dirty="0" err="1">
                <a:latin typeface="Calibri" pitchFamily="34" charset="0"/>
              </a:rPr>
              <a:t>Topazian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smtClean="0">
                <a:latin typeface="Calibri" pitchFamily="34" charset="0"/>
              </a:rPr>
              <a:t>M et al, </a:t>
            </a:r>
            <a:r>
              <a:rPr lang="en-US" altLang="ko-KR" sz="1600" i="1" dirty="0">
                <a:latin typeface="Calibri" pitchFamily="34" charset="0"/>
              </a:rPr>
              <a:t>Am J </a:t>
            </a:r>
            <a:r>
              <a:rPr lang="en-US" altLang="ko-KR" sz="1600" i="1" dirty="0" err="1">
                <a:latin typeface="Calibri" pitchFamily="34" charset="0"/>
              </a:rPr>
              <a:t>Gastroenterol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smtClean="0">
                <a:latin typeface="Calibri" pitchFamily="34" charset="0"/>
              </a:rPr>
              <a:t>, 2005; Walsh RM et al, </a:t>
            </a:r>
            <a:r>
              <a:rPr lang="en-US" altLang="ko-KR" sz="1600" i="1" dirty="0" err="1">
                <a:latin typeface="Calibri" pitchFamily="34" charset="0"/>
              </a:rPr>
              <a:t>Surg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err="1">
                <a:latin typeface="Calibri" pitchFamily="34" charset="0"/>
              </a:rPr>
              <a:t>Endosc</a:t>
            </a:r>
            <a:r>
              <a:rPr lang="en-US" altLang="ko-KR" sz="1600" i="1" dirty="0">
                <a:latin typeface="Calibri" pitchFamily="34" charset="0"/>
              </a:rPr>
              <a:t> </a:t>
            </a:r>
            <a:r>
              <a:rPr lang="en-US" altLang="ko-KR" sz="1600" i="1" dirty="0" smtClean="0">
                <a:latin typeface="Calibri" pitchFamily="34" charset="0"/>
              </a:rPr>
              <a:t>, 2002 </a:t>
            </a:r>
            <a:endParaRPr lang="ko-KR" altLang="en-US" sz="1600" i="1" dirty="0">
              <a:latin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245" y="980728"/>
            <a:ext cx="53529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200" b="1" dirty="0">
                <a:latin typeface="Calibri" pitchFamily="34" charset="0"/>
              </a:rPr>
              <a:t>Causes of </a:t>
            </a:r>
            <a:r>
              <a:rPr lang="en-US" altLang="ko-KR" sz="2200" b="1" dirty="0" err="1">
                <a:latin typeface="Calibri" pitchFamily="34" charset="0"/>
              </a:rPr>
              <a:t>Postcholecystectomy</a:t>
            </a:r>
            <a:r>
              <a:rPr lang="en-US" altLang="ko-KR" sz="2200" b="1" dirty="0">
                <a:latin typeface="Calibri" pitchFamily="34" charset="0"/>
              </a:rPr>
              <a:t> Syndrome</a:t>
            </a:r>
            <a:endParaRPr lang="ko-KR" altLang="en-US" sz="2200" b="1" dirty="0">
              <a:latin typeface="Calibri" pitchFamily="34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84114"/>
              </p:ext>
            </p:extLst>
          </p:nvPr>
        </p:nvGraphicFramePr>
        <p:xfrm>
          <a:off x="156814" y="1484780"/>
          <a:ext cx="8879683" cy="468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21"/>
                <a:gridCol w="2219921"/>
                <a:gridCol w="1991568"/>
                <a:gridCol w="2448273"/>
              </a:tblGrid>
              <a:tr h="37513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Biliary Causes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Non-biliary Causes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7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7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50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7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Pancreatic Causes</a:t>
                      </a:r>
                      <a:endParaRPr lang="ko-KR" altLang="en-US" sz="17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Other GI Disorders</a:t>
                      </a:r>
                      <a:endParaRPr lang="ko-KR" altLang="en-US" sz="17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Extra-intestinal Disorders</a:t>
                      </a:r>
                      <a:endParaRPr lang="ko-KR" altLang="en-US" sz="17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(Micro)</a:t>
                      </a:r>
                      <a:r>
                        <a:rPr lang="en-US" altLang="ko-KR" sz="17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lithiasis</a:t>
                      </a:r>
                      <a:endParaRPr lang="ko-KR" altLang="en-US" sz="17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Pancreatitis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GERD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Psychiatric disorders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Biliary stricture/ Injury</a:t>
                      </a:r>
                      <a:endParaRPr lang="ko-KR" altLang="en-US" sz="17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Pancreatic </a:t>
                      </a:r>
                      <a:r>
                        <a:rPr lang="en-US" altLang="ko-KR" sz="17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pseudocyst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Esophageal motor disorders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Coronary artery disease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Cystic duct remnant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Malignancy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Intercostal neuritis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SOD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Pancreas </a:t>
                      </a:r>
                      <a:r>
                        <a:rPr lang="en-US" altLang="ko-KR" sz="17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divisum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Peptic ulcer disease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Wound neuroma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Stenosing</a:t>
                      </a:r>
                      <a:r>
                        <a:rPr lang="en-US" altLang="ko-K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7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papillitis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Intra-abdominal adhesions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Neurologic disorders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Malignancy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Unexplained pain syndromes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Choledochocele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Malignancy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GB duplication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IBD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GB remnant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Hepatitis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Biliary </a:t>
                      </a:r>
                      <a:r>
                        <a:rPr lang="en-US" altLang="ko-KR" sz="17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ascariasis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D-G</a:t>
                      </a:r>
                      <a:r>
                        <a:rPr lang="en-US" altLang="ko-KR" sz="17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RD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Bile leak</a:t>
                      </a:r>
                      <a:endParaRPr lang="ko-KR" altLang="en-US" sz="17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Diverticulitis</a:t>
                      </a:r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7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107"/>
            <a:ext cx="5544616" cy="65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7060" y="260648"/>
            <a:ext cx="6840760" cy="778098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Diagnostic W/U for PCS</a:t>
            </a:r>
            <a:endParaRPr lang="ko-KR" altLang="en-US" sz="3800" b="1" dirty="0">
              <a:latin typeface="Calibri" pitchFamily="34" charset="0"/>
            </a:endParaRPr>
          </a:p>
        </p:txBody>
      </p:sp>
      <p:pic>
        <p:nvPicPr>
          <p:cNvPr id="4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139952" y="149263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JM. </a:t>
            </a:r>
            <a:r>
              <a:rPr lang="en-US" altLang="ko-KR" i="1" dirty="0" err="1" smtClean="0">
                <a:latin typeface="Calibri" pitchFamily="34" charset="0"/>
              </a:rPr>
              <a:t>Schofer</a:t>
            </a:r>
            <a:r>
              <a:rPr lang="en-US" altLang="ko-KR" i="1" dirty="0" smtClean="0">
                <a:latin typeface="Calibri" pitchFamily="34" charset="0"/>
              </a:rPr>
              <a:t> et al</a:t>
            </a:r>
            <a:r>
              <a:rPr lang="en-US" altLang="ko-KR" i="1" dirty="0">
                <a:latin typeface="Calibri" pitchFamily="34" charset="0"/>
              </a:rPr>
              <a:t>, J </a:t>
            </a:r>
            <a:r>
              <a:rPr lang="en-US" altLang="ko-KR" i="1" dirty="0" err="1">
                <a:latin typeface="Calibri" pitchFamily="34" charset="0"/>
              </a:rPr>
              <a:t>Emerg</a:t>
            </a:r>
            <a:r>
              <a:rPr lang="en-US" altLang="ko-KR" i="1" dirty="0">
                <a:latin typeface="Calibri" pitchFamily="34" charset="0"/>
              </a:rPr>
              <a:t> Med. 2010</a:t>
            </a:r>
            <a:endParaRPr lang="ko-KR" altLang="en-US" i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Fig 1. W/U for biliary causes of PCS</a:t>
            </a:r>
            <a:endParaRPr lang="ko-KR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Bile leak</a:t>
            </a:r>
            <a:endParaRPr lang="ko-KR" altLang="en-US" sz="3800" b="1" dirty="0">
              <a:latin typeface="Calibri" pitchFamily="34" charset="0"/>
            </a:endParaRPr>
          </a:p>
        </p:txBody>
      </p:sp>
      <p:pic>
        <p:nvPicPr>
          <p:cNvPr id="4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427984" y="6402814"/>
            <a:ext cx="4681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smtClean="0">
                <a:latin typeface="Calibri" pitchFamily="34" charset="0"/>
              </a:rPr>
              <a:t>R </a:t>
            </a:r>
            <a:r>
              <a:rPr lang="en-US" altLang="ko-KR" sz="1600" i="1" dirty="0" err="1" smtClean="0">
                <a:latin typeface="Calibri" pitchFamily="34" charset="0"/>
              </a:rPr>
              <a:t>Giroetti</a:t>
            </a:r>
            <a:r>
              <a:rPr lang="en-US" altLang="ko-KR" sz="1600" i="1" dirty="0" smtClean="0">
                <a:latin typeface="Calibri" pitchFamily="34" charset="0"/>
              </a:rPr>
              <a:t> et al, The British Journal of Radiology, 2010</a:t>
            </a:r>
            <a:endParaRPr lang="ko-KR" altLang="en-US" sz="1600" i="1" dirty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6158"/>
            <a:ext cx="4104456" cy="26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31" y="1156158"/>
            <a:ext cx="4424757" cy="35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2" y="3933056"/>
            <a:ext cx="4106256" cy="290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427984" y="4869160"/>
            <a:ext cx="4683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Figure 1. A 31-year-old female patient presenting with right upper abdominal pain 1 week after laparoscopic </a:t>
            </a:r>
            <a:r>
              <a:rPr lang="en-US" altLang="ko-KR" dirty="0" smtClean="0">
                <a:latin typeface="Calibri" pitchFamily="34" charset="0"/>
              </a:rPr>
              <a:t>cholecystectomy. MR </a:t>
            </a:r>
            <a:r>
              <a:rPr lang="en-US" altLang="ko-KR" dirty="0">
                <a:latin typeface="Calibri" pitchFamily="34" charset="0"/>
              </a:rPr>
              <a:t>demonstrating the presence of a bile leak</a:t>
            </a:r>
            <a:endParaRPr lang="ko-KR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ko-KR" sz="4000" b="1" dirty="0" err="1" smtClean="0">
                <a:latin typeface="Calibri" pitchFamily="34" charset="0"/>
              </a:rPr>
              <a:t>Choledocholithiasis</a:t>
            </a:r>
            <a:endParaRPr lang="ko-KR" alt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32448" cy="460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7434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355976" y="44707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Figure 2. A 60-year-old female patient presenting with colic pain in the abdominal right upper quadrant 3 weeks after</a:t>
            </a:r>
          </a:p>
          <a:p>
            <a:r>
              <a:rPr lang="en-US" altLang="ko-KR" dirty="0">
                <a:latin typeface="Calibri" pitchFamily="34" charset="0"/>
              </a:rPr>
              <a:t>laparoscopic cholecystectomy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27984" y="6402814"/>
            <a:ext cx="4681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smtClean="0">
                <a:latin typeface="Calibri" pitchFamily="34" charset="0"/>
              </a:rPr>
              <a:t>R </a:t>
            </a:r>
            <a:r>
              <a:rPr lang="en-US" altLang="ko-KR" sz="1600" i="1" dirty="0" err="1" smtClean="0">
                <a:latin typeface="Calibri" pitchFamily="34" charset="0"/>
              </a:rPr>
              <a:t>Giroetti</a:t>
            </a:r>
            <a:r>
              <a:rPr lang="en-US" altLang="ko-KR" sz="1600" i="1" dirty="0" smtClean="0">
                <a:latin typeface="Calibri" pitchFamily="34" charset="0"/>
              </a:rPr>
              <a:t> et al, The British Journal of Radiology, 2010</a:t>
            </a:r>
            <a:endParaRPr lang="ko-KR" altLang="en-US" sz="1600" i="1" dirty="0">
              <a:latin typeface="Calibri" pitchFamily="34" charset="0"/>
            </a:endParaRPr>
          </a:p>
        </p:txBody>
      </p:sp>
      <p:pic>
        <p:nvPicPr>
          <p:cNvPr id="8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>Retained CBD stone</a:t>
            </a:r>
            <a:br>
              <a:rPr lang="en-US" altLang="ko-KR" sz="4000" b="1" dirty="0" smtClean="0">
                <a:latin typeface="Calibri" pitchFamily="34" charset="0"/>
              </a:rPr>
            </a:br>
            <a:r>
              <a:rPr lang="en-US" altLang="ko-KR" sz="3300" b="1" dirty="0" smtClean="0">
                <a:latin typeface="Calibri" pitchFamily="34" charset="0"/>
              </a:rPr>
              <a:t>Medical treatment</a:t>
            </a:r>
            <a:endParaRPr lang="ko-KR" altLang="en-US" sz="3300" b="1" dirty="0">
              <a:latin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4745"/>
            <a:ext cx="8784976" cy="2304255"/>
          </a:xfrm>
        </p:spPr>
        <p:txBody>
          <a:bodyPr>
            <a:normAutofit/>
          </a:bodyPr>
          <a:lstStyle/>
          <a:p>
            <a:r>
              <a:rPr lang="en-US" altLang="ko-KR" sz="2000" b="1" dirty="0" err="1">
                <a:solidFill>
                  <a:srgbClr val="FF0000"/>
                </a:solidFill>
                <a:latin typeface="Calibri" pitchFamily="34" charset="0"/>
              </a:rPr>
              <a:t>Ursodeoxycholic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 acid </a:t>
            </a:r>
            <a:r>
              <a:rPr lang="en-US" altLang="ko-KR" sz="2000" dirty="0">
                <a:latin typeface="Calibri" pitchFamily="34" charset="0"/>
              </a:rPr>
              <a:t>(</a:t>
            </a:r>
            <a:r>
              <a:rPr lang="en-US" altLang="ko-KR" sz="2000" dirty="0" smtClean="0">
                <a:latin typeface="Calibri" pitchFamily="34" charset="0"/>
              </a:rPr>
              <a:t>UDCA</a:t>
            </a:r>
            <a:r>
              <a:rPr lang="en-US" altLang="ko-KR" sz="2000" dirty="0">
                <a:latin typeface="Calibri" pitchFamily="34" charset="0"/>
              </a:rPr>
              <a:t>; </a:t>
            </a:r>
            <a:r>
              <a:rPr lang="en-US" altLang="ko-KR" sz="2000" dirty="0" err="1">
                <a:latin typeface="Calibri" pitchFamily="34" charset="0"/>
              </a:rPr>
              <a:t>Ursa</a:t>
            </a:r>
            <a:r>
              <a:rPr lang="en-US" altLang="ko-KR" sz="2000" dirty="0" smtClean="0">
                <a:latin typeface="Calibri" pitchFamily="34" charset="0"/>
              </a:rPr>
              <a:t>): </a:t>
            </a:r>
          </a:p>
          <a:p>
            <a:pPr lvl="1"/>
            <a:r>
              <a:rPr lang="en-US" altLang="ko-KR" sz="1900" dirty="0" smtClean="0">
                <a:latin typeface="Calibri" pitchFamily="34" charset="0"/>
              </a:rPr>
              <a:t>hydrophilic </a:t>
            </a:r>
            <a:r>
              <a:rPr lang="en-US" altLang="ko-KR" sz="1900" dirty="0" err="1" smtClean="0">
                <a:latin typeface="Calibri" pitchFamily="34" charset="0"/>
              </a:rPr>
              <a:t>dihydroxy</a:t>
            </a:r>
            <a:r>
              <a:rPr lang="en-US" altLang="ko-KR" sz="1900" dirty="0" smtClean="0">
                <a:latin typeface="Calibri" pitchFamily="34" charset="0"/>
              </a:rPr>
              <a:t> </a:t>
            </a:r>
            <a:r>
              <a:rPr lang="en-US" altLang="ko-KR" sz="1900" dirty="0">
                <a:latin typeface="Calibri" pitchFamily="34" charset="0"/>
              </a:rPr>
              <a:t>bile acid </a:t>
            </a:r>
            <a:endParaRPr lang="en-US" altLang="ko-KR" sz="1900" dirty="0" smtClean="0">
              <a:latin typeface="Calibri" pitchFamily="34" charset="0"/>
            </a:endParaRPr>
          </a:p>
          <a:p>
            <a:pPr lvl="1"/>
            <a:r>
              <a:rPr lang="en-US" altLang="ko-KR" sz="1900" dirty="0" smtClean="0">
                <a:latin typeface="Calibri" pitchFamily="34" charset="0"/>
              </a:rPr>
              <a:t>could </a:t>
            </a:r>
            <a:r>
              <a:rPr lang="en-US" altLang="ko-KR" sz="1900" dirty="0">
                <a:latin typeface="Calibri" pitchFamily="34" charset="0"/>
              </a:rPr>
              <a:t>dissolve </a:t>
            </a:r>
            <a:r>
              <a:rPr lang="en-US" altLang="ko-KR" sz="1900" dirty="0" smtClean="0">
                <a:latin typeface="Calibri" pitchFamily="34" charset="0"/>
              </a:rPr>
              <a:t>gallstones</a:t>
            </a:r>
          </a:p>
          <a:p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A </a:t>
            </a:r>
            <a:r>
              <a:rPr lang="en-US" altLang="ko-KR" sz="2000" b="1" dirty="0" err="1">
                <a:solidFill>
                  <a:srgbClr val="FF0000"/>
                </a:solidFill>
                <a:latin typeface="Calibri" pitchFamily="34" charset="0"/>
              </a:rPr>
              <a:t>terpene</a:t>
            </a: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preparation </a:t>
            </a:r>
            <a:r>
              <a:rPr lang="en-US" altLang="ko-KR" sz="2000" dirty="0" smtClean="0">
                <a:latin typeface="Calibri" pitchFamily="34" charset="0"/>
              </a:rPr>
              <a:t>(</a:t>
            </a:r>
            <a:r>
              <a:rPr lang="en-US" altLang="ko-KR" sz="2000" dirty="0" err="1" smtClean="0">
                <a:latin typeface="Calibri" pitchFamily="34" charset="0"/>
              </a:rPr>
              <a:t>Rowachol</a:t>
            </a:r>
            <a:r>
              <a:rPr lang="en-US" altLang="ko-KR" sz="2000" dirty="0" smtClean="0">
                <a:latin typeface="Calibri" pitchFamily="34" charset="0"/>
              </a:rPr>
              <a:t>): </a:t>
            </a:r>
            <a:endParaRPr lang="en-US" altLang="ko-KR" sz="2000" dirty="0">
              <a:latin typeface="Calibri" pitchFamily="34" charset="0"/>
            </a:endParaRPr>
          </a:p>
          <a:p>
            <a:pPr lvl="1"/>
            <a:r>
              <a:rPr lang="en-US" altLang="ko-KR" sz="1900" dirty="0" smtClean="0">
                <a:latin typeface="Calibri" pitchFamily="34" charset="0"/>
              </a:rPr>
              <a:t>enhance </a:t>
            </a:r>
            <a:r>
              <a:rPr lang="en-US" altLang="ko-KR" sz="1900" dirty="0">
                <a:latin typeface="Calibri" pitchFamily="34" charset="0"/>
              </a:rPr>
              <a:t>the solubility of </a:t>
            </a:r>
            <a:r>
              <a:rPr lang="en-US" altLang="ko-KR" sz="1900" dirty="0" smtClean="0">
                <a:latin typeface="Calibri" pitchFamily="34" charset="0"/>
              </a:rPr>
              <a:t>cholesterol, calcium carbonate, calcium phosphate</a:t>
            </a:r>
            <a:endParaRPr lang="en-US" altLang="ko-KR" sz="1900" dirty="0">
              <a:latin typeface="Calibri" pitchFamily="34" charset="0"/>
            </a:endParaRPr>
          </a:p>
          <a:p>
            <a:pPr lvl="1"/>
            <a:r>
              <a:rPr lang="en-US" altLang="ko-KR" sz="1900" dirty="0">
                <a:latin typeface="Calibri" pitchFamily="34" charset="0"/>
              </a:rPr>
              <a:t>it a potent </a:t>
            </a:r>
            <a:r>
              <a:rPr lang="en-US" altLang="ko-KR" sz="1900" dirty="0" err="1">
                <a:latin typeface="Calibri" pitchFamily="34" charset="0"/>
              </a:rPr>
              <a:t>choleretic</a:t>
            </a:r>
            <a:r>
              <a:rPr lang="en-US" altLang="ko-KR" sz="1900" dirty="0">
                <a:latin typeface="Calibri" pitchFamily="34" charset="0"/>
              </a:rPr>
              <a:t> agent</a:t>
            </a:r>
            <a:endParaRPr lang="ko-KR" altLang="en-US" sz="19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7821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latin typeface="Calibri" pitchFamily="34" charset="0"/>
              </a:rPr>
              <a:t>JM Han et al</a:t>
            </a:r>
            <a:r>
              <a:rPr lang="en-US" altLang="ko-KR" i="1" dirty="0">
                <a:latin typeface="Calibri" pitchFamily="34" charset="0"/>
              </a:rPr>
              <a:t>, Am J </a:t>
            </a:r>
            <a:r>
              <a:rPr lang="en-US" altLang="ko-KR" i="1" dirty="0" err="1">
                <a:latin typeface="Calibri" pitchFamily="34" charset="0"/>
              </a:rPr>
              <a:t>Gastroenterol</a:t>
            </a:r>
            <a:r>
              <a:rPr lang="en-US" altLang="ko-KR" i="1" dirty="0">
                <a:latin typeface="Calibri" pitchFamily="34" charset="0"/>
              </a:rPr>
              <a:t> 2009</a:t>
            </a:r>
            <a:endParaRPr lang="ko-KR" altLang="en-US" i="1" dirty="0">
              <a:latin typeface="Calibri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83491"/>
              </p:ext>
            </p:extLst>
          </p:nvPr>
        </p:nvGraphicFramePr>
        <p:xfrm>
          <a:off x="107504" y="3302695"/>
          <a:ext cx="4464496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/>
                <a:gridCol w="1190532"/>
                <a:gridCol w="1041716"/>
                <a:gridCol w="74408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Parameter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Initial ERCP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F/U ERCP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1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i="1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CBD stone size (mm)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Transverse diameter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21.6± 6.2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12.2±4.9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&lt; 0.01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Longitudinal diameter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29.5±14.3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20.1±1.2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&lt; 0.01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CBD diameter (mm)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23.2 ± 6.1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19.5±3.8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&lt; 0.01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496" y="6038999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Calibri" pitchFamily="34" charset="0"/>
              </a:rPr>
              <a:t>Table 1 . Changes in CBD stone size and CBD diameter </a:t>
            </a:r>
            <a:endParaRPr lang="en-US" altLang="ko-KR" sz="1600" dirty="0" smtClean="0">
              <a:latin typeface="Calibri" pitchFamily="34" charset="0"/>
            </a:endParaRPr>
          </a:p>
          <a:p>
            <a:r>
              <a:rPr lang="en-US" altLang="ko-KR" sz="1600" dirty="0">
                <a:latin typeface="Calibri" pitchFamily="34" charset="0"/>
              </a:rPr>
              <a:t> </a:t>
            </a:r>
            <a:r>
              <a:rPr lang="en-US" altLang="ko-KR" sz="1600" dirty="0" smtClean="0">
                <a:latin typeface="Calibri" pitchFamily="34" charset="0"/>
              </a:rPr>
              <a:t>after biliary </a:t>
            </a:r>
            <a:r>
              <a:rPr lang="en-US" altLang="ko-KR" sz="1600" dirty="0">
                <a:latin typeface="Calibri" pitchFamily="34" charset="0"/>
              </a:rPr>
              <a:t>stent placement and medication with </a:t>
            </a:r>
            <a:r>
              <a:rPr lang="en-US" altLang="ko-KR" sz="1600" dirty="0" smtClean="0">
                <a:latin typeface="Calibri" pitchFamily="34" charset="0"/>
              </a:rPr>
              <a:t> </a:t>
            </a:r>
          </a:p>
          <a:p>
            <a:r>
              <a:rPr lang="en-US" altLang="ko-KR" sz="1600" dirty="0">
                <a:latin typeface="Calibri" pitchFamily="34" charset="0"/>
              </a:rPr>
              <a:t> </a:t>
            </a:r>
            <a:r>
              <a:rPr lang="en-US" altLang="ko-KR" sz="1600" dirty="0" smtClean="0">
                <a:latin typeface="Calibri" pitchFamily="34" charset="0"/>
              </a:rPr>
              <a:t>UDCA and </a:t>
            </a:r>
            <a:r>
              <a:rPr lang="en-US" altLang="ko-KR" sz="1600" dirty="0">
                <a:latin typeface="Calibri" pitchFamily="34" charset="0"/>
              </a:rPr>
              <a:t>a </a:t>
            </a:r>
            <a:r>
              <a:rPr lang="en-US" altLang="ko-KR" sz="1600" dirty="0" err="1" smtClean="0">
                <a:latin typeface="Calibri" pitchFamily="34" charset="0"/>
              </a:rPr>
              <a:t>terpene</a:t>
            </a:r>
            <a:r>
              <a:rPr lang="en-US" altLang="ko-KR" sz="1600" dirty="0" smtClean="0">
                <a:latin typeface="Calibri" pitchFamily="34" charset="0"/>
              </a:rPr>
              <a:t> </a:t>
            </a:r>
            <a:r>
              <a:rPr lang="en-US" altLang="ko-KR" sz="1600" dirty="0">
                <a:latin typeface="Calibri" pitchFamily="34" charset="0"/>
              </a:rPr>
              <a:t>preparation in elderly patients</a:t>
            </a:r>
            <a:endParaRPr lang="ko-KR" altLang="en-US" sz="16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88" y="3086671"/>
            <a:ext cx="435922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656708" y="6054387"/>
            <a:ext cx="446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Calibri" pitchFamily="34" charset="0"/>
              </a:rPr>
              <a:t>Fig. 1. 10-F </a:t>
            </a:r>
            <a:r>
              <a:rPr lang="en-US" altLang="ko-KR" sz="1600" dirty="0">
                <a:latin typeface="Calibri" pitchFamily="34" charset="0"/>
              </a:rPr>
              <a:t>plastic </a:t>
            </a:r>
            <a:r>
              <a:rPr lang="en-US" altLang="ko-KR" sz="1600" dirty="0" smtClean="0">
                <a:latin typeface="Calibri" pitchFamily="34" charset="0"/>
              </a:rPr>
              <a:t>stent with </a:t>
            </a:r>
            <a:r>
              <a:rPr lang="en-US" altLang="ko-KR" sz="1600" dirty="0">
                <a:latin typeface="Calibri" pitchFamily="34" charset="0"/>
              </a:rPr>
              <a:t>UDCA and a </a:t>
            </a:r>
            <a:r>
              <a:rPr lang="en-US" altLang="ko-KR" sz="1600" dirty="0" err="1">
                <a:latin typeface="Calibri" pitchFamily="34" charset="0"/>
              </a:rPr>
              <a:t>terpene</a:t>
            </a:r>
            <a:r>
              <a:rPr lang="en-US" altLang="ko-KR" sz="1600" dirty="0">
                <a:latin typeface="Calibri" pitchFamily="34" charset="0"/>
              </a:rPr>
              <a:t> preparation for 6 months, </a:t>
            </a:r>
            <a:r>
              <a:rPr lang="en-US" altLang="ko-KR" sz="1600" dirty="0" err="1" smtClean="0">
                <a:latin typeface="Calibri" pitchFamily="34" charset="0"/>
              </a:rPr>
              <a:t>cholangiogram</a:t>
            </a:r>
            <a:r>
              <a:rPr lang="en-US" altLang="ko-KR" sz="1600" dirty="0" smtClean="0">
                <a:latin typeface="Calibri" pitchFamily="34" charset="0"/>
              </a:rPr>
              <a:t> </a:t>
            </a:r>
            <a:r>
              <a:rPr lang="en-US" altLang="ko-KR" sz="1600" dirty="0">
                <a:latin typeface="Calibri" pitchFamily="34" charset="0"/>
              </a:rPr>
              <a:t>showed a </a:t>
            </a:r>
            <a:r>
              <a:rPr lang="en-US" altLang="ko-KR" sz="1600" dirty="0" smtClean="0">
                <a:latin typeface="Calibri" pitchFamily="34" charset="0"/>
              </a:rPr>
              <a:t>significant </a:t>
            </a:r>
            <a:r>
              <a:rPr lang="en-US" altLang="ko-KR" sz="1600" dirty="0">
                <a:latin typeface="Calibri" pitchFamily="34" charset="0"/>
              </a:rPr>
              <a:t>decrease in the size of the stone</a:t>
            </a:r>
            <a:endParaRPr lang="ko-KR" altLang="en-US" sz="1600" dirty="0">
              <a:latin typeface="Calibri" pitchFamily="34" charset="0"/>
            </a:endParaRPr>
          </a:p>
        </p:txBody>
      </p:sp>
      <p:pic>
        <p:nvPicPr>
          <p:cNvPr id="10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itchFamily="34" charset="0"/>
              </a:rPr>
              <a:t>Surgical Clip</a:t>
            </a:r>
            <a:endParaRPr lang="ko-KR" altLang="en-US" sz="4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507095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</a:rPr>
              <a:t>Figure 5. A 52-year-old male patient who underwent laparoscopic cholecystectomy 5 years previously. cholangitis </a:t>
            </a:r>
            <a:r>
              <a:rPr lang="en-US" altLang="ko-KR" dirty="0" smtClean="0">
                <a:latin typeface="Calibri" pitchFamily="34" charset="0"/>
              </a:rPr>
              <a:t>caused </a:t>
            </a:r>
            <a:r>
              <a:rPr lang="en-US" altLang="ko-KR" dirty="0">
                <a:latin typeface="Calibri" pitchFamily="34" charset="0"/>
              </a:rPr>
              <a:t>by a </a:t>
            </a:r>
            <a:r>
              <a:rPr lang="en-US" altLang="ko-KR" dirty="0" smtClean="0">
                <a:latin typeface="Calibri" pitchFamily="34" charset="0"/>
              </a:rPr>
              <a:t>surgical </a:t>
            </a:r>
            <a:r>
              <a:rPr lang="en-US" altLang="ko-KR" dirty="0">
                <a:latin typeface="Calibri" pitchFamily="34" charset="0"/>
              </a:rPr>
              <a:t>clip inadvertently positioned at the common bile duct </a:t>
            </a:r>
            <a:r>
              <a:rPr lang="en-US" altLang="ko-KR" dirty="0" smtClean="0">
                <a:latin typeface="Calibri" pitchFamily="34" charset="0"/>
              </a:rPr>
              <a:t>just below </a:t>
            </a:r>
            <a:r>
              <a:rPr lang="en-US" altLang="ko-KR" dirty="0">
                <a:latin typeface="Calibri" pitchFamily="34" charset="0"/>
              </a:rPr>
              <a:t>the hepatic confluence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27984" y="6402814"/>
            <a:ext cx="4681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i="1" dirty="0" smtClean="0">
                <a:latin typeface="Calibri" pitchFamily="34" charset="0"/>
              </a:rPr>
              <a:t>R </a:t>
            </a:r>
            <a:r>
              <a:rPr lang="en-US" altLang="ko-KR" sz="1600" i="1" dirty="0" err="1" smtClean="0">
                <a:latin typeface="Calibri" pitchFamily="34" charset="0"/>
              </a:rPr>
              <a:t>Giroetti</a:t>
            </a:r>
            <a:r>
              <a:rPr lang="en-US" altLang="ko-KR" sz="1600" i="1" dirty="0" smtClean="0">
                <a:latin typeface="Calibri" pitchFamily="34" charset="0"/>
              </a:rPr>
              <a:t> et al, The British Journal of Radiology, 2010</a:t>
            </a:r>
            <a:endParaRPr lang="ko-KR" altLang="en-US" sz="1600" i="1" dirty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3" y="1340717"/>
            <a:ext cx="4435550" cy="336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337689"/>
            <a:ext cx="4248473" cy="33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duih\바탕 화면\문서 자료\동국대병원 관련\동국대학교 엠블럼\1-02-Communicative-Logo_일산병원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9" y="40202"/>
            <a:ext cx="1963913" cy="4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72567</TotalTime>
  <Words>2095</Words>
  <Application>Microsoft Office PowerPoint</Application>
  <PresentationFormat>화면 슬라이드 쇼(4:3)</PresentationFormat>
  <Paragraphs>385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Postcholecystectomy Syndrome (PCS)</vt:lpstr>
      <vt:lpstr>Diagnostic W/U for PCS</vt:lpstr>
      <vt:lpstr>Diagnostic W/U for PCS</vt:lpstr>
      <vt:lpstr>Bile leak</vt:lpstr>
      <vt:lpstr>Choledocholithiasis</vt:lpstr>
      <vt:lpstr>Retained CBD stone Medical treatment</vt:lpstr>
      <vt:lpstr>Surgical Clip</vt:lpstr>
      <vt:lpstr>Sphincter of Oddi Dysfunction (SOD)</vt:lpstr>
      <vt:lpstr>Sphincter of Oddi Dysfunction (SOD)</vt:lpstr>
      <vt:lpstr>Sphincter of Oddi Dysfunction (SOD) Medical treatment</vt:lpstr>
      <vt:lpstr>Symptomatic Evaluation</vt:lpstr>
      <vt:lpstr>Postcholecystectomy symptoms systematic review</vt:lpstr>
      <vt:lpstr>QoL &amp; GI symptoms after cholecystectomy</vt:lpstr>
      <vt:lpstr>Postcholecystectomy pain incidence</vt:lpstr>
      <vt:lpstr>Postcholecystectomy pain Medical Treatment- Cisapride</vt:lpstr>
      <vt:lpstr>Postcholecystectomy pain Medical Treatment- UDCA</vt:lpstr>
      <vt:lpstr>PowerPoint 프레젠테이션</vt:lpstr>
      <vt:lpstr>Dyspeptic or Colonic Symptoms</vt:lpstr>
      <vt:lpstr>Postcholecystectomy diarrhea</vt:lpstr>
      <vt:lpstr>Postcholecystectomy diarrhea Risk factor</vt:lpstr>
      <vt:lpstr>Postcholecystectomy diarrhea Medical Treatment- Systematic Review </vt:lpstr>
      <vt:lpstr>Syndrome? </vt:lpstr>
      <vt:lpstr>PCS: Symptom Clusters after LC      - Prospective multicenter Study-</vt:lpstr>
      <vt:lpstr> PCS: RUQ pain and Diarrhea  Risk factor and Medical Prophylaxis       </vt:lpstr>
      <vt:lpstr>PowerPoint 프레젠테이션</vt:lpstr>
      <vt:lpstr>Prospective Multicenter Observational Analysis for Post-cholecystectomy Complication and Development of Predictive Model in Korea </vt:lpstr>
      <vt:lpstr>Take Home Message</vt:lpstr>
    </vt:vector>
  </TitlesOfParts>
  <Company>New Horizons Korea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Protocol</dc:title>
  <dc:creator>admin</dc:creator>
  <cp:lastModifiedBy>INDIO</cp:lastModifiedBy>
  <cp:revision>310</cp:revision>
  <cp:lastPrinted>2012-08-31T02:08:31Z</cp:lastPrinted>
  <dcterms:created xsi:type="dcterms:W3CDTF">2010-01-12T00:39:33Z</dcterms:created>
  <dcterms:modified xsi:type="dcterms:W3CDTF">2016-04-01T02:43:12Z</dcterms:modified>
</cp:coreProperties>
</file>