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63" r:id="rId4"/>
    <p:sldId id="264" r:id="rId5"/>
    <p:sldId id="258" r:id="rId6"/>
    <p:sldId id="259" r:id="rId7"/>
    <p:sldId id="260" r:id="rId8"/>
    <p:sldId id="261" r:id="rId9"/>
    <p:sldId id="262" r:id="rId10"/>
    <p:sldId id="265" r:id="rId11"/>
    <p:sldId id="266" r:id="rId12"/>
    <p:sldId id="267" r:id="rId13"/>
    <p:sldId id="268" r:id="rId14"/>
    <p:sldId id="269" r:id="rId1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030" autoAdjust="0"/>
  </p:normalViewPr>
  <p:slideViewPr>
    <p:cSldViewPr snapToGrid="0">
      <p:cViewPr varScale="1">
        <p:scale>
          <a:sx n="67" d="100"/>
          <a:sy n="67" d="100"/>
        </p:scale>
        <p:origin x="-20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3719AB-428B-4A37-9E06-B0FE34EF009B}" type="datetimeFigureOut">
              <a:rPr lang="ko-KR" altLang="en-US" smtClean="0"/>
              <a:t>2016-04-01</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F94F48-3427-494E-A5CE-7F3BFD151EA3}" type="slidenum">
              <a:rPr lang="ko-KR" altLang="en-US" smtClean="0"/>
              <a:t>‹#›</a:t>
            </a:fld>
            <a:endParaRPr lang="ko-KR" altLang="en-US"/>
          </a:p>
        </p:txBody>
      </p:sp>
    </p:spTree>
    <p:extLst>
      <p:ext uri="{BB962C8B-B14F-4D97-AF65-F5344CB8AC3E}">
        <p14:creationId xmlns:p14="http://schemas.microsoft.com/office/powerpoint/2010/main" val="157250455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Thank you, chair</a:t>
            </a:r>
            <a:r>
              <a:rPr lang="en-US" altLang="ko-KR" baseline="0" dirty="0" smtClean="0"/>
              <a:t>man.</a:t>
            </a:r>
          </a:p>
          <a:p>
            <a:r>
              <a:rPr lang="en-US" altLang="ko-KR" baseline="0" dirty="0" smtClean="0"/>
              <a:t>I am </a:t>
            </a:r>
            <a:r>
              <a:rPr lang="en-US" altLang="ko-KR" baseline="0" dirty="0" err="1" smtClean="0"/>
              <a:t>Gunhyung</a:t>
            </a:r>
            <a:r>
              <a:rPr lang="en-US" altLang="ko-KR" baseline="0" dirty="0" smtClean="0"/>
              <a:t> Na from The catholic university of Korea.</a:t>
            </a:r>
          </a:p>
          <a:p>
            <a:endParaRPr lang="en-US" altLang="ko-KR" baseline="0" dirty="0" smtClean="0"/>
          </a:p>
          <a:p>
            <a:r>
              <a:rPr lang="en-US" altLang="ko-KR" baseline="0" dirty="0" smtClean="0"/>
              <a:t>Today, My topic is the pharmacokinetic characteristics of hepatitis B immunoglobulin after LDLT.</a:t>
            </a:r>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1</a:t>
            </a:fld>
            <a:endParaRPr lang="ko-KR" altLang="en-US"/>
          </a:p>
        </p:txBody>
      </p:sp>
    </p:spTree>
    <p:extLst>
      <p:ext uri="{BB962C8B-B14F-4D97-AF65-F5344CB8AC3E}">
        <p14:creationId xmlns:p14="http://schemas.microsoft.com/office/powerpoint/2010/main" val="368182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The residual</a:t>
            </a:r>
            <a:r>
              <a:rPr lang="en-US" altLang="ko-KR" baseline="0" dirty="0" smtClean="0"/>
              <a:t> error of CMIA method was the lowest. </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CMIA method is the most accurate according to the our prediction model, however further evaluation is needed.</a:t>
            </a:r>
          </a:p>
          <a:p>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10</a:t>
            </a:fld>
            <a:endParaRPr lang="ko-KR" altLang="en-US"/>
          </a:p>
        </p:txBody>
      </p:sp>
    </p:spTree>
    <p:extLst>
      <p:ext uri="{BB962C8B-B14F-4D97-AF65-F5344CB8AC3E}">
        <p14:creationId xmlns:p14="http://schemas.microsoft.com/office/powerpoint/2010/main" val="291979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Pre-transplant patients</a:t>
            </a:r>
            <a:r>
              <a:rPr lang="en-US" altLang="ko-KR" baseline="0" dirty="0" smtClean="0"/>
              <a:t> characteristics including Child score, MELD score, bilirubin</a:t>
            </a:r>
            <a:r>
              <a:rPr lang="en-US" altLang="ko-KR" dirty="0" smtClean="0"/>
              <a:t> influence HBIG concentration immediately after transplantation, but not in</a:t>
            </a:r>
            <a:r>
              <a:rPr lang="ko-KR" altLang="en-US" dirty="0" smtClean="0"/>
              <a:t> </a:t>
            </a:r>
            <a:r>
              <a:rPr lang="en-US" altLang="ko-KR" dirty="0" smtClean="0"/>
              <a:t>maintenance period</a:t>
            </a:r>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11</a:t>
            </a:fld>
            <a:endParaRPr lang="ko-KR" altLang="en-US"/>
          </a:p>
        </p:txBody>
      </p:sp>
    </p:spTree>
    <p:extLst>
      <p:ext uri="{BB962C8B-B14F-4D97-AF65-F5344CB8AC3E}">
        <p14:creationId xmlns:p14="http://schemas.microsoft.com/office/powerpoint/2010/main" val="3126114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In our</a:t>
            </a:r>
            <a:r>
              <a:rPr lang="en-US" altLang="ko-KR" baseline="0" dirty="0" smtClean="0"/>
              <a:t> protocol, 6 months </a:t>
            </a:r>
            <a:r>
              <a:rPr lang="en-US" altLang="ko-KR" sz="1200" kern="1200" dirty="0" smtClean="0">
                <a:solidFill>
                  <a:schemeClr val="tx1"/>
                </a:solidFill>
                <a:effectLst/>
                <a:latin typeface="+mn-lt"/>
                <a:ea typeface="+mn-ea"/>
                <a:cs typeface="+mn-cs"/>
              </a:rPr>
              <a:t>After LT, the patients were given 4,000 units of HBIG (low dose) intravenously every month.</a:t>
            </a:r>
          </a:p>
          <a:p>
            <a:r>
              <a:rPr lang="en-US" altLang="ko-KR" sz="1200" kern="1200" dirty="0" smtClean="0">
                <a:solidFill>
                  <a:schemeClr val="tx1"/>
                </a:solidFill>
                <a:effectLst/>
                <a:latin typeface="+mn-lt"/>
                <a:ea typeface="+mn-ea"/>
                <a:cs typeface="+mn-cs"/>
              </a:rPr>
              <a:t>Our target</a:t>
            </a:r>
            <a:r>
              <a:rPr lang="en-US" altLang="ko-KR" sz="1200" kern="1200" baseline="0" dirty="0" smtClean="0">
                <a:solidFill>
                  <a:schemeClr val="tx1"/>
                </a:solidFill>
                <a:effectLst/>
                <a:latin typeface="+mn-lt"/>
                <a:ea typeface="+mn-ea"/>
                <a:cs typeface="+mn-cs"/>
              </a:rPr>
              <a:t> concentration of HBIG is 300 IU/ml</a:t>
            </a:r>
            <a:endParaRPr lang="en-US" altLang="ko-KR" dirty="0" smtClean="0"/>
          </a:p>
          <a:p>
            <a:endParaRPr lang="en-US" altLang="ko-KR" dirty="0" smtClean="0"/>
          </a:p>
          <a:p>
            <a:r>
              <a:rPr lang="en-US" altLang="ko-KR" dirty="0" smtClean="0"/>
              <a:t>We predicted proper</a:t>
            </a:r>
            <a:r>
              <a:rPr lang="en-US" altLang="ko-KR" baseline="0" dirty="0" smtClean="0"/>
              <a:t> maintenance dose using our predictive model.</a:t>
            </a:r>
          </a:p>
          <a:p>
            <a:r>
              <a:rPr lang="en-US" altLang="ko-KR" baseline="0" dirty="0" smtClean="0"/>
              <a:t>According to the predictive model, For 90% attainment, 6000 unit of HBIG was needed to maintain target concentration.</a:t>
            </a:r>
          </a:p>
          <a:p>
            <a:endParaRPr lang="en-US" altLang="ko-KR"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When formulated, </a:t>
            </a:r>
            <a:r>
              <a:rPr lang="en-US" altLang="ko-KR" dirty="0" smtClean="0"/>
              <a:t>maintenance dose = Target level * 20</a:t>
            </a:r>
          </a:p>
          <a:p>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12</a:t>
            </a:fld>
            <a:endParaRPr lang="ko-KR" altLang="en-US"/>
          </a:p>
        </p:txBody>
      </p:sp>
    </p:spTree>
    <p:extLst>
      <p:ext uri="{BB962C8B-B14F-4D97-AF65-F5344CB8AC3E}">
        <p14:creationId xmlns:p14="http://schemas.microsoft.com/office/powerpoint/2010/main" val="677226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In</a:t>
            </a:r>
            <a:r>
              <a:rPr lang="en-US" altLang="ko-KR" baseline="0" dirty="0" smtClean="0"/>
              <a:t> conclusion, </a:t>
            </a:r>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13</a:t>
            </a:fld>
            <a:endParaRPr lang="ko-KR" altLang="en-US"/>
          </a:p>
        </p:txBody>
      </p:sp>
    </p:spTree>
    <p:extLst>
      <p:ext uri="{BB962C8B-B14F-4D97-AF65-F5344CB8AC3E}">
        <p14:creationId xmlns:p14="http://schemas.microsoft.com/office/powerpoint/2010/main" val="265494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Because</a:t>
            </a:r>
            <a:r>
              <a:rPr lang="en-US" altLang="ko-KR" baseline="0" dirty="0" smtClean="0"/>
              <a:t> t</a:t>
            </a:r>
            <a:r>
              <a:rPr lang="en-US" altLang="ko-KR" dirty="0" smtClean="0"/>
              <a:t>he HBV recurrence rate after LT is greater than 80% without any prophylaxis, and HBV reinfection may lead to rapid disease progression and early graft loss. </a:t>
            </a:r>
          </a:p>
          <a:p>
            <a:r>
              <a:rPr lang="en-US" altLang="ko-KR" dirty="0" smtClean="0"/>
              <a:t>Prevention of HBV recurrence after LT is essential in HBV-related patients.</a:t>
            </a:r>
          </a:p>
          <a:p>
            <a:r>
              <a:rPr lang="en-US" altLang="ko-KR" dirty="0" smtClean="0"/>
              <a:t>The combination of long-term hepatitis B immunoglobulin (HBIG) and </a:t>
            </a:r>
            <a:r>
              <a:rPr lang="en-US" altLang="ko-KR" dirty="0" err="1" smtClean="0"/>
              <a:t>nucleos</a:t>
            </a:r>
            <a:r>
              <a:rPr lang="en-US" altLang="ko-KR" dirty="0" smtClean="0"/>
              <a:t>(t)ide analogues is currently the standard treatment and has effectively reduced HBV recurrence rates. </a:t>
            </a:r>
          </a:p>
          <a:p>
            <a:r>
              <a:rPr lang="en-US" altLang="ko-KR" dirty="0" smtClean="0"/>
              <a:t>However, there are few studies about the pharmacokinetic characteristics of HBIG.</a:t>
            </a:r>
            <a:endParaRPr lang="ko-KR" altLang="en-US" dirty="0" smtClean="0"/>
          </a:p>
          <a:p>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2</a:t>
            </a:fld>
            <a:endParaRPr lang="ko-KR" altLang="en-US"/>
          </a:p>
        </p:txBody>
      </p:sp>
    </p:spTree>
    <p:extLst>
      <p:ext uri="{BB962C8B-B14F-4D97-AF65-F5344CB8AC3E}">
        <p14:creationId xmlns:p14="http://schemas.microsoft.com/office/powerpoint/2010/main" val="3690881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objective of This</a:t>
            </a:r>
            <a:r>
              <a:rPr lang="en-US" altLang="ko-KR" baseline="0" dirty="0" smtClean="0"/>
              <a:t> study </a:t>
            </a:r>
          </a:p>
          <a:p>
            <a:endParaRPr lang="en-US" altLang="ko-KR" baseline="0" dirty="0" smtClean="0"/>
          </a:p>
          <a:p>
            <a:r>
              <a:rPr lang="en-US" altLang="ko-KR" baseline="0" dirty="0" smtClean="0"/>
              <a:t>First, making a predictive model to predict the concentration of HBIG based on objective </a:t>
            </a:r>
            <a:r>
              <a:rPr lang="en-US" altLang="ko-KR" baseline="0" dirty="0" err="1" smtClean="0"/>
              <a:t>datas</a:t>
            </a:r>
            <a:r>
              <a:rPr lang="en-US" altLang="ko-KR" baseline="0" dirty="0" smtClean="0"/>
              <a:t>. And we evaluate viral factors, such as HBV DNA, </a:t>
            </a:r>
            <a:r>
              <a:rPr lang="en-US" altLang="ko-KR" baseline="0" dirty="0" err="1" smtClean="0"/>
              <a:t>HBsAG</a:t>
            </a:r>
            <a:r>
              <a:rPr lang="en-US" altLang="ko-KR" baseline="0" dirty="0" smtClean="0"/>
              <a:t>, </a:t>
            </a:r>
            <a:r>
              <a:rPr lang="en-US" altLang="ko-KR" baseline="0" dirty="0" err="1" smtClean="0"/>
              <a:t>HBeAg</a:t>
            </a:r>
            <a:r>
              <a:rPr lang="en-US" altLang="ko-KR" baseline="0" dirty="0" smtClean="0"/>
              <a:t>, to influence the concentration of HBIG.</a:t>
            </a:r>
          </a:p>
          <a:p>
            <a:r>
              <a:rPr lang="en-US" altLang="ko-KR" baseline="0" dirty="0" smtClean="0"/>
              <a:t>Second, we evaluated which</a:t>
            </a:r>
            <a:r>
              <a:rPr lang="en-US" altLang="ko-KR" dirty="0" smtClean="0"/>
              <a:t> method is the most accurate according to the our prediction model among several measurement methods.</a:t>
            </a:r>
          </a:p>
          <a:p>
            <a:r>
              <a:rPr lang="en-US" altLang="ko-KR" dirty="0" smtClean="0"/>
              <a:t>Third, we evaluated</a:t>
            </a:r>
            <a:r>
              <a:rPr lang="en-US" altLang="ko-KR" baseline="0" dirty="0" smtClean="0"/>
              <a:t> clinical factors influencing HBIG concentration</a:t>
            </a:r>
          </a:p>
          <a:p>
            <a:r>
              <a:rPr lang="en-US" altLang="ko-KR" baseline="0" dirty="0" smtClean="0"/>
              <a:t>Last, we evaluated the proper maintenance dose of HBIG</a:t>
            </a:r>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3</a:t>
            </a:fld>
            <a:endParaRPr lang="ko-KR" altLang="en-US"/>
          </a:p>
        </p:txBody>
      </p:sp>
    </p:spTree>
    <p:extLst>
      <p:ext uri="{BB962C8B-B14F-4D97-AF65-F5344CB8AC3E}">
        <p14:creationId xmlns:p14="http://schemas.microsoft.com/office/powerpoint/2010/main" val="2773810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Twenty patients</a:t>
            </a:r>
            <a:r>
              <a:rPr lang="en-US" altLang="ko-KR" baseline="0" dirty="0" smtClean="0"/>
              <a:t> were enrolled. And Two patients died, Myocardial infarction and varix bleeding. 18 patients have completed this study.</a:t>
            </a:r>
          </a:p>
          <a:p>
            <a:r>
              <a:rPr lang="en-US" altLang="ko-KR" baseline="0" dirty="0" smtClean="0"/>
              <a:t>This table showed patients characteristics. Mean age was 53.6, Mean meld score 15.9, All patients were pre transplant </a:t>
            </a:r>
            <a:r>
              <a:rPr lang="en-US" altLang="ko-KR" baseline="0" dirty="0" err="1" smtClean="0"/>
              <a:t>HBsAg</a:t>
            </a:r>
            <a:r>
              <a:rPr lang="en-US" altLang="ko-KR" baseline="0" dirty="0" smtClean="0"/>
              <a:t> positive, 5 patients </a:t>
            </a:r>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4</a:t>
            </a:fld>
            <a:endParaRPr lang="ko-KR" altLang="en-US"/>
          </a:p>
        </p:txBody>
      </p:sp>
    </p:spTree>
    <p:extLst>
      <p:ext uri="{BB962C8B-B14F-4D97-AF65-F5344CB8AC3E}">
        <p14:creationId xmlns:p14="http://schemas.microsoft.com/office/powerpoint/2010/main" val="749108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kern="1200" dirty="0" smtClean="0">
                <a:solidFill>
                  <a:schemeClr val="tx1"/>
                </a:solidFill>
                <a:effectLst/>
                <a:latin typeface="+mn-lt"/>
                <a:ea typeface="+mn-ea"/>
                <a:cs typeface="+mn-cs"/>
              </a:rPr>
              <a:t>All patients were given 10,000 units of HBIG intravenously during the </a:t>
            </a:r>
            <a:r>
              <a:rPr lang="en-US" altLang="ko-KR" sz="1200" kern="1200" dirty="0" err="1" smtClean="0">
                <a:solidFill>
                  <a:schemeClr val="tx1"/>
                </a:solidFill>
                <a:effectLst/>
                <a:latin typeface="+mn-lt"/>
                <a:ea typeface="+mn-ea"/>
                <a:cs typeface="+mn-cs"/>
              </a:rPr>
              <a:t>anhepatic</a:t>
            </a:r>
            <a:r>
              <a:rPr lang="en-US" altLang="ko-KR" sz="1200" kern="1200" dirty="0" smtClean="0">
                <a:solidFill>
                  <a:schemeClr val="tx1"/>
                </a:solidFill>
                <a:effectLst/>
                <a:latin typeface="+mn-lt"/>
                <a:ea typeface="+mn-ea"/>
                <a:cs typeface="+mn-cs"/>
              </a:rPr>
              <a:t> phase, which was followed daily for 7 days and then every month for 6 months after LDLT.</a:t>
            </a:r>
          </a:p>
          <a:p>
            <a:r>
              <a:rPr lang="en-US" altLang="ko-KR" sz="1200" kern="1200" dirty="0" smtClean="0">
                <a:solidFill>
                  <a:schemeClr val="tx1"/>
                </a:solidFill>
                <a:effectLst/>
                <a:latin typeface="+mn-lt"/>
                <a:ea typeface="+mn-ea"/>
                <a:cs typeface="+mn-cs"/>
              </a:rPr>
              <a:t>Blood sampling </a:t>
            </a:r>
            <a:r>
              <a:rPr lang="en-US" altLang="ko-KR" sz="1200" kern="1200" baseline="0" dirty="0" smtClean="0">
                <a:solidFill>
                  <a:schemeClr val="tx1"/>
                </a:solidFill>
                <a:effectLst/>
                <a:latin typeface="+mn-lt"/>
                <a:ea typeface="+mn-ea"/>
                <a:cs typeface="+mn-cs"/>
              </a:rPr>
              <a:t>was performed before and 30minutes after administration of HBIG, Total sampling number was 12.</a:t>
            </a:r>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5</a:t>
            </a:fld>
            <a:endParaRPr lang="ko-KR" altLang="en-US"/>
          </a:p>
        </p:txBody>
      </p:sp>
    </p:spTree>
    <p:extLst>
      <p:ext uri="{BB962C8B-B14F-4D97-AF65-F5344CB8AC3E}">
        <p14:creationId xmlns:p14="http://schemas.microsoft.com/office/powerpoint/2010/main" val="2151324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 Because</a:t>
            </a:r>
            <a:r>
              <a:rPr lang="en-US" altLang="ko-KR" baseline="0" dirty="0" smtClean="0"/>
              <a:t> antibody is large molecule, and no significant extravascular distribution, it assumed one-compartment model. And we used non-linear mixed effects modeling.</a:t>
            </a:r>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6</a:t>
            </a:fld>
            <a:endParaRPr lang="ko-KR" altLang="en-US"/>
          </a:p>
        </p:txBody>
      </p:sp>
    </p:spTree>
    <p:extLst>
      <p:ext uri="{BB962C8B-B14F-4D97-AF65-F5344CB8AC3E}">
        <p14:creationId xmlns:p14="http://schemas.microsoft.com/office/powerpoint/2010/main" val="2037299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HBV</a:t>
            </a:r>
            <a:r>
              <a:rPr lang="en-US" altLang="ko-KR" baseline="0" dirty="0" smtClean="0"/>
              <a:t> DNA, </a:t>
            </a:r>
            <a:r>
              <a:rPr lang="en-US" altLang="ko-KR" baseline="0" dirty="0" err="1" smtClean="0"/>
              <a:t>HBsAg</a:t>
            </a:r>
            <a:r>
              <a:rPr lang="en-US" altLang="ko-KR" baseline="0" dirty="0" smtClean="0"/>
              <a:t>, </a:t>
            </a:r>
            <a:r>
              <a:rPr lang="en-US" altLang="ko-KR" baseline="0" dirty="0" err="1" smtClean="0"/>
              <a:t>HBeAg</a:t>
            </a:r>
            <a:r>
              <a:rPr lang="en-US" altLang="ko-KR" baseline="0" dirty="0" smtClean="0"/>
              <a:t> were tested as potential covariates, and only HBV DNA influence the concentration of HBIG. HBV DNA was reflected in the predictive model.</a:t>
            </a:r>
          </a:p>
          <a:p>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7</a:t>
            </a:fld>
            <a:endParaRPr lang="ko-KR" altLang="en-US"/>
          </a:p>
        </p:txBody>
      </p:sp>
    </p:spTree>
    <p:extLst>
      <p:ext uri="{BB962C8B-B14F-4D97-AF65-F5344CB8AC3E}">
        <p14:creationId xmlns:p14="http://schemas.microsoft.com/office/powerpoint/2010/main" val="3372150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We investigated whether the </a:t>
            </a:r>
            <a:r>
              <a:rPr lang="en-US" altLang="ko-KR" dirty="0" err="1" smtClean="0"/>
              <a:t>predictibe</a:t>
            </a:r>
            <a:r>
              <a:rPr lang="en-US" altLang="ko-KR" dirty="0" smtClean="0"/>
              <a:t> model</a:t>
            </a:r>
            <a:r>
              <a:rPr lang="en-US" altLang="ko-KR" baseline="0" dirty="0" smtClean="0"/>
              <a:t> reflects the objective data.</a:t>
            </a:r>
          </a:p>
          <a:p>
            <a:r>
              <a:rPr lang="en-US" altLang="ko-KR" dirty="0" smtClean="0"/>
              <a:t>In this graph,</a:t>
            </a:r>
            <a:r>
              <a:rPr lang="en-US" altLang="ko-KR" baseline="0" dirty="0" smtClean="0"/>
              <a:t> our predictive model is well reflected.</a:t>
            </a:r>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8</a:t>
            </a:fld>
            <a:endParaRPr lang="ko-KR" altLang="en-US"/>
          </a:p>
        </p:txBody>
      </p:sp>
    </p:spTree>
    <p:extLst>
      <p:ext uri="{BB962C8B-B14F-4D97-AF65-F5344CB8AC3E}">
        <p14:creationId xmlns:p14="http://schemas.microsoft.com/office/powerpoint/2010/main" val="864692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red solid line is the median data of predictive</a:t>
            </a:r>
            <a:r>
              <a:rPr lang="en-US" altLang="ko-KR" baseline="0" dirty="0" smtClean="0"/>
              <a:t> model, and blue dotted line is</a:t>
            </a:r>
            <a:r>
              <a:rPr lang="ko-KR" altLang="en-US" baseline="0" dirty="0" smtClean="0"/>
              <a:t> </a:t>
            </a:r>
            <a:r>
              <a:rPr lang="en-US" altLang="ko-KR" baseline="0" dirty="0" smtClean="0"/>
              <a:t>the 90% data of predictive model. </a:t>
            </a:r>
          </a:p>
          <a:p>
            <a:r>
              <a:rPr lang="en-US" altLang="ko-KR" dirty="0" smtClean="0"/>
              <a:t>Black</a:t>
            </a:r>
            <a:r>
              <a:rPr lang="en-US" altLang="ko-KR" baseline="0" dirty="0" smtClean="0"/>
              <a:t> circle dot is the objective data. </a:t>
            </a:r>
          </a:p>
          <a:p>
            <a:endParaRPr lang="en-US" altLang="ko-KR" baseline="0" dirty="0" smtClean="0"/>
          </a:p>
          <a:p>
            <a:r>
              <a:rPr lang="en-US" altLang="ko-KR" dirty="0" smtClean="0"/>
              <a:t>Predictive</a:t>
            </a:r>
            <a:r>
              <a:rPr lang="en-US" altLang="ko-KR" baseline="0" dirty="0" smtClean="0"/>
              <a:t> model is well reflected.</a:t>
            </a:r>
            <a:endParaRPr lang="ko-KR" altLang="en-US" dirty="0"/>
          </a:p>
        </p:txBody>
      </p:sp>
      <p:sp>
        <p:nvSpPr>
          <p:cNvPr id="4" name="슬라이드 번호 개체 틀 3"/>
          <p:cNvSpPr>
            <a:spLocks noGrp="1"/>
          </p:cNvSpPr>
          <p:nvPr>
            <p:ph type="sldNum" sz="quarter" idx="10"/>
          </p:nvPr>
        </p:nvSpPr>
        <p:spPr/>
        <p:txBody>
          <a:bodyPr/>
          <a:lstStyle/>
          <a:p>
            <a:fld id="{08F94F48-3427-494E-A5CE-7F3BFD151EA3}" type="slidenum">
              <a:rPr lang="ko-KR" altLang="en-US" smtClean="0"/>
              <a:t>9</a:t>
            </a:fld>
            <a:endParaRPr lang="ko-KR" altLang="en-US"/>
          </a:p>
        </p:txBody>
      </p:sp>
    </p:spTree>
    <p:extLst>
      <p:ext uri="{BB962C8B-B14F-4D97-AF65-F5344CB8AC3E}">
        <p14:creationId xmlns:p14="http://schemas.microsoft.com/office/powerpoint/2010/main" val="403692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ko-KR" altLang="en-US" smtClean="0"/>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357689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120424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2839431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292344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95708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318449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102055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94237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69020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47794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96D04DD2-D851-46AC-816D-6C5BB9AA3749}" type="datetimeFigureOut">
              <a:rPr lang="ko-KR" altLang="en-US" smtClean="0"/>
              <a:t>2016-04-01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152470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04DD2-D851-46AC-816D-6C5BB9AA3749}" type="datetimeFigureOut">
              <a:rPr lang="ko-KR" altLang="en-US" smtClean="0"/>
              <a:t>2016-04-01</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888AD-57C3-49B7-9628-9432B26972F6}" type="slidenum">
              <a:rPr lang="ko-KR" altLang="en-US" smtClean="0"/>
              <a:t>‹#›</a:t>
            </a:fld>
            <a:endParaRPr lang="ko-KR" altLang="en-US"/>
          </a:p>
        </p:txBody>
      </p:sp>
    </p:spTree>
    <p:extLst>
      <p:ext uri="{BB962C8B-B14F-4D97-AF65-F5344CB8AC3E}">
        <p14:creationId xmlns:p14="http://schemas.microsoft.com/office/powerpoint/2010/main" val="472333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58792" y="923965"/>
            <a:ext cx="8626416" cy="2387600"/>
          </a:xfrm>
        </p:spPr>
        <p:txBody>
          <a:bodyPr>
            <a:noAutofit/>
          </a:bodyPr>
          <a:lstStyle/>
          <a:p>
            <a:r>
              <a:rPr lang="en-US" altLang="ko-KR" sz="2600" b="1" dirty="0" smtClean="0"/>
              <a:t>A clinical trial to evaluate the </a:t>
            </a:r>
            <a:r>
              <a:rPr lang="en-US" altLang="ko-KR" sz="2600" b="1" dirty="0"/>
              <a:t>pharmacokinetic characteristics of hepatitis B immunoglobulin used for prevention of </a:t>
            </a:r>
            <a:r>
              <a:rPr lang="en-US" altLang="ko-KR" sz="2600" b="1" dirty="0" smtClean="0"/>
              <a:t/>
            </a:r>
            <a:br>
              <a:rPr lang="en-US" altLang="ko-KR" sz="2600" b="1" dirty="0" smtClean="0"/>
            </a:br>
            <a:r>
              <a:rPr lang="en-US" altLang="ko-KR" sz="2600" b="1" dirty="0" smtClean="0"/>
              <a:t>hepatitis </a:t>
            </a:r>
            <a:r>
              <a:rPr lang="en-US" altLang="ko-KR" sz="2600" b="1" dirty="0"/>
              <a:t>B recurrence after liver </a:t>
            </a:r>
            <a:r>
              <a:rPr lang="en-US" altLang="ko-KR" sz="2600" b="1" dirty="0" err="1" smtClean="0"/>
              <a:t>transplanation</a:t>
            </a:r>
            <a:endParaRPr lang="ko-KR" altLang="en-US" sz="2600" dirty="0"/>
          </a:p>
        </p:txBody>
      </p:sp>
      <p:sp>
        <p:nvSpPr>
          <p:cNvPr id="3" name="부제목 2"/>
          <p:cNvSpPr>
            <a:spLocks noGrp="1"/>
          </p:cNvSpPr>
          <p:nvPr>
            <p:ph type="subTitle" idx="1"/>
          </p:nvPr>
        </p:nvSpPr>
        <p:spPr>
          <a:xfrm>
            <a:off x="258792" y="4076488"/>
            <a:ext cx="8626416" cy="1655762"/>
          </a:xfrm>
        </p:spPr>
        <p:txBody>
          <a:bodyPr>
            <a:normAutofit fontScale="62500" lnSpcReduction="20000"/>
          </a:bodyPr>
          <a:lstStyle/>
          <a:p>
            <a:r>
              <a:rPr lang="en-US" altLang="ko-KR" b="1" dirty="0"/>
              <a:t>Gun </a:t>
            </a:r>
            <a:r>
              <a:rPr lang="en-US" altLang="ko-KR" b="1" dirty="0" err="1"/>
              <a:t>Hyung</a:t>
            </a:r>
            <a:r>
              <a:rPr lang="en-US" altLang="ko-KR" b="1" dirty="0"/>
              <a:t> Na</a:t>
            </a:r>
            <a:r>
              <a:rPr lang="en-US" altLang="ko-KR" b="1" baseline="30000" dirty="0"/>
              <a:t>1</a:t>
            </a:r>
            <a:r>
              <a:rPr lang="en-US" altLang="ko-KR" b="1" dirty="0"/>
              <a:t>, </a:t>
            </a:r>
            <a:r>
              <a:rPr lang="en-US" altLang="ko-KR" b="1" dirty="0" err="1"/>
              <a:t>Seunghoon</a:t>
            </a:r>
            <a:r>
              <a:rPr lang="en-US" altLang="ko-KR" b="1" dirty="0"/>
              <a:t> Han</a:t>
            </a:r>
            <a:r>
              <a:rPr lang="en-US" altLang="ko-KR" b="1" baseline="30000" dirty="0"/>
              <a:t>2</a:t>
            </a:r>
            <a:r>
              <a:rPr lang="en-US" altLang="ko-KR" b="1" dirty="0"/>
              <a:t>, Sung Ho Choi</a:t>
            </a:r>
            <a:r>
              <a:rPr lang="en-US" altLang="ko-KR" b="1" baseline="30000" dirty="0"/>
              <a:t>1</a:t>
            </a:r>
            <a:r>
              <a:rPr lang="en-US" altLang="ko-KR" b="1" dirty="0"/>
              <a:t>, Tae Ho Hong</a:t>
            </a:r>
            <a:r>
              <a:rPr lang="en-US" altLang="ko-KR" b="1" baseline="30000" dirty="0"/>
              <a:t>1</a:t>
            </a:r>
            <a:r>
              <a:rPr lang="en-US" altLang="ko-KR" b="1" dirty="0"/>
              <a:t>, Young </a:t>
            </a:r>
            <a:r>
              <a:rPr lang="en-US" altLang="ko-KR" b="1" dirty="0" err="1"/>
              <a:t>Kyoung</a:t>
            </a:r>
            <a:r>
              <a:rPr lang="en-US" altLang="ko-KR" b="1" dirty="0"/>
              <a:t> You</a:t>
            </a:r>
            <a:r>
              <a:rPr lang="en-US" altLang="ko-KR" b="1" baseline="30000" dirty="0"/>
              <a:t>1</a:t>
            </a:r>
            <a:r>
              <a:rPr lang="en-US" altLang="ko-KR" b="1" dirty="0"/>
              <a:t>, Dong Goo Kim</a:t>
            </a:r>
            <a:r>
              <a:rPr lang="en-US" altLang="ko-KR" b="1" baseline="30000" dirty="0"/>
              <a:t>1</a:t>
            </a:r>
            <a:endParaRPr lang="ko-KR" altLang="ko-KR" dirty="0"/>
          </a:p>
          <a:p>
            <a:r>
              <a:rPr lang="en-US" altLang="ko-KR" dirty="0"/>
              <a:t> </a:t>
            </a:r>
            <a:endParaRPr lang="ko-KR" altLang="ko-KR" dirty="0"/>
          </a:p>
          <a:p>
            <a:r>
              <a:rPr lang="en-US" altLang="ko-KR" b="1" baseline="30000" dirty="0"/>
              <a:t>1 </a:t>
            </a:r>
            <a:r>
              <a:rPr lang="en-US" altLang="ko-KR" dirty="0"/>
              <a:t>Department of Surgery, Seoul St. Mary’s Hospital, College of Medicine, The Catholic University of Korea, Seoul, Korea</a:t>
            </a:r>
            <a:endParaRPr lang="ko-KR" altLang="ko-KR" dirty="0"/>
          </a:p>
          <a:p>
            <a:r>
              <a:rPr lang="en-US" altLang="ko-KR" b="1" baseline="30000" dirty="0"/>
              <a:t>2</a:t>
            </a:r>
            <a:r>
              <a:rPr lang="en-US" altLang="ko-KR" dirty="0"/>
              <a:t> Department of Pharmacology, Seoul St. Mary’s Hospital, College of Medicine, The Catholic University of Korea, Seoul, Korea</a:t>
            </a:r>
            <a:endParaRPr lang="ko-KR" altLang="ko-KR" dirty="0"/>
          </a:p>
          <a:p>
            <a:endParaRPr lang="ko-KR" altLang="en-US" dirty="0"/>
          </a:p>
        </p:txBody>
      </p:sp>
      <p:sp>
        <p:nvSpPr>
          <p:cNvPr id="4" name="TextBox 3"/>
          <p:cNvSpPr txBox="1"/>
          <p:nvPr/>
        </p:nvSpPr>
        <p:spPr>
          <a:xfrm>
            <a:off x="258792" y="121920"/>
            <a:ext cx="5776248" cy="338554"/>
          </a:xfrm>
          <a:prstGeom prst="rect">
            <a:avLst/>
          </a:prstGeom>
          <a:noFill/>
        </p:spPr>
        <p:txBody>
          <a:bodyPr wrap="square" rtlCol="0">
            <a:spAutoFit/>
          </a:bodyPr>
          <a:lstStyle/>
          <a:p>
            <a:r>
              <a:rPr lang="en-US" altLang="ko-KR" sz="1600" b="1" dirty="0" smtClean="0"/>
              <a:t>The 44</a:t>
            </a:r>
            <a:r>
              <a:rPr lang="en-US" altLang="ko-KR" sz="1600" b="1" baseline="30000" dirty="0" smtClean="0"/>
              <a:t>th</a:t>
            </a:r>
            <a:r>
              <a:rPr lang="en-US" altLang="ko-KR" sz="1600" b="1" dirty="0" smtClean="0"/>
              <a:t> Congress of the Korean Association of HBP Surgery</a:t>
            </a:r>
            <a:endParaRPr lang="ko-KR" altLang="en-US" sz="1600" b="1" dirty="0"/>
          </a:p>
        </p:txBody>
      </p:sp>
    </p:spTree>
    <p:extLst>
      <p:ext uri="{BB962C8B-B14F-4D97-AF65-F5344CB8AC3E}">
        <p14:creationId xmlns:p14="http://schemas.microsoft.com/office/powerpoint/2010/main" val="1198370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8792" y="365126"/>
            <a:ext cx="8635042" cy="1325563"/>
          </a:xfrm>
        </p:spPr>
        <p:txBody>
          <a:bodyPr/>
          <a:lstStyle/>
          <a:p>
            <a:pPr algn="ctr"/>
            <a:r>
              <a:rPr lang="en-US" altLang="ko-KR" dirty="0" smtClean="0"/>
              <a:t>2. Accurate measurement methods</a:t>
            </a:r>
            <a:endParaRPr lang="ko-KR" altLang="en-US" dirty="0"/>
          </a:p>
        </p:txBody>
      </p:sp>
      <p:pic>
        <p:nvPicPr>
          <p:cNvPr id="4" name="내용 개체 틀 3"/>
          <p:cNvPicPr>
            <a:picLocks noGrp="1" noChangeAspect="1"/>
          </p:cNvPicPr>
          <p:nvPr>
            <p:ph idx="1"/>
          </p:nvPr>
        </p:nvPicPr>
        <p:blipFill>
          <a:blip r:embed="rId3"/>
          <a:stretch>
            <a:fillRect/>
          </a:stretch>
        </p:blipFill>
        <p:spPr>
          <a:xfrm>
            <a:off x="336430" y="2020557"/>
            <a:ext cx="8462513" cy="2922380"/>
          </a:xfrm>
          <a:prstGeom prst="rect">
            <a:avLst/>
          </a:prstGeom>
        </p:spPr>
      </p:pic>
    </p:spTree>
    <p:extLst>
      <p:ext uri="{BB962C8B-B14F-4D97-AF65-F5344CB8AC3E}">
        <p14:creationId xmlns:p14="http://schemas.microsoft.com/office/powerpoint/2010/main" val="2395237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365126"/>
            <a:ext cx="9144000" cy="1325563"/>
          </a:xfrm>
        </p:spPr>
        <p:txBody>
          <a:bodyPr>
            <a:normAutofit/>
          </a:bodyPr>
          <a:lstStyle/>
          <a:p>
            <a:pPr algn="ctr"/>
            <a:r>
              <a:rPr lang="en-US" altLang="ko-KR" sz="3600" dirty="0" smtClean="0"/>
              <a:t>3. Clinical factors influencing HBIG concentration</a:t>
            </a:r>
            <a:endParaRPr lang="ko-KR" altLang="en-US" sz="3600"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2602039678"/>
              </p:ext>
            </p:extLst>
          </p:nvPr>
        </p:nvGraphicFramePr>
        <p:xfrm>
          <a:off x="258794" y="1613125"/>
          <a:ext cx="8635044" cy="4968826"/>
        </p:xfrm>
        <a:graphic>
          <a:graphicData uri="http://schemas.openxmlformats.org/drawingml/2006/table">
            <a:tbl>
              <a:tblPr/>
              <a:tblGrid>
                <a:gridCol w="805018"/>
                <a:gridCol w="1248598"/>
                <a:gridCol w="854305"/>
                <a:gridCol w="690015"/>
                <a:gridCol w="739301"/>
                <a:gridCol w="690015"/>
                <a:gridCol w="690015"/>
                <a:gridCol w="690015"/>
                <a:gridCol w="847732"/>
                <a:gridCol w="690015"/>
                <a:gridCol w="690015"/>
              </a:tblGrid>
              <a:tr h="225150">
                <a:tc>
                  <a:txBody>
                    <a:bodyPr/>
                    <a:lstStyle/>
                    <a:p>
                      <a:pPr algn="l" fontAlgn="ctr"/>
                      <a:r>
                        <a:rPr lang="ko-KR" altLang="en-US" sz="1300" b="0" i="0" u="none" strike="noStrike" dirty="0">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algn="l" fontAlgn="ctr"/>
                      <a:r>
                        <a:rPr lang="ko-KR" altLang="en-US" sz="1300" b="0" i="0" u="none" strike="noStrike" dirty="0">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w="28575" cap="flat" cmpd="sng" algn="ctr">
                      <a:solidFill>
                        <a:schemeClr val="tx1"/>
                      </a:solidFill>
                      <a:prstDash val="solid"/>
                      <a:round/>
                      <a:headEnd type="none" w="med" len="med"/>
                      <a:tailEnd type="none" w="med" len="med"/>
                    </a:lnT>
                    <a:lnB>
                      <a:noFill/>
                    </a:lnB>
                  </a:tcPr>
                </a:tc>
                <a:tc>
                  <a:txBody>
                    <a:bodyPr/>
                    <a:lstStyle/>
                    <a:p>
                      <a:pPr algn="ctr" fontAlgn="ctr"/>
                      <a:r>
                        <a:rPr lang="ko-KR" altLang="en-US" sz="1300" b="0" i="0" u="none" strike="noStrike" dirty="0">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w="28575" cap="flat" cmpd="sng" algn="ctr">
                      <a:solidFill>
                        <a:schemeClr val="tx1"/>
                      </a:solidFill>
                      <a:prstDash val="solid"/>
                      <a:round/>
                      <a:headEnd type="none" w="med" len="med"/>
                      <a:tailEnd type="none" w="med" len="med"/>
                    </a:lnT>
                    <a:lnB>
                      <a:noFill/>
                    </a:lnB>
                  </a:tcPr>
                </a:tc>
                <a:tc gridSpan="4">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Pre-1week </a:t>
                      </a:r>
                      <a:r>
                        <a:rPr lang="en-US" sz="1300" b="0" i="0" u="none" strike="noStrike" dirty="0" err="1">
                          <a:solidFill>
                            <a:srgbClr val="000000"/>
                          </a:solidFill>
                          <a:effectLst/>
                          <a:latin typeface="맑은 고딕" panose="020B0503020000020004" pitchFamily="50" charset="-127"/>
                          <a:ea typeface="맑은 고딕" panose="020B0503020000020004" pitchFamily="50" charset="-127"/>
                        </a:rPr>
                        <a:t>HBsAb</a:t>
                      </a:r>
                      <a:endParaRPr lang="en-US" sz="13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w="28575" cap="flat" cmpd="sng" algn="ctr">
                      <a:solidFill>
                        <a:schemeClr val="tx1"/>
                      </a:solidFill>
                      <a:prstDash val="solid"/>
                      <a:round/>
                      <a:headEnd type="none" w="med" len="med"/>
                      <a:tailEnd type="none" w="med" len="med"/>
                    </a:lnT>
                    <a:lnB>
                      <a:noFill/>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Pre-24weeks </a:t>
                      </a:r>
                      <a:r>
                        <a:rPr lang="en-US" sz="1300" b="0" i="0" u="none" strike="noStrike" dirty="0" err="1">
                          <a:solidFill>
                            <a:srgbClr val="000000"/>
                          </a:solidFill>
                          <a:effectLst/>
                          <a:latin typeface="맑은 고딕" panose="020B0503020000020004" pitchFamily="50" charset="-127"/>
                          <a:ea typeface="맑은 고딕" panose="020B0503020000020004" pitchFamily="50" charset="-127"/>
                        </a:rPr>
                        <a:t>HBsAb</a:t>
                      </a:r>
                      <a:endParaRPr lang="en-US" sz="13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w="28575" cap="flat" cmpd="sng" algn="ctr">
                      <a:solidFill>
                        <a:schemeClr val="tx1"/>
                      </a:solidFill>
                      <a:prstDash val="solid"/>
                      <a:round/>
                      <a:headEnd type="none" w="med" len="med"/>
                      <a:tailEnd type="none" w="med" len="med"/>
                    </a:lnT>
                    <a:lnB>
                      <a:noFill/>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25150">
                <a:tc>
                  <a:txBody>
                    <a:bodyPr/>
                    <a:lstStyle/>
                    <a:p>
                      <a:pPr algn="l" fontAlgn="ct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Number</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Mean</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SD</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P-value</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Number</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Mean</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SD</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P-value</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r>
              <a:tr h="225150">
                <a:tc rowSpan="2" gridSpan="2">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Recipient Age</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rowSpan="2" h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&lt;60</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13</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9679.38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3707.28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0.515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13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2558.15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2215.31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0.317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r>
              <a:tr h="225150">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&gt;=60</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7</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8552.57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3421.81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1501.90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626.09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r>
              <a:tr h="225150">
                <a:tc rowSpan="2" gridSpan="2">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Sex</a:t>
                      </a:r>
                    </a:p>
                  </a:txBody>
                  <a:tcPr marL="6799" marR="6799" marT="6799" marB="0" anchor="ctr">
                    <a:lnL>
                      <a:noFill/>
                    </a:lnL>
                    <a:lnR>
                      <a:noFill/>
                    </a:lnR>
                    <a:lnT>
                      <a:noFill/>
                    </a:lnT>
                    <a:lnB>
                      <a:noFill/>
                    </a:lnB>
                  </a:tcPr>
                </a:tc>
                <a:tc rowSpan="2" hMerge="1">
                  <a:txBody>
                    <a:bodyPr/>
                    <a:lstStyle/>
                    <a:p>
                      <a:pPr latinLnBrk="1"/>
                      <a:endParaRPr lang="ko-KR" altLang="en-US"/>
                    </a:p>
                  </a:txBody>
                  <a:tcPr/>
                </a:tc>
                <a:tc>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Male</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18</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8870.44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3249.52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0.121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16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2131.19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2016.71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0.427 </a:t>
                      </a:r>
                    </a:p>
                  </a:txBody>
                  <a:tcPr marL="6799" marR="6799" marT="6799" marB="0" anchor="ctr">
                    <a:lnL>
                      <a:noFill/>
                    </a:lnL>
                    <a:lnR>
                      <a:noFill/>
                    </a:lnR>
                    <a:lnT>
                      <a:noFill/>
                    </a:lnT>
                    <a:lnB>
                      <a:noFill/>
                    </a:lnB>
                  </a:tcPr>
                </a:tc>
              </a:tr>
              <a:tr h="225150">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Female</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13016.00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5523.92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3333.25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954.95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r>
              <a:tr h="225150">
                <a:tc rowSpan="2" gridSpan="2">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BMI</a:t>
                      </a:r>
                    </a:p>
                  </a:txBody>
                  <a:tcPr marL="6799" marR="6799" marT="6799" marB="0" anchor="ctr">
                    <a:lnL>
                      <a:noFill/>
                    </a:lnL>
                    <a:lnR>
                      <a:noFill/>
                    </a:lnR>
                    <a:lnT>
                      <a:noFill/>
                    </a:lnT>
                    <a:lnB>
                      <a:noFill/>
                    </a:lnB>
                  </a:tcPr>
                </a:tc>
                <a:tc rowSpan="2" h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&lt;25</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12</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9662.50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4376.89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0.576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2581.75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2541.01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0.457 </a:t>
                      </a:r>
                    </a:p>
                  </a:txBody>
                  <a:tcPr marL="6799" marR="6799" marT="6799" marB="0" anchor="ctr">
                    <a:lnL>
                      <a:noFill/>
                    </a:lnL>
                    <a:lnR>
                      <a:noFill/>
                    </a:lnR>
                    <a:lnT>
                      <a:noFill/>
                    </a:lnT>
                    <a:lnB>
                      <a:noFill/>
                    </a:lnB>
                  </a:tcPr>
                </a:tc>
              </a:tr>
              <a:tr h="225150">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&gt;=25</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8718.75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1925.52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1868.50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766.80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r>
              <a:tr h="225150">
                <a:tc rowSpan="2" gridSpan="2">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Child score</a:t>
                      </a:r>
                    </a:p>
                  </a:txBody>
                  <a:tcPr marL="6799" marR="6799" marT="6799" marB="0" anchor="ctr">
                    <a:lnL>
                      <a:noFill/>
                    </a:lnL>
                    <a:lnR>
                      <a:noFill/>
                    </a:lnR>
                    <a:lnT>
                      <a:noFill/>
                    </a:lnT>
                    <a:lnB>
                      <a:noFill/>
                    </a:lnB>
                  </a:tcPr>
                </a:tc>
                <a:tc rowSpan="2" h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&lt;10</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11</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10952.36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3566.41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FF0000"/>
                          </a:solidFill>
                          <a:effectLst/>
                          <a:latin typeface="맑은 고딕" panose="020B0503020000020004" pitchFamily="50" charset="-127"/>
                          <a:ea typeface="맑은 고딕" panose="020B0503020000020004" pitchFamily="50" charset="-127"/>
                        </a:rPr>
                        <a:t>0.016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2837.30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2439.91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0.170 </a:t>
                      </a:r>
                    </a:p>
                  </a:txBody>
                  <a:tcPr marL="6799" marR="6799" marT="6799" marB="0" anchor="ctr">
                    <a:lnL>
                      <a:noFill/>
                    </a:lnL>
                    <a:lnR>
                      <a:noFill/>
                    </a:lnR>
                    <a:lnT>
                      <a:noFill/>
                    </a:lnT>
                    <a:lnB>
                      <a:noFill/>
                    </a:lnB>
                  </a:tcPr>
                </a:tc>
              </a:tr>
              <a:tr h="225150">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&gt;=10</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7247.11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2392.87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1549.06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710.49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r>
              <a:tr h="225150">
                <a:tc rowSpan="2" gridSpan="2">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MELD score</a:t>
                      </a:r>
                    </a:p>
                  </a:txBody>
                  <a:tcPr marL="6799" marR="6799" marT="6799" marB="0" anchor="ctr">
                    <a:lnL>
                      <a:noFill/>
                    </a:lnL>
                    <a:lnR>
                      <a:noFill/>
                    </a:lnR>
                    <a:lnT>
                      <a:noFill/>
                    </a:lnT>
                    <a:lnB>
                      <a:noFill/>
                    </a:lnB>
                  </a:tcPr>
                </a:tc>
                <a:tc rowSpan="2" h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&lt;15</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11</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10969.27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3545.64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FF0000"/>
                          </a:solidFill>
                          <a:effectLst/>
                          <a:latin typeface="맑은 고딕" panose="020B0503020000020004" pitchFamily="50" charset="-127"/>
                          <a:ea typeface="맑은 고딕" panose="020B0503020000020004" pitchFamily="50" charset="-127"/>
                        </a:rPr>
                        <a:t>0.015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2890.05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2414.92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0.131 </a:t>
                      </a:r>
                    </a:p>
                  </a:txBody>
                  <a:tcPr marL="6799" marR="6799" marT="6799" marB="0" anchor="ctr">
                    <a:lnL>
                      <a:noFill/>
                    </a:lnL>
                    <a:lnR>
                      <a:noFill/>
                    </a:lnR>
                    <a:lnT>
                      <a:noFill/>
                    </a:lnT>
                    <a:lnB>
                      <a:noFill/>
                    </a:lnB>
                  </a:tcPr>
                </a:tc>
              </a:tr>
              <a:tr h="225150">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&gt;=15</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a:t>
                      </a:r>
                    </a:p>
                  </a:txBody>
                  <a:tcPr marL="6799" marR="6799" marT="6799" marB="0" anchor="ctr">
                    <a:lnL>
                      <a:noFill/>
                    </a:lnL>
                    <a:lnR>
                      <a:noFill/>
                    </a:lnR>
                    <a:lnT>
                      <a:noFill/>
                    </a:lnT>
                    <a:lnB>
                      <a:noFill/>
                    </a:lnB>
                  </a:tcPr>
                </a:tc>
                <a:tc>
                  <a:txBody>
                    <a:bodyPr/>
                    <a:lstStyle/>
                    <a:p>
                      <a:pPr algn="ctr" fontAlgn="ctr"/>
                      <a:r>
                        <a:rPr lang="en-US" altLang="ko-KR" sz="1300" b="0" i="0" u="none" strike="noStrike" dirty="0">
                          <a:solidFill>
                            <a:srgbClr val="000000"/>
                          </a:solidFill>
                          <a:effectLst/>
                          <a:latin typeface="맑은 고딕" panose="020B0503020000020004" pitchFamily="50" charset="-127"/>
                          <a:ea typeface="맑은 고딕" panose="020B0503020000020004" pitchFamily="50" charset="-127"/>
                        </a:rPr>
                        <a:t>7226.44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2395.25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1483.13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676.52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r>
              <a:tr h="225150">
                <a:tc rowSpan="2" gridSpan="2">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HCC</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rowSpan="2" hMerge="1">
                  <a:txBody>
                    <a:bodyPr/>
                    <a:lstStyle/>
                    <a:p>
                      <a:pPr latinLnBrk="1"/>
                      <a:endParaRPr lang="ko-KR" altLang="en-US"/>
                    </a:p>
                  </a:txBody>
                  <a:tcPr/>
                </a:tc>
                <a:tc>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non-HCC</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8894.80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2720.51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0.637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2354.10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2527.22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0.835 </a:t>
                      </a:r>
                    </a:p>
                  </a:txBody>
                  <a:tcPr marL="6799" marR="6799" marT="6799" marB="0" anchor="ctr">
                    <a:lnL>
                      <a:noFill/>
                    </a:lnL>
                    <a:lnR>
                      <a:noFill/>
                    </a:lnR>
                    <a:lnT>
                      <a:noFill/>
                    </a:lnT>
                    <a:lnB>
                      <a:noFill/>
                    </a:lnB>
                  </a:tcPr>
                </a:tc>
              </a:tr>
              <a:tr h="225150">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HCC</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9675.20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4362.74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2153.06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987.53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a:noFill/>
                    </a:lnT>
                    <a:lnB w="6350" cap="flat" cmpd="sng" algn="ctr">
                      <a:solidFill>
                        <a:srgbClr val="000000"/>
                      </a:solidFill>
                      <a:prstDash val="solid"/>
                      <a:round/>
                      <a:headEnd type="none" w="med" len="med"/>
                      <a:tailEnd type="none" w="med" len="med"/>
                    </a:lnB>
                  </a:tcPr>
                </a:tc>
              </a:tr>
              <a:tr h="225150">
                <a:tc rowSpan="8">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Pre-LT</a:t>
                      </a:r>
                    </a:p>
                  </a:txBody>
                  <a:tcPr marL="6799" marR="6799" marT="6799" marB="0" anchor="ctr">
                    <a:lnL>
                      <a:noFill/>
                    </a:lnL>
                    <a:lnR>
                      <a:noFill/>
                    </a:lnR>
                    <a:lnT w="635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rowSpan="2">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Total bilirubin</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3.0 </a:t>
                      </a: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미만</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11357.80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3481.87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FF0000"/>
                          </a:solidFill>
                          <a:effectLst/>
                          <a:latin typeface="맑은 고딕" panose="020B0503020000020004" pitchFamily="50" charset="-127"/>
                          <a:ea typeface="맑은 고딕" panose="020B0503020000020004" pitchFamily="50" charset="-127"/>
                        </a:rPr>
                        <a:t>0.005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2978.67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2544.10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0.123 </a:t>
                      </a:r>
                    </a:p>
                  </a:txBody>
                  <a:tcPr marL="6799" marR="6799" marT="6799" marB="0" anchor="ctr">
                    <a:lnL>
                      <a:noFill/>
                    </a:lnL>
                    <a:lnR>
                      <a:noFill/>
                    </a:lnR>
                    <a:lnT w="6350" cap="flat" cmpd="sng" algn="ctr">
                      <a:solidFill>
                        <a:srgbClr val="000000"/>
                      </a:solidFill>
                      <a:prstDash val="solid"/>
                      <a:round/>
                      <a:headEnd type="none" w="med" len="med"/>
                      <a:tailEnd type="none" w="med" len="med"/>
                    </a:lnT>
                    <a:lnB>
                      <a:noFill/>
                    </a:lnB>
                  </a:tcPr>
                </a:tc>
              </a:tr>
              <a:tr h="225150">
                <a:tc vMerge="1">
                  <a:txBody>
                    <a:bodyPr/>
                    <a:lstStyle/>
                    <a:p>
                      <a:pPr latinLnBrk="1"/>
                      <a:endParaRPr lang="ko-KR" altLang="en-US"/>
                    </a:p>
                  </a:txBody>
                  <a:tcPr/>
                </a:tc>
                <a:tc v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3.0 </a:t>
                      </a: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이상</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7212.20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2258.71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1550.83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664.62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r>
              <a:tr h="225150">
                <a:tc vMerge="1">
                  <a:txBody>
                    <a:bodyPr/>
                    <a:lstStyle/>
                    <a:p>
                      <a:pPr latinLnBrk="1"/>
                      <a:endParaRPr lang="ko-KR" altLang="en-US"/>
                    </a:p>
                  </a:txBody>
                  <a:tcPr/>
                </a:tc>
                <a:tc rowSpan="2">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ALT</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50 </a:t>
                      </a: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미만</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14</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9411.29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4238.11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0.816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13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2505.00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2238.80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0.415 </a:t>
                      </a:r>
                    </a:p>
                  </a:txBody>
                  <a:tcPr marL="6799" marR="6799" marT="6799" marB="0" anchor="ctr">
                    <a:lnL>
                      <a:noFill/>
                    </a:lnL>
                    <a:lnR>
                      <a:noFill/>
                    </a:lnR>
                    <a:lnT>
                      <a:noFill/>
                    </a:lnT>
                    <a:lnB>
                      <a:noFill/>
                    </a:lnB>
                  </a:tcPr>
                </a:tc>
              </a:tr>
              <a:tr h="225150">
                <a:tc vMerge="1">
                  <a:txBody>
                    <a:bodyPr/>
                    <a:lstStyle/>
                    <a:p>
                      <a:pPr latinLnBrk="1"/>
                      <a:endParaRPr lang="ko-KR" altLang="en-US"/>
                    </a:p>
                  </a:txBody>
                  <a:tcPr/>
                </a:tc>
                <a:tc v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50 </a:t>
                      </a: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이상</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6</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8990.33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1158.63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1640.10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640.25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r>
              <a:tr h="225150">
                <a:tc vMerge="1">
                  <a:txBody>
                    <a:bodyPr/>
                    <a:lstStyle/>
                    <a:p>
                      <a:pPr latinLnBrk="1"/>
                      <a:endParaRPr lang="ko-KR" altLang="en-US"/>
                    </a:p>
                  </a:txBody>
                  <a:tcPr/>
                </a:tc>
                <a:tc rowSpan="2">
                  <a:txBody>
                    <a:bodyPr/>
                    <a:lstStyle/>
                    <a:p>
                      <a:pPr algn="ctr" fontAlgn="ctr"/>
                      <a:r>
                        <a:rPr lang="en-US" sz="1300" b="0" i="0" u="none" strike="noStrike">
                          <a:solidFill>
                            <a:srgbClr val="000000"/>
                          </a:solidFill>
                          <a:effectLst/>
                          <a:latin typeface="맑은 고딕" panose="020B0503020000020004" pitchFamily="50" charset="-127"/>
                          <a:ea typeface="맑은 고딕" panose="020B0503020000020004" pitchFamily="50" charset="-127"/>
                        </a:rPr>
                        <a:t>Creatinine</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 </a:t>
                      </a: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미만</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14</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10298.57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3696.56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FF0000"/>
                          </a:solidFill>
                          <a:effectLst/>
                          <a:latin typeface="맑은 고딕" panose="020B0503020000020004" pitchFamily="50" charset="-127"/>
                          <a:ea typeface="맑은 고딕" panose="020B0503020000020004" pitchFamily="50" charset="-127"/>
                        </a:rPr>
                        <a:t>0.049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13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2601.65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2198.86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0.248 </a:t>
                      </a:r>
                    </a:p>
                  </a:txBody>
                  <a:tcPr marL="6799" marR="6799" marT="6799" marB="0" anchor="ctr">
                    <a:lnL>
                      <a:noFill/>
                    </a:lnL>
                    <a:lnR>
                      <a:noFill/>
                    </a:lnR>
                    <a:lnT>
                      <a:noFill/>
                    </a:lnT>
                    <a:lnB>
                      <a:noFill/>
                    </a:lnB>
                  </a:tcPr>
                </a:tc>
              </a:tr>
              <a:tr h="225150">
                <a:tc vMerge="1">
                  <a:txBody>
                    <a:bodyPr/>
                    <a:lstStyle/>
                    <a:p>
                      <a:pPr latinLnBrk="1"/>
                      <a:endParaRPr lang="ko-KR" altLang="en-US"/>
                    </a:p>
                  </a:txBody>
                  <a:tcPr/>
                </a:tc>
                <a:tc vMerge="1">
                  <a:txBody>
                    <a:bodyPr/>
                    <a:lstStyle/>
                    <a:p>
                      <a:pPr latinLnBrk="1"/>
                      <a:endParaRPr lang="ko-KR" altLang="en-US"/>
                    </a:p>
                  </a:txBody>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 </a:t>
                      </a: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이상</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6</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6920.00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1753.60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5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1388.80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537.54 </a:t>
                      </a:r>
                    </a:p>
                  </a:txBody>
                  <a:tcPr marL="6799" marR="6799" marT="6799" marB="0" anchor="ctr">
                    <a:lnL>
                      <a:noFill/>
                    </a:lnL>
                    <a:lnR>
                      <a:noFill/>
                    </a:lnR>
                    <a:lnT>
                      <a:noFill/>
                    </a:lnT>
                    <a:lnB>
                      <a:noFill/>
                    </a:lnB>
                  </a:tcPr>
                </a:tc>
                <a:tc>
                  <a:txBody>
                    <a:bodyPr/>
                    <a:lstStyle/>
                    <a:p>
                      <a:pPr algn="ctr" fontAlgn="ctr"/>
                      <a:endParaRPr lang="ko-KR" altLang="en-US" sz="1300" b="0" i="0" u="none" strike="noStrike">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a:noFill/>
                    </a:lnB>
                  </a:tcPr>
                </a:tc>
              </a:tr>
              <a:tr h="232913">
                <a:tc vMerge="1">
                  <a:txBody>
                    <a:bodyPr/>
                    <a:lstStyle/>
                    <a:p>
                      <a:pPr latinLnBrk="1"/>
                      <a:endParaRPr lang="ko-KR" altLang="en-US"/>
                    </a:p>
                  </a:txBody>
                  <a:tcPr/>
                </a:tc>
                <a:tc rowSpan="2">
                  <a:txBody>
                    <a:bodyPr/>
                    <a:lstStyle/>
                    <a:p>
                      <a:pPr algn="ctr" fontAlgn="ctr"/>
                      <a:r>
                        <a:rPr lang="en-US" sz="1300" b="0" i="0" u="none" strike="noStrike" dirty="0">
                          <a:solidFill>
                            <a:srgbClr val="000000"/>
                          </a:solidFill>
                          <a:effectLst/>
                          <a:latin typeface="맑은 고딕" panose="020B0503020000020004" pitchFamily="50" charset="-127"/>
                          <a:ea typeface="맑은 고딕" panose="020B0503020000020004" pitchFamily="50" charset="-127"/>
                        </a:rPr>
                        <a:t>Albumin</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3.0 </a:t>
                      </a:r>
                      <a:r>
                        <a:rPr lang="ko-KR" altLang="en-US" sz="1300" b="0" i="0" u="none" strike="noStrike">
                          <a:solidFill>
                            <a:srgbClr val="000000"/>
                          </a:solidFill>
                          <a:effectLst/>
                          <a:latin typeface="맑은 고딕" panose="020B0503020000020004" pitchFamily="50" charset="-127"/>
                          <a:ea typeface="맑은 고딕" panose="020B0503020000020004" pitchFamily="50" charset="-127"/>
                        </a:rPr>
                        <a:t>미만</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10</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6765.60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2257.59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FF0000"/>
                          </a:solidFill>
                          <a:effectLst/>
                          <a:latin typeface="맑은 고딕" panose="020B0503020000020004" pitchFamily="50" charset="-127"/>
                          <a:ea typeface="맑은 고딕" panose="020B0503020000020004" pitchFamily="50" charset="-127"/>
                        </a:rPr>
                        <a:t>&lt;0.001</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9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1725.78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776.34 </a:t>
                      </a:r>
                    </a:p>
                  </a:txBody>
                  <a:tcPr marL="6799" marR="6799" marT="6799" marB="0" anchor="ctr">
                    <a:lnL>
                      <a:noFill/>
                    </a:lnL>
                    <a:lnR>
                      <a:noFill/>
                    </a:lnR>
                    <a:lnT>
                      <a:noFill/>
                    </a:lnT>
                    <a:lnB>
                      <a:noFill/>
                    </a:lnB>
                  </a:tcPr>
                </a:tc>
                <a:tc>
                  <a:txBody>
                    <a:bodyPr/>
                    <a:lstStyle/>
                    <a:p>
                      <a:pPr algn="ctr" fontAlgn="ctr"/>
                      <a:r>
                        <a:rPr lang="en-US" altLang="ko-KR" sz="1300" b="0" i="0" u="none" strike="noStrike">
                          <a:solidFill>
                            <a:srgbClr val="000000"/>
                          </a:solidFill>
                          <a:effectLst/>
                          <a:latin typeface="맑은 고딕" panose="020B0503020000020004" pitchFamily="50" charset="-127"/>
                          <a:ea typeface="맑은 고딕" panose="020B0503020000020004" pitchFamily="50" charset="-127"/>
                        </a:rPr>
                        <a:t>0.252 </a:t>
                      </a:r>
                    </a:p>
                  </a:txBody>
                  <a:tcPr marL="6799" marR="6799" marT="6799" marB="0" anchor="ctr">
                    <a:lnL>
                      <a:noFill/>
                    </a:lnL>
                    <a:lnR>
                      <a:noFill/>
                    </a:lnR>
                    <a:lnT>
                      <a:noFill/>
                    </a:lnT>
                    <a:lnB>
                      <a:noFill/>
                    </a:lnB>
                  </a:tcPr>
                </a:tc>
              </a:tr>
              <a:tr h="232913">
                <a:tc vMerge="1">
                  <a:txBody>
                    <a:bodyPr/>
                    <a:lstStyle/>
                    <a:p>
                      <a:pPr latinLnBrk="1"/>
                      <a:endParaRPr lang="ko-KR" altLang="en-US"/>
                    </a:p>
                  </a:txBody>
                  <a:tcPr/>
                </a:tc>
                <a:tc vMerge="1">
                  <a:txBody>
                    <a:bodyPr/>
                    <a:lstStyle/>
                    <a:p>
                      <a:pPr latinLnBrk="1"/>
                      <a:endParaRPr lang="ko-KR" altLang="en-US"/>
                    </a:p>
                  </a:txBody>
                  <a:tcPr/>
                </a:tc>
                <a:tc>
                  <a:txBody>
                    <a:bodyPr/>
                    <a:lstStyle/>
                    <a:p>
                      <a:pPr algn="ctr" fontAlgn="ctr"/>
                      <a:r>
                        <a:rPr lang="en-US" altLang="ko-KR" sz="1300" b="0" i="0" u="none" strike="noStrike" dirty="0">
                          <a:solidFill>
                            <a:srgbClr val="000000"/>
                          </a:solidFill>
                          <a:effectLst/>
                          <a:latin typeface="맑은 고딕" panose="020B0503020000020004" pitchFamily="50" charset="-127"/>
                          <a:ea typeface="맑은 고딕" panose="020B0503020000020004" pitchFamily="50" charset="-127"/>
                        </a:rPr>
                        <a:t>3.0 </a:t>
                      </a:r>
                      <a:r>
                        <a:rPr lang="ko-KR" altLang="en-US" sz="1300" b="0" i="0" u="none" strike="noStrike" dirty="0">
                          <a:solidFill>
                            <a:srgbClr val="000000"/>
                          </a:solidFill>
                          <a:effectLst/>
                          <a:latin typeface="맑은 고딕" panose="020B0503020000020004" pitchFamily="50" charset="-127"/>
                          <a:ea typeface="맑은 고딕" panose="020B0503020000020004" pitchFamily="50" charset="-127"/>
                        </a:rPr>
                        <a:t>이상</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ko-KR" sz="1300" b="0" i="0" u="none" strike="noStrike" dirty="0">
                          <a:solidFill>
                            <a:srgbClr val="000000"/>
                          </a:solidFill>
                          <a:effectLst/>
                          <a:latin typeface="맑은 고딕" panose="020B0503020000020004" pitchFamily="50" charset="-127"/>
                          <a:ea typeface="맑은 고딕" panose="020B0503020000020004" pitchFamily="50" charset="-127"/>
                        </a:rPr>
                        <a:t>10</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ko-KR" sz="1300" b="0" i="0" u="none" strike="noStrike" dirty="0">
                          <a:solidFill>
                            <a:srgbClr val="000000"/>
                          </a:solidFill>
                          <a:effectLst/>
                          <a:latin typeface="맑은 고딕" panose="020B0503020000020004" pitchFamily="50" charset="-127"/>
                          <a:ea typeface="맑은 고딕" panose="020B0503020000020004" pitchFamily="50" charset="-127"/>
                        </a:rPr>
                        <a:t>11804.40 </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ko-KR" sz="1300" b="0" i="0" u="none" strike="noStrike" dirty="0">
                          <a:solidFill>
                            <a:srgbClr val="000000"/>
                          </a:solidFill>
                          <a:effectLst/>
                          <a:latin typeface="맑은 고딕" panose="020B0503020000020004" pitchFamily="50" charset="-127"/>
                          <a:ea typeface="맑은 고딕" panose="020B0503020000020004" pitchFamily="50" charset="-127"/>
                        </a:rPr>
                        <a:t>2751.55 </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endParaRPr lang="ko-KR" altLang="en-US" sz="13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ko-KR" sz="1300" b="0" i="0" u="none" strike="noStrike" dirty="0">
                          <a:solidFill>
                            <a:srgbClr val="000000"/>
                          </a:solidFill>
                          <a:effectLst/>
                          <a:latin typeface="맑은 고딕" panose="020B0503020000020004" pitchFamily="50" charset="-127"/>
                          <a:ea typeface="맑은 고딕" panose="020B0503020000020004" pitchFamily="50" charset="-127"/>
                        </a:rPr>
                        <a:t>9 </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ko-KR" sz="1300" b="0" i="0" u="none" strike="noStrike" dirty="0">
                          <a:solidFill>
                            <a:srgbClr val="000000"/>
                          </a:solidFill>
                          <a:effectLst/>
                          <a:latin typeface="맑은 고딕" panose="020B0503020000020004" pitchFamily="50" charset="-127"/>
                          <a:ea typeface="맑은 고딕" panose="020B0503020000020004" pitchFamily="50" charset="-127"/>
                        </a:rPr>
                        <a:t>2803.72 </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en-US" altLang="ko-KR" sz="1300" b="0" i="0" u="none" strike="noStrike" dirty="0">
                          <a:solidFill>
                            <a:srgbClr val="000000"/>
                          </a:solidFill>
                          <a:effectLst/>
                          <a:latin typeface="맑은 고딕" panose="020B0503020000020004" pitchFamily="50" charset="-127"/>
                          <a:ea typeface="맑은 고딕" panose="020B0503020000020004" pitchFamily="50" charset="-127"/>
                        </a:rPr>
                        <a:t>2608.57 </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ctr" fontAlgn="ctr"/>
                      <a:r>
                        <a:rPr lang="ko-KR" altLang="en-US" sz="1300" b="0" i="0" u="none" strike="noStrike" dirty="0">
                          <a:solidFill>
                            <a:srgbClr val="000000"/>
                          </a:solidFill>
                          <a:effectLst/>
                          <a:latin typeface="맑은 고딕" panose="020B0503020000020004" pitchFamily="50" charset="-127"/>
                          <a:ea typeface="맑은 고딕" panose="020B0503020000020004" pitchFamily="50" charset="-127"/>
                        </a:rPr>
                        <a:t>　</a:t>
                      </a:r>
                    </a:p>
                  </a:txBody>
                  <a:tcPr marL="6799" marR="6799" marT="6799" marB="0" anchor="ctr">
                    <a:lnL>
                      <a:noFill/>
                    </a:lnL>
                    <a:lnR>
                      <a:noFill/>
                    </a:lnR>
                    <a:lnT>
                      <a:noFill/>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8598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8792" y="365126"/>
            <a:ext cx="8635042" cy="1325563"/>
          </a:xfrm>
        </p:spPr>
        <p:txBody>
          <a:bodyPr>
            <a:normAutofit/>
          </a:bodyPr>
          <a:lstStyle/>
          <a:p>
            <a:pPr algn="ctr"/>
            <a:r>
              <a:rPr lang="en-US" altLang="ko-KR" sz="3600" dirty="0" smtClean="0"/>
              <a:t>4. </a:t>
            </a:r>
            <a:r>
              <a:rPr lang="en-US" altLang="ko-KR" sz="3600" dirty="0"/>
              <a:t>Prediction of proper maintenance </a:t>
            </a:r>
            <a:r>
              <a:rPr lang="en-US" altLang="ko-KR" sz="3600" dirty="0" smtClean="0"/>
              <a:t>dose</a:t>
            </a:r>
            <a:endParaRPr lang="ko-KR" altLang="en-US" sz="3600" dirty="0"/>
          </a:p>
        </p:txBody>
      </p:sp>
      <p:pic>
        <p:nvPicPr>
          <p:cNvPr id="4" name="Picture 6"/>
          <p:cNvPicPr>
            <a:picLocks noChangeAspect="1"/>
          </p:cNvPicPr>
          <p:nvPr/>
        </p:nvPicPr>
        <p:blipFill>
          <a:blip r:embed="rId3"/>
          <a:stretch>
            <a:fillRect/>
          </a:stretch>
        </p:blipFill>
        <p:spPr>
          <a:xfrm>
            <a:off x="60382" y="1825625"/>
            <a:ext cx="6840750" cy="4221492"/>
          </a:xfrm>
          <a:prstGeom prst="rect">
            <a:avLst/>
          </a:prstGeom>
        </p:spPr>
      </p:pic>
      <p:sp>
        <p:nvSpPr>
          <p:cNvPr id="5" name="내용 개체 틀 4"/>
          <p:cNvSpPr txBox="1">
            <a:spLocks noGrp="1"/>
          </p:cNvSpPr>
          <p:nvPr>
            <p:ph idx="1"/>
          </p:nvPr>
        </p:nvSpPr>
        <p:spPr>
          <a:xfrm>
            <a:off x="6901132" y="2472600"/>
            <a:ext cx="2242868" cy="2713563"/>
          </a:xfrm>
          <a:prstGeom prst="rect">
            <a:avLst/>
          </a:prstGeom>
          <a:noFill/>
        </p:spPr>
        <p:txBody>
          <a:bodyPr wrap="square" rtlCol="0">
            <a:spAutoFit/>
          </a:bodyPr>
          <a:lstStyle/>
          <a:p>
            <a:pPr>
              <a:lnSpc>
                <a:spcPct val="100000"/>
              </a:lnSpc>
            </a:pPr>
            <a:r>
              <a:rPr lang="en-US" altLang="ko-KR" sz="1400" dirty="0"/>
              <a:t>For 99% attainment</a:t>
            </a:r>
          </a:p>
          <a:p>
            <a:pPr marL="0" indent="0">
              <a:lnSpc>
                <a:spcPct val="100000"/>
              </a:lnSpc>
              <a:buFont typeface="Arial" panose="020B0604020202020204" pitchFamily="34" charset="0"/>
              <a:buNone/>
            </a:pPr>
            <a:r>
              <a:rPr lang="en-US" altLang="ko-KR" sz="1400" dirty="0"/>
              <a:t>      Dose = Target level * 160</a:t>
            </a:r>
          </a:p>
          <a:p>
            <a:pPr>
              <a:lnSpc>
                <a:spcPct val="100000"/>
              </a:lnSpc>
            </a:pPr>
            <a:endParaRPr lang="en-US" altLang="ko-KR" sz="1400" dirty="0"/>
          </a:p>
          <a:p>
            <a:pPr>
              <a:lnSpc>
                <a:spcPct val="100000"/>
              </a:lnSpc>
            </a:pPr>
            <a:r>
              <a:rPr lang="en-US" altLang="ko-KR" sz="1400" dirty="0"/>
              <a:t>For 90% attainment</a:t>
            </a:r>
          </a:p>
          <a:p>
            <a:pPr marL="0" indent="0">
              <a:lnSpc>
                <a:spcPct val="100000"/>
              </a:lnSpc>
              <a:buFont typeface="Arial" panose="020B0604020202020204" pitchFamily="34" charset="0"/>
              <a:buNone/>
            </a:pPr>
            <a:r>
              <a:rPr lang="en-US" altLang="ko-KR" sz="1400" dirty="0"/>
              <a:t>      Dose = Target level * 20</a:t>
            </a:r>
          </a:p>
          <a:p>
            <a:pPr>
              <a:lnSpc>
                <a:spcPct val="100000"/>
              </a:lnSpc>
            </a:pPr>
            <a:endParaRPr lang="en-US" altLang="ko-KR" sz="1400" dirty="0"/>
          </a:p>
          <a:p>
            <a:pPr>
              <a:lnSpc>
                <a:spcPct val="100000"/>
              </a:lnSpc>
            </a:pPr>
            <a:r>
              <a:rPr lang="en-US" altLang="ko-KR" sz="1400" dirty="0"/>
              <a:t>For 50% attainment</a:t>
            </a:r>
          </a:p>
          <a:p>
            <a:pPr marL="0" indent="0">
              <a:lnSpc>
                <a:spcPct val="100000"/>
              </a:lnSpc>
              <a:buFont typeface="Arial" panose="020B0604020202020204" pitchFamily="34" charset="0"/>
              <a:buNone/>
            </a:pPr>
            <a:r>
              <a:rPr lang="en-US" altLang="ko-KR" sz="1400" dirty="0"/>
              <a:t>      Dose = Target level * 9</a:t>
            </a:r>
          </a:p>
        </p:txBody>
      </p:sp>
    </p:spTree>
    <p:extLst>
      <p:ext uri="{BB962C8B-B14F-4D97-AF65-F5344CB8AC3E}">
        <p14:creationId xmlns:p14="http://schemas.microsoft.com/office/powerpoint/2010/main" val="1374797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Conclusions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Pre-transplant HBV DNA is the most influencing factor to HBIG concentration.</a:t>
            </a:r>
          </a:p>
          <a:p>
            <a:r>
              <a:rPr lang="en-US" altLang="ko-KR" dirty="0" smtClean="0"/>
              <a:t>Pre-transplant liver function influence HBIG concentration immediately after transplantation, but not in</a:t>
            </a:r>
            <a:r>
              <a:rPr lang="ko-KR" altLang="en-US" dirty="0" smtClean="0"/>
              <a:t> </a:t>
            </a:r>
            <a:r>
              <a:rPr lang="en-US" altLang="ko-KR" dirty="0" smtClean="0"/>
              <a:t>maintenance period.</a:t>
            </a:r>
          </a:p>
          <a:p>
            <a:r>
              <a:rPr lang="en-US" altLang="ko-KR" dirty="0" smtClean="0"/>
              <a:t>CMIA method is the most accurate according to the our prediction model, however further evaluation is needed.</a:t>
            </a:r>
          </a:p>
          <a:p>
            <a:pPr>
              <a:lnSpc>
                <a:spcPct val="100000"/>
              </a:lnSpc>
            </a:pPr>
            <a:r>
              <a:rPr lang="en-US" altLang="ko-KR" dirty="0"/>
              <a:t>For 90% </a:t>
            </a:r>
            <a:r>
              <a:rPr lang="en-US" altLang="ko-KR" dirty="0" smtClean="0"/>
              <a:t>attainment, maintenance dose = Target </a:t>
            </a:r>
            <a:r>
              <a:rPr lang="en-US" altLang="ko-KR" dirty="0"/>
              <a:t>level * 20</a:t>
            </a:r>
          </a:p>
          <a:p>
            <a:endParaRPr lang="en-US" altLang="ko-KR" dirty="0" smtClean="0"/>
          </a:p>
          <a:p>
            <a:endParaRPr lang="en-US" altLang="ko-KR" dirty="0" smtClean="0"/>
          </a:p>
          <a:p>
            <a:endParaRPr lang="en-US" altLang="ko-KR" dirty="0" smtClean="0"/>
          </a:p>
          <a:p>
            <a:endParaRPr lang="ko-KR" altLang="en-US" dirty="0"/>
          </a:p>
        </p:txBody>
      </p:sp>
    </p:spTree>
    <p:extLst>
      <p:ext uri="{BB962C8B-B14F-4D97-AF65-F5344CB8AC3E}">
        <p14:creationId xmlns:p14="http://schemas.microsoft.com/office/powerpoint/2010/main" val="661179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Thank you for your attention.</a:t>
            </a:r>
            <a:endParaRPr lang="ko-KR" altLang="en-US" dirty="0"/>
          </a:p>
        </p:txBody>
      </p:sp>
      <p:sp>
        <p:nvSpPr>
          <p:cNvPr id="3" name="내용 개체 틀 2"/>
          <p:cNvSpPr>
            <a:spLocks noGrp="1"/>
          </p:cNvSpPr>
          <p:nvPr>
            <p:ph idx="1"/>
          </p:nvPr>
        </p:nvSpPr>
        <p:spPr/>
        <p:txBody>
          <a:bodyPr>
            <a:normAutofit/>
          </a:bodyPr>
          <a:lstStyle/>
          <a:p>
            <a:pPr latinLnBrk="0"/>
            <a:endParaRPr lang="en-US" altLang="ko-KR" sz="1600" b="1" dirty="0" smtClean="0"/>
          </a:p>
          <a:p>
            <a:pPr latinLnBrk="0"/>
            <a:endParaRPr lang="en-US" altLang="ko-KR" sz="1600" b="1" dirty="0"/>
          </a:p>
          <a:p>
            <a:pPr latinLnBrk="0"/>
            <a:endParaRPr lang="en-US" altLang="ko-KR" sz="1600" b="1" dirty="0" smtClean="0"/>
          </a:p>
          <a:p>
            <a:pPr latinLnBrk="0"/>
            <a:endParaRPr lang="en-US" altLang="ko-KR" sz="1600" b="1" dirty="0"/>
          </a:p>
          <a:p>
            <a:pPr latinLnBrk="0"/>
            <a:endParaRPr lang="en-US" altLang="ko-KR" sz="1600" b="1" dirty="0" smtClean="0"/>
          </a:p>
          <a:p>
            <a:pPr latinLnBrk="0"/>
            <a:endParaRPr lang="en-US" altLang="ko-KR" sz="1600" b="1" dirty="0"/>
          </a:p>
          <a:p>
            <a:pPr latinLnBrk="0"/>
            <a:endParaRPr lang="en-US" altLang="ko-KR" sz="1600" b="1" dirty="0" smtClean="0"/>
          </a:p>
          <a:p>
            <a:pPr latinLnBrk="0"/>
            <a:r>
              <a:rPr lang="en-US" altLang="ko-KR" sz="1600" b="1" dirty="0" smtClean="0"/>
              <a:t>Trial </a:t>
            </a:r>
            <a:r>
              <a:rPr lang="en-US" altLang="ko-KR" sz="1600" b="1" dirty="0"/>
              <a:t>Registration</a:t>
            </a:r>
            <a:r>
              <a:rPr lang="en-US" altLang="ko-KR" sz="1600" dirty="0"/>
              <a:t>  clinicaltrials.gov Identifier: </a:t>
            </a:r>
            <a:r>
              <a:rPr lang="en-US" altLang="ko-KR" sz="1600" dirty="0" smtClean="0"/>
              <a:t>NCT02125071</a:t>
            </a:r>
          </a:p>
          <a:p>
            <a:pPr latinLnBrk="0"/>
            <a:r>
              <a:rPr lang="en-US" altLang="ko-KR" sz="1600" b="1" dirty="0" smtClean="0"/>
              <a:t>Funding/Support</a:t>
            </a:r>
            <a:r>
              <a:rPr lang="en-US" altLang="ko-KR" sz="1600" b="1" dirty="0"/>
              <a:t>:</a:t>
            </a:r>
            <a:r>
              <a:rPr lang="en-US" altLang="ko-KR" sz="1600" dirty="0"/>
              <a:t> The study was sponsored by Green Cross </a:t>
            </a:r>
            <a:r>
              <a:rPr lang="en-US" altLang="ko-KR" sz="1600" dirty="0" smtClean="0"/>
              <a:t>Corporation</a:t>
            </a:r>
          </a:p>
          <a:p>
            <a:pPr latinLnBrk="0"/>
            <a:r>
              <a:rPr lang="en-US" altLang="ko-KR" sz="1600" b="1" dirty="0" smtClean="0"/>
              <a:t>Role of the Funders/Sponsor:</a:t>
            </a:r>
            <a:r>
              <a:rPr lang="en-US" altLang="ko-KR" sz="1600" dirty="0" smtClean="0"/>
              <a:t> The sponsors were involved in the design and conduct of the study and collection and management of the data. </a:t>
            </a:r>
            <a:r>
              <a:rPr lang="en-US" altLang="ko-KR" sz="1600" dirty="0"/>
              <a:t>Both Seoul St. Mary's Hospital for </a:t>
            </a:r>
            <a:r>
              <a:rPr lang="en-US" altLang="ko-KR" sz="1600" dirty="0" smtClean="0"/>
              <a:t>Clinical Research and the sponsors had access to the full trial database for analysis. The sponsors had the right to comment on the manuscript, but final decisions on content rested with the academic authors.</a:t>
            </a:r>
            <a:endParaRPr lang="ko-KR" altLang="ko-KR" sz="1600" dirty="0" smtClean="0"/>
          </a:p>
          <a:p>
            <a:endParaRPr lang="ko-KR" altLang="en-US" sz="1600" dirty="0"/>
          </a:p>
        </p:txBody>
      </p:sp>
    </p:spTree>
    <p:extLst>
      <p:ext uri="{BB962C8B-B14F-4D97-AF65-F5344CB8AC3E}">
        <p14:creationId xmlns:p14="http://schemas.microsoft.com/office/powerpoint/2010/main" val="147121387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Introduction</a:t>
            </a:r>
            <a:endParaRPr lang="ko-KR" altLang="en-US" dirty="0"/>
          </a:p>
        </p:txBody>
      </p:sp>
      <p:sp>
        <p:nvSpPr>
          <p:cNvPr id="3" name="내용 개체 틀 2"/>
          <p:cNvSpPr>
            <a:spLocks noGrp="1"/>
          </p:cNvSpPr>
          <p:nvPr>
            <p:ph idx="1"/>
          </p:nvPr>
        </p:nvSpPr>
        <p:spPr>
          <a:xfrm>
            <a:off x="267419" y="1825625"/>
            <a:ext cx="8617789" cy="4351338"/>
          </a:xfrm>
        </p:spPr>
        <p:txBody>
          <a:bodyPr>
            <a:normAutofit/>
          </a:bodyPr>
          <a:lstStyle/>
          <a:p>
            <a:r>
              <a:rPr lang="en-US" altLang="ko-KR" sz="2400" dirty="0" smtClean="0"/>
              <a:t>The </a:t>
            </a:r>
            <a:r>
              <a:rPr lang="en-US" altLang="ko-KR" sz="2400" dirty="0"/>
              <a:t>HBV recurrence rate after LT is greater than 80% without any prophylaxis, and HBV reinfection may lead to rapid disease progression and early graft loss. </a:t>
            </a:r>
            <a:endParaRPr lang="en-US" altLang="ko-KR" sz="2400" dirty="0" smtClean="0"/>
          </a:p>
          <a:p>
            <a:r>
              <a:rPr lang="en-US" altLang="ko-KR" sz="2400" dirty="0" smtClean="0"/>
              <a:t>Prevention </a:t>
            </a:r>
            <a:r>
              <a:rPr lang="en-US" altLang="ko-KR" sz="2400" dirty="0"/>
              <a:t>of HBV recurrence after LT is essential in HBV-related patients</a:t>
            </a:r>
            <a:r>
              <a:rPr lang="en-US" altLang="ko-KR" sz="2400" dirty="0" smtClean="0"/>
              <a:t>.</a:t>
            </a:r>
          </a:p>
          <a:p>
            <a:r>
              <a:rPr lang="en-US" altLang="ko-KR" sz="2400" dirty="0" smtClean="0"/>
              <a:t>The </a:t>
            </a:r>
            <a:r>
              <a:rPr lang="en-US" altLang="ko-KR" sz="2400" dirty="0"/>
              <a:t>combination of long-term hepatitis B immunoglobulin (HBIG) and </a:t>
            </a:r>
            <a:r>
              <a:rPr lang="en-US" altLang="ko-KR" sz="2400" dirty="0" err="1"/>
              <a:t>nucleos</a:t>
            </a:r>
            <a:r>
              <a:rPr lang="en-US" altLang="ko-KR" sz="2400" dirty="0"/>
              <a:t>(t)ide analogues is currently the standard treatment and has effectively reduced HBV recurrence rates. </a:t>
            </a:r>
            <a:endParaRPr lang="en-US" altLang="ko-KR" sz="2400" dirty="0" smtClean="0"/>
          </a:p>
          <a:p>
            <a:r>
              <a:rPr lang="en-US" altLang="ko-KR" sz="2400" dirty="0" smtClean="0"/>
              <a:t>However</a:t>
            </a:r>
            <a:r>
              <a:rPr lang="en-US" altLang="ko-KR" sz="2400" dirty="0"/>
              <a:t>, there are few studies about the pharmacokinetic characteristics of HBIG.</a:t>
            </a:r>
            <a:endParaRPr lang="ko-KR" altLang="en-US" sz="2400" dirty="0"/>
          </a:p>
        </p:txBody>
      </p:sp>
    </p:spTree>
    <p:extLst>
      <p:ext uri="{BB962C8B-B14F-4D97-AF65-F5344CB8AC3E}">
        <p14:creationId xmlns:p14="http://schemas.microsoft.com/office/powerpoint/2010/main" val="2228445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Objective</a:t>
            </a:r>
            <a:endParaRPr lang="ko-KR" altLang="en-US" dirty="0"/>
          </a:p>
        </p:txBody>
      </p:sp>
      <p:sp>
        <p:nvSpPr>
          <p:cNvPr id="3" name="내용 개체 틀 2"/>
          <p:cNvSpPr>
            <a:spLocks noGrp="1"/>
          </p:cNvSpPr>
          <p:nvPr>
            <p:ph idx="1"/>
          </p:nvPr>
        </p:nvSpPr>
        <p:spPr/>
        <p:txBody>
          <a:bodyPr/>
          <a:lstStyle/>
          <a:p>
            <a:pPr marL="514350" indent="-514350">
              <a:buAutoNum type="arabicPeriod"/>
            </a:pPr>
            <a:r>
              <a:rPr lang="en-US" altLang="ko-KR" dirty="0" smtClean="0"/>
              <a:t>Predictive model &amp; viral factors influencing HBIG concentration</a:t>
            </a:r>
          </a:p>
          <a:p>
            <a:pPr marL="514350" indent="-514350">
              <a:buAutoNum type="arabicPeriod"/>
            </a:pPr>
            <a:r>
              <a:rPr lang="en-US" altLang="ko-KR" dirty="0" smtClean="0"/>
              <a:t>Accurate </a:t>
            </a:r>
            <a:r>
              <a:rPr lang="en-US" altLang="ko-KR" dirty="0"/>
              <a:t>measurement methods</a:t>
            </a:r>
          </a:p>
          <a:p>
            <a:pPr marL="0" indent="0">
              <a:buNone/>
            </a:pPr>
            <a:r>
              <a:rPr lang="en-US" altLang="ko-KR" dirty="0"/>
              <a:t>	(CMIA, ELISA, RIA, ECLIA</a:t>
            </a:r>
            <a:r>
              <a:rPr lang="en-US" altLang="ko-KR" dirty="0" smtClean="0"/>
              <a:t>)</a:t>
            </a:r>
          </a:p>
          <a:p>
            <a:pPr marL="514350" indent="-514350">
              <a:buAutoNum type="arabicPeriod" startAt="3"/>
            </a:pPr>
            <a:r>
              <a:rPr lang="en-US" altLang="ko-KR" dirty="0" smtClean="0"/>
              <a:t>Clinical factors influencing HBIG </a:t>
            </a:r>
            <a:r>
              <a:rPr lang="en-US" altLang="ko-KR" dirty="0" err="1" smtClean="0"/>
              <a:t>concentraion</a:t>
            </a:r>
            <a:endParaRPr lang="en-US" altLang="ko-KR" dirty="0" smtClean="0"/>
          </a:p>
          <a:p>
            <a:pPr marL="514350" indent="-514350">
              <a:buAutoNum type="arabicPeriod" startAt="3"/>
            </a:pPr>
            <a:r>
              <a:rPr lang="en-US" altLang="ko-KR" dirty="0" smtClean="0"/>
              <a:t>Prediction of proper maintenance dose</a:t>
            </a:r>
            <a:endParaRPr lang="ko-KR" altLang="en-US" dirty="0"/>
          </a:p>
        </p:txBody>
      </p:sp>
    </p:spTree>
    <p:extLst>
      <p:ext uri="{BB962C8B-B14F-4D97-AF65-F5344CB8AC3E}">
        <p14:creationId xmlns:p14="http://schemas.microsoft.com/office/powerpoint/2010/main" val="911971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Study Design</a:t>
            </a:r>
            <a:endParaRPr lang="ko-KR" altLang="en-US" dirty="0"/>
          </a:p>
        </p:txBody>
      </p:sp>
      <p:sp>
        <p:nvSpPr>
          <p:cNvPr id="4" name="TextBox 3"/>
          <p:cNvSpPr txBox="1"/>
          <p:nvPr/>
        </p:nvSpPr>
        <p:spPr>
          <a:xfrm>
            <a:off x="591783" y="1762660"/>
            <a:ext cx="2479040" cy="646331"/>
          </a:xfrm>
          <a:prstGeom prst="rect">
            <a:avLst/>
          </a:prstGeom>
          <a:noFill/>
          <a:ln w="25400" cap="rnd">
            <a:solidFill>
              <a:schemeClr val="tx1"/>
            </a:solidFill>
          </a:ln>
        </p:spPr>
        <p:txBody>
          <a:bodyPr wrap="square" rtlCol="0">
            <a:spAutoFit/>
          </a:bodyPr>
          <a:lstStyle/>
          <a:p>
            <a:pPr algn="ctr"/>
            <a:r>
              <a:rPr lang="en-US" altLang="ko-KR" dirty="0" smtClean="0"/>
              <a:t>Screening</a:t>
            </a:r>
          </a:p>
          <a:p>
            <a:pPr algn="ctr"/>
            <a:r>
              <a:rPr lang="en-US" altLang="ko-KR" dirty="0" smtClean="0"/>
              <a:t>N = 20</a:t>
            </a:r>
          </a:p>
        </p:txBody>
      </p:sp>
      <p:sp>
        <p:nvSpPr>
          <p:cNvPr id="5" name="TextBox 4"/>
          <p:cNvSpPr txBox="1"/>
          <p:nvPr/>
        </p:nvSpPr>
        <p:spPr>
          <a:xfrm>
            <a:off x="591783" y="3134260"/>
            <a:ext cx="2479040" cy="646331"/>
          </a:xfrm>
          <a:prstGeom prst="rect">
            <a:avLst/>
          </a:prstGeom>
          <a:noFill/>
          <a:ln w="25400" cap="rnd">
            <a:solidFill>
              <a:schemeClr val="tx1"/>
            </a:solidFill>
          </a:ln>
        </p:spPr>
        <p:txBody>
          <a:bodyPr wrap="square" rtlCol="0">
            <a:spAutoFit/>
          </a:bodyPr>
          <a:lstStyle/>
          <a:p>
            <a:pPr algn="ctr"/>
            <a:r>
              <a:rPr lang="en-US" altLang="ko-KR" dirty="0" smtClean="0"/>
              <a:t>Enroll</a:t>
            </a:r>
          </a:p>
          <a:p>
            <a:pPr algn="ctr"/>
            <a:r>
              <a:rPr lang="en-US" altLang="ko-KR" dirty="0" smtClean="0"/>
              <a:t>N = 20</a:t>
            </a:r>
          </a:p>
        </p:txBody>
      </p:sp>
      <p:sp>
        <p:nvSpPr>
          <p:cNvPr id="6" name="TextBox 5"/>
          <p:cNvSpPr txBox="1"/>
          <p:nvPr/>
        </p:nvSpPr>
        <p:spPr>
          <a:xfrm>
            <a:off x="591783" y="4505860"/>
            <a:ext cx="2479040" cy="646331"/>
          </a:xfrm>
          <a:prstGeom prst="rect">
            <a:avLst/>
          </a:prstGeom>
          <a:noFill/>
          <a:ln w="25400" cap="rnd">
            <a:solidFill>
              <a:schemeClr val="tx1"/>
            </a:solidFill>
          </a:ln>
        </p:spPr>
        <p:txBody>
          <a:bodyPr wrap="square" rtlCol="0">
            <a:spAutoFit/>
          </a:bodyPr>
          <a:lstStyle/>
          <a:p>
            <a:pPr algn="ctr"/>
            <a:r>
              <a:rPr lang="en-US" altLang="ko-KR" dirty="0" smtClean="0"/>
              <a:t>ITT group</a:t>
            </a:r>
          </a:p>
          <a:p>
            <a:pPr algn="ctr"/>
            <a:r>
              <a:rPr lang="en-US" altLang="ko-KR" dirty="0" smtClean="0"/>
              <a:t>N = 20</a:t>
            </a:r>
          </a:p>
        </p:txBody>
      </p:sp>
      <p:sp>
        <p:nvSpPr>
          <p:cNvPr id="7" name="TextBox 6"/>
          <p:cNvSpPr txBox="1"/>
          <p:nvPr/>
        </p:nvSpPr>
        <p:spPr>
          <a:xfrm>
            <a:off x="591783" y="5877460"/>
            <a:ext cx="2479040" cy="646331"/>
          </a:xfrm>
          <a:prstGeom prst="rect">
            <a:avLst/>
          </a:prstGeom>
          <a:noFill/>
          <a:ln w="25400" cap="rnd">
            <a:solidFill>
              <a:schemeClr val="tx1"/>
            </a:solidFill>
          </a:ln>
        </p:spPr>
        <p:txBody>
          <a:bodyPr wrap="square" rtlCol="0">
            <a:spAutoFit/>
          </a:bodyPr>
          <a:lstStyle/>
          <a:p>
            <a:pPr algn="ctr"/>
            <a:r>
              <a:rPr lang="en-US" altLang="ko-KR" dirty="0" smtClean="0"/>
              <a:t>PP group</a:t>
            </a:r>
          </a:p>
          <a:p>
            <a:pPr algn="ctr"/>
            <a:r>
              <a:rPr lang="en-US" altLang="ko-KR" dirty="0" smtClean="0"/>
              <a:t>N = 18</a:t>
            </a:r>
          </a:p>
        </p:txBody>
      </p:sp>
      <p:cxnSp>
        <p:nvCxnSpPr>
          <p:cNvPr id="8" name="직선 연결선 7"/>
          <p:cNvCxnSpPr>
            <a:stCxn id="4" idx="2"/>
            <a:endCxn id="5" idx="0"/>
          </p:cNvCxnSpPr>
          <p:nvPr/>
        </p:nvCxnSpPr>
        <p:spPr>
          <a:xfrm>
            <a:off x="1831303" y="2408991"/>
            <a:ext cx="0" cy="72526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직선 연결선 8"/>
          <p:cNvCxnSpPr/>
          <p:nvPr/>
        </p:nvCxnSpPr>
        <p:spPr>
          <a:xfrm>
            <a:off x="1841463" y="5152191"/>
            <a:ext cx="0" cy="72526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p:nvPr/>
        </p:nvCxnSpPr>
        <p:spPr>
          <a:xfrm>
            <a:off x="1841463" y="3780591"/>
            <a:ext cx="0" cy="72526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표 10"/>
          <p:cNvGraphicFramePr>
            <a:graphicFrameLocks noGrp="1"/>
          </p:cNvGraphicFramePr>
          <p:nvPr>
            <p:extLst>
              <p:ext uri="{D42A27DB-BD31-4B8C-83A1-F6EECF244321}">
                <p14:modId xmlns:p14="http://schemas.microsoft.com/office/powerpoint/2010/main" val="1371306232"/>
              </p:ext>
            </p:extLst>
          </p:nvPr>
        </p:nvGraphicFramePr>
        <p:xfrm>
          <a:off x="4188422" y="5136519"/>
          <a:ext cx="4064000" cy="1010920"/>
        </p:xfrm>
        <a:graphic>
          <a:graphicData uri="http://schemas.openxmlformats.org/drawingml/2006/table">
            <a:tbl>
              <a:tblPr firstRow="1" bandRow="1">
                <a:tableStyleId>{5C22544A-7EE6-4342-B048-85BDC9FD1C3A}</a:tableStyleId>
              </a:tblPr>
              <a:tblGrid>
                <a:gridCol w="2641601"/>
                <a:gridCol w="1422399"/>
              </a:tblGrid>
              <a:tr h="370840">
                <a:tc>
                  <a:txBody>
                    <a:bodyPr/>
                    <a:lstStyle/>
                    <a:p>
                      <a:pPr algn="ctr" latinLnBrk="1"/>
                      <a:r>
                        <a:rPr lang="en-US" altLang="ko-KR" b="0" dirty="0" smtClean="0">
                          <a:ln>
                            <a:noFill/>
                          </a:ln>
                          <a:solidFill>
                            <a:schemeClr val="tx1"/>
                          </a:solidFill>
                          <a:latin typeface="+mn-lt"/>
                        </a:rPr>
                        <a:t>Reason</a:t>
                      </a:r>
                      <a:r>
                        <a:rPr lang="en-US" altLang="ko-KR" b="0" baseline="0" dirty="0" smtClean="0">
                          <a:ln>
                            <a:noFill/>
                          </a:ln>
                          <a:solidFill>
                            <a:schemeClr val="tx1"/>
                          </a:solidFill>
                          <a:latin typeface="+mn-lt"/>
                        </a:rPr>
                        <a:t> for exclusion</a:t>
                      </a:r>
                      <a:endParaRPr lang="ko-KR" altLang="en-US" b="0" dirty="0">
                        <a:ln>
                          <a:noFill/>
                        </a:ln>
                        <a:solidFill>
                          <a:schemeClr val="tx1"/>
                        </a:solidFill>
                        <a:latin typeface="+mn-lt"/>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latinLnBrk="1"/>
                      <a:r>
                        <a:rPr lang="en-US" altLang="ko-KR" b="0" dirty="0" smtClean="0">
                          <a:ln>
                            <a:noFill/>
                          </a:ln>
                          <a:solidFill>
                            <a:schemeClr val="tx1"/>
                          </a:solidFill>
                          <a:latin typeface="+mn-lt"/>
                        </a:rPr>
                        <a:t>Number</a:t>
                      </a:r>
                      <a:endParaRPr lang="ko-KR" altLang="en-US" b="0" dirty="0">
                        <a:ln>
                          <a:noFill/>
                        </a:ln>
                        <a:solidFill>
                          <a:schemeClr val="tx1"/>
                        </a:solidFill>
                        <a:latin typeface="+mn-lt"/>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pPr algn="ctr" latinLnBrk="1"/>
                      <a:r>
                        <a:rPr lang="en-US" altLang="ko-KR" b="0" dirty="0" smtClean="0">
                          <a:ln>
                            <a:noFill/>
                          </a:ln>
                          <a:solidFill>
                            <a:schemeClr val="tx1"/>
                          </a:solidFill>
                          <a:latin typeface="+mn-lt"/>
                        </a:rPr>
                        <a:t>Expired </a:t>
                      </a:r>
                    </a:p>
                    <a:p>
                      <a:pPr algn="ctr" latinLnBrk="1"/>
                      <a:r>
                        <a:rPr lang="en-US" altLang="ko-KR" b="0" dirty="0" smtClean="0">
                          <a:ln>
                            <a:noFill/>
                          </a:ln>
                          <a:solidFill>
                            <a:schemeClr val="tx1"/>
                          </a:solidFill>
                          <a:latin typeface="+mn-lt"/>
                        </a:rPr>
                        <a:t>(MI, varix</a:t>
                      </a:r>
                      <a:r>
                        <a:rPr lang="en-US" altLang="ko-KR" b="0" baseline="0" dirty="0" smtClean="0">
                          <a:ln>
                            <a:noFill/>
                          </a:ln>
                          <a:solidFill>
                            <a:schemeClr val="tx1"/>
                          </a:solidFill>
                          <a:latin typeface="+mn-lt"/>
                        </a:rPr>
                        <a:t> bleeding)</a:t>
                      </a:r>
                      <a:endParaRPr lang="ko-KR" altLang="en-US" b="0" dirty="0">
                        <a:ln>
                          <a:noFill/>
                        </a:ln>
                        <a:solidFill>
                          <a:schemeClr val="tx1"/>
                        </a:solidFill>
                        <a:latin typeface="+mn-lt"/>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latinLnBrk="1"/>
                      <a:r>
                        <a:rPr lang="en-US" altLang="ko-KR" b="0" dirty="0" smtClean="0">
                          <a:ln>
                            <a:noFill/>
                          </a:ln>
                          <a:solidFill>
                            <a:schemeClr val="tx1"/>
                          </a:solidFill>
                          <a:latin typeface="+mn-lt"/>
                        </a:rPr>
                        <a:t>2</a:t>
                      </a:r>
                      <a:endParaRPr lang="ko-KR" altLang="en-US" b="0" dirty="0">
                        <a:ln>
                          <a:noFill/>
                        </a:ln>
                        <a:solidFill>
                          <a:schemeClr val="tx1"/>
                        </a:solidFill>
                        <a:latin typeface="+mn-lt"/>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cxnSp>
        <p:nvCxnSpPr>
          <p:cNvPr id="12" name="직선 연결선 11"/>
          <p:cNvCxnSpPr/>
          <p:nvPr/>
        </p:nvCxnSpPr>
        <p:spPr>
          <a:xfrm>
            <a:off x="1851622" y="5497630"/>
            <a:ext cx="233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표 12"/>
          <p:cNvGraphicFramePr>
            <a:graphicFrameLocks noGrp="1"/>
          </p:cNvGraphicFramePr>
          <p:nvPr>
            <p:extLst>
              <p:ext uri="{D42A27DB-BD31-4B8C-83A1-F6EECF244321}">
                <p14:modId xmlns:p14="http://schemas.microsoft.com/office/powerpoint/2010/main" val="2677347844"/>
              </p:ext>
            </p:extLst>
          </p:nvPr>
        </p:nvGraphicFramePr>
        <p:xfrm>
          <a:off x="3732606" y="1731089"/>
          <a:ext cx="5074968" cy="3082917"/>
        </p:xfrm>
        <a:graphic>
          <a:graphicData uri="http://schemas.openxmlformats.org/drawingml/2006/table">
            <a:tbl>
              <a:tblPr/>
              <a:tblGrid>
                <a:gridCol w="3552478"/>
                <a:gridCol w="761245"/>
                <a:gridCol w="761245"/>
              </a:tblGrid>
              <a:tr h="261891">
                <a:tc>
                  <a:txBody>
                    <a:bodyPr/>
                    <a:lstStyle/>
                    <a:p>
                      <a:pPr algn="l" fontAlgn="ctr"/>
                      <a:r>
                        <a:rPr lang="en-US" sz="1600" b="0" i="0" u="none" strike="noStrike" dirty="0">
                          <a:solidFill>
                            <a:srgbClr val="000000"/>
                          </a:solidFill>
                          <a:effectLst/>
                          <a:latin typeface="맑은 고딕" panose="020B0503020000020004" pitchFamily="50" charset="-127"/>
                          <a:ea typeface="맑은 고딕" panose="020B0503020000020004" pitchFamily="50" charset="-127"/>
                        </a:rPr>
                        <a:t>Characteristics</a:t>
                      </a:r>
                    </a:p>
                  </a:txBody>
                  <a:tcPr marL="7620" marR="7620" marT="7620" marB="0" anchor="ctr">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0" i="0" u="none" strike="noStrike" dirty="0" smtClean="0">
                          <a:solidFill>
                            <a:srgbClr val="000000"/>
                          </a:solidFill>
                          <a:effectLst/>
                          <a:latin typeface="맑은 고딕" panose="020B0503020000020004" pitchFamily="50" charset="-127"/>
                          <a:ea typeface="맑은 고딕" panose="020B0503020000020004" pitchFamily="50" charset="-127"/>
                        </a:rPr>
                        <a:t>Data</a:t>
                      </a:r>
                      <a:endParaRPr lang="en-US" sz="1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r>
              <a:tr h="298092">
                <a:tc>
                  <a:txBody>
                    <a:bodyPr/>
                    <a:lstStyle/>
                    <a:p>
                      <a:pPr algn="l" fontAlgn="ctr"/>
                      <a:r>
                        <a:rPr lang="en-US" sz="1600" b="0" i="0" u="none" strike="noStrike" dirty="0">
                          <a:solidFill>
                            <a:srgbClr val="000000"/>
                          </a:solidFill>
                          <a:effectLst/>
                          <a:latin typeface="맑은 고딕" panose="020B0503020000020004" pitchFamily="50" charset="-127"/>
                          <a:ea typeface="맑은 고딕" panose="020B0503020000020004" pitchFamily="50" charset="-127"/>
                        </a:rPr>
                        <a:t>Age</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r>
                        <a:rPr lang="en-US" altLang="ko-KR" sz="1600" b="0" i="0" u="none" strike="noStrike" dirty="0" smtClean="0">
                          <a:solidFill>
                            <a:srgbClr val="000000"/>
                          </a:solidFill>
                          <a:effectLst/>
                          <a:latin typeface="맑은 고딕" panose="020B0503020000020004" pitchFamily="50" charset="-127"/>
                          <a:ea typeface="맑은 고딕" panose="020B0503020000020004" pitchFamily="50" charset="-127"/>
                        </a:rPr>
                        <a:t>53.6 </a:t>
                      </a:r>
                      <a:r>
                        <a:rPr lang="en-US" altLang="ko-KR" sz="2000" kern="1200" dirty="0" smtClean="0">
                          <a:solidFill>
                            <a:schemeClr val="tx1"/>
                          </a:solidFill>
                          <a:effectLst/>
                          <a:latin typeface="+mn-lt"/>
                          <a:ea typeface="+mn-ea"/>
                          <a:cs typeface="+mn-cs"/>
                        </a:rPr>
                        <a:t>± </a:t>
                      </a:r>
                      <a:r>
                        <a:rPr lang="en-US" altLang="ko-KR" sz="1800" kern="1200" dirty="0" smtClean="0">
                          <a:solidFill>
                            <a:schemeClr val="tx1"/>
                          </a:solidFill>
                          <a:effectLst/>
                          <a:latin typeface="+mn-lt"/>
                          <a:ea typeface="+mn-ea"/>
                          <a:cs typeface="+mn-cs"/>
                        </a:rPr>
                        <a:t>9</a:t>
                      </a:r>
                      <a:r>
                        <a:rPr lang="en-US" altLang="ko-KR" sz="1600" b="0" i="0" u="none" strike="noStrike" dirty="0" smtClean="0">
                          <a:solidFill>
                            <a:srgbClr val="000000"/>
                          </a:solidFill>
                          <a:effectLst/>
                          <a:latin typeface="맑은 고딕" panose="020B0503020000020004" pitchFamily="50" charset="-127"/>
                          <a:ea typeface="맑은 고딕" panose="020B0503020000020004" pitchFamily="50" charset="-127"/>
                        </a:rPr>
                        <a:t>.48 </a:t>
                      </a:r>
                      <a:endParaRPr lang="en-US" altLang="ko-KR" sz="1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endParaRPr lang="en-US" altLang="ko-KR" sz="14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r>
              <a:tr h="261891">
                <a:tc>
                  <a:txBody>
                    <a:bodyPr/>
                    <a:lstStyle/>
                    <a:p>
                      <a:pPr algn="l" fontAlgn="ctr"/>
                      <a:r>
                        <a:rPr lang="en-US" sz="1600" b="0" i="0" u="none" strike="noStrike" dirty="0">
                          <a:solidFill>
                            <a:srgbClr val="000000"/>
                          </a:solidFill>
                          <a:effectLst/>
                          <a:latin typeface="맑은 고딕" panose="020B0503020000020004" pitchFamily="50" charset="-127"/>
                          <a:ea typeface="맑은 고딕" panose="020B0503020000020004" pitchFamily="50" charset="-127"/>
                        </a:rPr>
                        <a:t>Sex (male), n (%)</a:t>
                      </a:r>
                    </a:p>
                  </a:txBody>
                  <a:tcPr marL="7620" marR="7620" marT="7620" marB="0" anchor="ctr">
                    <a:lnL>
                      <a:noFill/>
                    </a:lnL>
                    <a:lnR>
                      <a:noFill/>
                    </a:lnR>
                    <a:lnT>
                      <a:noFill/>
                    </a:lnT>
                    <a:lnB>
                      <a:noFill/>
                    </a:lnB>
                  </a:tcPr>
                </a:tc>
                <a:tc>
                  <a:txBody>
                    <a:bodyPr/>
                    <a:lstStyle/>
                    <a:p>
                      <a:pPr algn="r" fontAlgn="ctr"/>
                      <a:r>
                        <a:rPr lang="en-US" altLang="ko-KR" sz="1600" b="0" i="0" u="none" strike="noStrike">
                          <a:solidFill>
                            <a:srgbClr val="000000"/>
                          </a:solidFill>
                          <a:effectLst/>
                          <a:latin typeface="맑은 고딕" panose="020B0503020000020004" pitchFamily="50" charset="-127"/>
                          <a:ea typeface="맑은 고딕" panose="020B0503020000020004" pitchFamily="50" charset="-127"/>
                        </a:rPr>
                        <a:t>18 </a:t>
                      </a:r>
                    </a:p>
                  </a:txBody>
                  <a:tcPr marL="7620" marR="7620" marT="7620" marB="0" anchor="ctr">
                    <a:lnL>
                      <a:noFill/>
                    </a:lnL>
                    <a:lnR>
                      <a:noFill/>
                    </a:lnR>
                    <a:lnT>
                      <a:noFill/>
                    </a:lnT>
                    <a:lnB>
                      <a:noFill/>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90.0%</a:t>
                      </a:r>
                    </a:p>
                  </a:txBody>
                  <a:tcPr marL="7620" marR="7620" marT="7620" marB="0" anchor="ctr">
                    <a:lnL>
                      <a:noFill/>
                    </a:lnL>
                    <a:lnR>
                      <a:noFill/>
                    </a:lnR>
                    <a:lnT>
                      <a:noFill/>
                    </a:lnT>
                    <a:lnB>
                      <a:noFill/>
                    </a:lnB>
                  </a:tcPr>
                </a:tc>
              </a:tr>
              <a:tr h="261891">
                <a:tc>
                  <a:txBody>
                    <a:bodyPr/>
                    <a:lstStyle/>
                    <a:p>
                      <a:pPr algn="l" fontAlgn="ctr"/>
                      <a:r>
                        <a:rPr lang="en-US" sz="1600" b="0" i="0" u="none" strike="noStrike" dirty="0">
                          <a:solidFill>
                            <a:srgbClr val="000000"/>
                          </a:solidFill>
                          <a:effectLst/>
                          <a:latin typeface="맑은 고딕" panose="020B0503020000020004" pitchFamily="50" charset="-127"/>
                          <a:ea typeface="맑은 고딕" panose="020B0503020000020004" pitchFamily="50" charset="-127"/>
                        </a:rPr>
                        <a:t>Type of LT (LDLT), n (%)</a:t>
                      </a:r>
                    </a:p>
                  </a:txBody>
                  <a:tcPr marL="7620" marR="7620" marT="7620" marB="0" anchor="ctr">
                    <a:lnL>
                      <a:noFill/>
                    </a:lnL>
                    <a:lnR>
                      <a:noFill/>
                    </a:lnR>
                    <a:lnT>
                      <a:noFill/>
                    </a:lnT>
                    <a:lnB>
                      <a:noFill/>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19 </a:t>
                      </a:r>
                    </a:p>
                  </a:txBody>
                  <a:tcPr marL="7620" marR="7620" marT="7620" marB="0" anchor="ctr">
                    <a:lnL>
                      <a:noFill/>
                    </a:lnL>
                    <a:lnR>
                      <a:noFill/>
                    </a:lnR>
                    <a:lnT>
                      <a:noFill/>
                    </a:lnT>
                    <a:lnB>
                      <a:noFill/>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95.0%</a:t>
                      </a:r>
                    </a:p>
                  </a:txBody>
                  <a:tcPr marL="7620" marR="7620" marT="7620" marB="0" anchor="ctr">
                    <a:lnL>
                      <a:noFill/>
                    </a:lnL>
                    <a:lnR>
                      <a:noFill/>
                    </a:lnR>
                    <a:lnT>
                      <a:noFill/>
                    </a:lnT>
                    <a:lnB>
                      <a:noFill/>
                    </a:lnB>
                  </a:tcPr>
                </a:tc>
              </a:tr>
              <a:tr h="298092">
                <a:tc>
                  <a:txBody>
                    <a:bodyPr/>
                    <a:lstStyle/>
                    <a:p>
                      <a:pPr algn="l" fontAlgn="ctr"/>
                      <a:r>
                        <a:rPr lang="en-US" sz="1600" b="0" i="0" u="none" strike="noStrike" dirty="0">
                          <a:solidFill>
                            <a:srgbClr val="000000"/>
                          </a:solidFill>
                          <a:effectLst/>
                          <a:latin typeface="맑은 고딕" panose="020B0503020000020004" pitchFamily="50" charset="-127"/>
                          <a:ea typeface="맑은 고딕" panose="020B0503020000020004" pitchFamily="50" charset="-127"/>
                        </a:rPr>
                        <a:t>BMI</a:t>
                      </a:r>
                    </a:p>
                  </a:txBody>
                  <a:tcPr marL="7620" marR="7620" marT="7620" marB="0" anchor="ctr">
                    <a:lnL>
                      <a:noFill/>
                    </a:lnL>
                    <a:lnR>
                      <a:noFill/>
                    </a:lnR>
                    <a:lnT>
                      <a:noFill/>
                    </a:lnT>
                    <a:lnB>
                      <a:noFill/>
                    </a:lnB>
                  </a:tcPr>
                </a:tc>
                <a:tc gridSpan="2">
                  <a:txBody>
                    <a:bodyPr/>
                    <a:lstStyle/>
                    <a:p>
                      <a:pPr algn="r" fontAlgn="ctr"/>
                      <a:r>
                        <a:rPr lang="en-US" altLang="ko-KR" sz="1600" b="0" i="0" u="none" strike="noStrike" dirty="0" smtClean="0">
                          <a:solidFill>
                            <a:srgbClr val="000000"/>
                          </a:solidFill>
                          <a:effectLst/>
                          <a:latin typeface="맑은 고딕" panose="020B0503020000020004" pitchFamily="50" charset="-127"/>
                          <a:ea typeface="맑은 고딕" panose="020B0503020000020004" pitchFamily="50" charset="-127"/>
                        </a:rPr>
                        <a:t>24.7 </a:t>
                      </a:r>
                      <a:r>
                        <a:rPr lang="en-US" altLang="ko-KR" sz="2000" kern="1200" dirty="0" smtClean="0">
                          <a:solidFill>
                            <a:schemeClr val="tx1"/>
                          </a:solidFill>
                          <a:effectLst/>
                          <a:latin typeface="+mn-lt"/>
                          <a:ea typeface="+mn-ea"/>
                          <a:cs typeface="+mn-cs"/>
                        </a:rPr>
                        <a:t>± </a:t>
                      </a:r>
                      <a:r>
                        <a:rPr lang="en-US" altLang="ko-KR" sz="1600" b="0" i="0" u="none" strike="noStrike" dirty="0" smtClean="0">
                          <a:solidFill>
                            <a:srgbClr val="000000"/>
                          </a:solidFill>
                          <a:effectLst/>
                          <a:latin typeface="맑은 고딕" panose="020B0503020000020004" pitchFamily="50" charset="-127"/>
                          <a:ea typeface="맑은 고딕" panose="020B0503020000020004" pitchFamily="50" charset="-127"/>
                        </a:rPr>
                        <a:t>3.04 </a:t>
                      </a:r>
                      <a:endParaRPr lang="en-US" altLang="ko-KR" sz="1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a:noFill/>
                    </a:lnT>
                    <a:lnB>
                      <a:noFill/>
                    </a:lnB>
                  </a:tcPr>
                </a:tc>
                <a:tc hMerge="1">
                  <a:txBody>
                    <a:bodyPr/>
                    <a:lstStyle/>
                    <a:p>
                      <a:pPr algn="r" fontAlgn="ctr"/>
                      <a:endParaRPr lang="en-US" altLang="ko-KR" sz="14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a:noFill/>
                    </a:lnT>
                    <a:lnB>
                      <a:noFill/>
                    </a:lnB>
                  </a:tcPr>
                </a:tc>
              </a:tr>
              <a:tr h="298092">
                <a:tc>
                  <a:txBody>
                    <a:bodyPr/>
                    <a:lstStyle/>
                    <a:p>
                      <a:pPr algn="l" fontAlgn="ctr"/>
                      <a:r>
                        <a:rPr lang="en-US" sz="1600" b="0" i="0" u="none" strike="noStrike" dirty="0">
                          <a:solidFill>
                            <a:srgbClr val="000000"/>
                          </a:solidFill>
                          <a:effectLst/>
                          <a:latin typeface="맑은 고딕" panose="020B0503020000020004" pitchFamily="50" charset="-127"/>
                          <a:ea typeface="맑은 고딕" panose="020B0503020000020004" pitchFamily="50" charset="-127"/>
                        </a:rPr>
                        <a:t>Child score</a:t>
                      </a:r>
                    </a:p>
                  </a:txBody>
                  <a:tcPr marL="7620" marR="7620" marT="7620" marB="0" anchor="ctr">
                    <a:lnL>
                      <a:noFill/>
                    </a:lnL>
                    <a:lnR>
                      <a:noFill/>
                    </a:lnR>
                    <a:lnT>
                      <a:noFill/>
                    </a:lnT>
                    <a:lnB>
                      <a:noFill/>
                    </a:lnB>
                  </a:tcPr>
                </a:tc>
                <a:tc gridSpan="2">
                  <a:txBody>
                    <a:bodyPr/>
                    <a:lstStyle/>
                    <a:p>
                      <a:pPr algn="r" fontAlgn="ctr"/>
                      <a:r>
                        <a:rPr lang="en-US" altLang="ko-KR" sz="1600" b="0" i="0" u="none" strike="noStrike" dirty="0" smtClean="0">
                          <a:solidFill>
                            <a:srgbClr val="000000"/>
                          </a:solidFill>
                          <a:effectLst/>
                          <a:latin typeface="맑은 고딕" panose="020B0503020000020004" pitchFamily="50" charset="-127"/>
                          <a:ea typeface="맑은 고딕" panose="020B0503020000020004" pitchFamily="50" charset="-127"/>
                        </a:rPr>
                        <a:t>9.0 </a:t>
                      </a:r>
                      <a:r>
                        <a:rPr lang="en-US" altLang="ko-KR" sz="2000" kern="1200" dirty="0" smtClean="0">
                          <a:solidFill>
                            <a:schemeClr val="tx1"/>
                          </a:solidFill>
                          <a:effectLst/>
                          <a:latin typeface="+mn-lt"/>
                          <a:ea typeface="+mn-ea"/>
                          <a:cs typeface="+mn-cs"/>
                        </a:rPr>
                        <a:t>± </a:t>
                      </a:r>
                      <a:r>
                        <a:rPr lang="en-US" altLang="ko-KR" sz="1600" b="0" i="0" u="none" strike="noStrike" dirty="0" smtClean="0">
                          <a:solidFill>
                            <a:srgbClr val="000000"/>
                          </a:solidFill>
                          <a:effectLst/>
                          <a:latin typeface="맑은 고딕" panose="020B0503020000020004" pitchFamily="50" charset="-127"/>
                          <a:ea typeface="맑은 고딕" panose="020B0503020000020004" pitchFamily="50" charset="-127"/>
                        </a:rPr>
                        <a:t>3.48 </a:t>
                      </a:r>
                      <a:endParaRPr lang="en-US" altLang="ko-KR" sz="1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a:noFill/>
                    </a:lnT>
                    <a:lnB>
                      <a:noFill/>
                    </a:lnB>
                  </a:tcPr>
                </a:tc>
                <a:tc hMerge="1">
                  <a:txBody>
                    <a:bodyPr/>
                    <a:lstStyle/>
                    <a:p>
                      <a:pPr algn="r" fontAlgn="ctr"/>
                      <a:endParaRPr lang="en-US" altLang="ko-KR" sz="14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a:noFill/>
                    </a:lnT>
                    <a:lnB>
                      <a:noFill/>
                    </a:lnB>
                  </a:tcPr>
                </a:tc>
              </a:tr>
              <a:tr h="298092">
                <a:tc>
                  <a:txBody>
                    <a:bodyPr/>
                    <a:lstStyle/>
                    <a:p>
                      <a:pPr algn="l" fontAlgn="ctr"/>
                      <a:r>
                        <a:rPr lang="en-US" sz="1600" b="0" i="0" u="none" strike="noStrike">
                          <a:solidFill>
                            <a:srgbClr val="000000"/>
                          </a:solidFill>
                          <a:effectLst/>
                          <a:latin typeface="맑은 고딕" panose="020B0503020000020004" pitchFamily="50" charset="-127"/>
                          <a:ea typeface="맑은 고딕" panose="020B0503020000020004" pitchFamily="50" charset="-127"/>
                        </a:rPr>
                        <a:t>MELD score</a:t>
                      </a:r>
                    </a:p>
                  </a:txBody>
                  <a:tcPr marL="7620" marR="7620" marT="7620" marB="0" anchor="ctr">
                    <a:lnL>
                      <a:noFill/>
                    </a:lnL>
                    <a:lnR>
                      <a:noFill/>
                    </a:lnR>
                    <a:lnT>
                      <a:noFill/>
                    </a:lnT>
                    <a:lnB>
                      <a:noFill/>
                    </a:lnB>
                  </a:tcPr>
                </a:tc>
                <a:tc gridSpan="2">
                  <a:txBody>
                    <a:bodyPr/>
                    <a:lstStyle/>
                    <a:p>
                      <a:pPr algn="r" fontAlgn="ctr"/>
                      <a:r>
                        <a:rPr lang="en-US" altLang="ko-KR" sz="1600" b="0" i="0" u="none" strike="noStrike" dirty="0" smtClean="0">
                          <a:solidFill>
                            <a:srgbClr val="000000"/>
                          </a:solidFill>
                          <a:effectLst/>
                          <a:latin typeface="맑은 고딕" panose="020B0503020000020004" pitchFamily="50" charset="-127"/>
                          <a:ea typeface="맑은 고딕" panose="020B0503020000020004" pitchFamily="50" charset="-127"/>
                        </a:rPr>
                        <a:t>15.9 </a:t>
                      </a:r>
                      <a:r>
                        <a:rPr lang="en-US" altLang="ko-KR" sz="2000" kern="1200" dirty="0" smtClean="0">
                          <a:solidFill>
                            <a:schemeClr val="tx1"/>
                          </a:solidFill>
                          <a:effectLst/>
                          <a:latin typeface="+mn-lt"/>
                          <a:ea typeface="+mn-ea"/>
                          <a:cs typeface="+mn-cs"/>
                        </a:rPr>
                        <a:t>± </a:t>
                      </a:r>
                      <a:r>
                        <a:rPr lang="en-US" altLang="ko-KR" sz="1600" b="0" i="0" u="none" strike="noStrike" dirty="0" smtClean="0">
                          <a:solidFill>
                            <a:srgbClr val="000000"/>
                          </a:solidFill>
                          <a:effectLst/>
                          <a:latin typeface="맑은 고딕" panose="020B0503020000020004" pitchFamily="50" charset="-127"/>
                          <a:ea typeface="맑은 고딕" panose="020B0503020000020004" pitchFamily="50" charset="-127"/>
                        </a:rPr>
                        <a:t>8.12 </a:t>
                      </a:r>
                      <a:endParaRPr lang="en-US" altLang="ko-KR" sz="16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a:noFill/>
                    </a:lnT>
                    <a:lnB>
                      <a:noFill/>
                    </a:lnB>
                  </a:tcPr>
                </a:tc>
                <a:tc hMerge="1">
                  <a:txBody>
                    <a:bodyPr/>
                    <a:lstStyle/>
                    <a:p>
                      <a:pPr algn="r" fontAlgn="ctr"/>
                      <a:endParaRPr lang="en-US" altLang="ko-KR" sz="14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7620" marR="7620" marT="7620" marB="0" anchor="ctr">
                    <a:lnL>
                      <a:noFill/>
                    </a:lnL>
                    <a:lnR>
                      <a:noFill/>
                    </a:lnR>
                    <a:lnT>
                      <a:noFill/>
                    </a:lnT>
                    <a:lnB>
                      <a:noFill/>
                    </a:lnB>
                  </a:tcPr>
                </a:tc>
              </a:tr>
              <a:tr h="261891">
                <a:tc>
                  <a:txBody>
                    <a:bodyPr/>
                    <a:lstStyle/>
                    <a:p>
                      <a:pPr algn="l" fontAlgn="ctr"/>
                      <a:r>
                        <a:rPr lang="en-US" sz="1600" b="0" i="0" u="none" strike="noStrike">
                          <a:solidFill>
                            <a:srgbClr val="000000"/>
                          </a:solidFill>
                          <a:effectLst/>
                          <a:latin typeface="맑은 고딕" panose="020B0503020000020004" pitchFamily="50" charset="-127"/>
                          <a:ea typeface="맑은 고딕" panose="020B0503020000020004" pitchFamily="50" charset="-127"/>
                        </a:rPr>
                        <a:t>HCC, n (%)</a:t>
                      </a:r>
                    </a:p>
                  </a:txBody>
                  <a:tcPr marL="7620" marR="7620" marT="7620" marB="0" anchor="ctr">
                    <a:lnL>
                      <a:noFill/>
                    </a:lnL>
                    <a:lnR>
                      <a:noFill/>
                    </a:lnR>
                    <a:lnT>
                      <a:noFill/>
                    </a:lnT>
                    <a:lnB>
                      <a:noFill/>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10 </a:t>
                      </a:r>
                    </a:p>
                  </a:txBody>
                  <a:tcPr marL="7620" marR="7620" marT="7620" marB="0" anchor="ctr">
                    <a:lnL>
                      <a:noFill/>
                    </a:lnL>
                    <a:lnR>
                      <a:noFill/>
                    </a:lnR>
                    <a:lnT>
                      <a:noFill/>
                    </a:lnT>
                    <a:lnB>
                      <a:noFill/>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50.0%</a:t>
                      </a:r>
                    </a:p>
                  </a:txBody>
                  <a:tcPr marL="7620" marR="7620" marT="7620" marB="0" anchor="ctr">
                    <a:lnL>
                      <a:noFill/>
                    </a:lnL>
                    <a:lnR>
                      <a:noFill/>
                    </a:lnR>
                    <a:lnT>
                      <a:noFill/>
                    </a:lnT>
                    <a:lnB>
                      <a:noFill/>
                    </a:lnB>
                  </a:tcPr>
                </a:tc>
              </a:tr>
              <a:tr h="261891">
                <a:tc>
                  <a:txBody>
                    <a:bodyPr/>
                    <a:lstStyle/>
                    <a:p>
                      <a:pPr algn="l" fontAlgn="ctr"/>
                      <a:r>
                        <a:rPr lang="en-US" sz="1600" b="0" i="0" u="none" strike="noStrike">
                          <a:solidFill>
                            <a:srgbClr val="000000"/>
                          </a:solidFill>
                          <a:effectLst/>
                          <a:latin typeface="맑은 고딕" panose="020B0503020000020004" pitchFamily="50" charset="-127"/>
                          <a:ea typeface="맑은 고딕" panose="020B0503020000020004" pitchFamily="50" charset="-127"/>
                        </a:rPr>
                        <a:t>Pre-transplant HBeAg (+), n (%)</a:t>
                      </a:r>
                    </a:p>
                  </a:txBody>
                  <a:tcPr marL="7620" marR="7620" marT="7620" marB="0" anchor="ctr">
                    <a:lnL>
                      <a:noFill/>
                    </a:lnL>
                    <a:lnR>
                      <a:noFill/>
                    </a:lnR>
                    <a:lnT>
                      <a:noFill/>
                    </a:lnT>
                    <a:lnB>
                      <a:noFill/>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5 </a:t>
                      </a:r>
                    </a:p>
                  </a:txBody>
                  <a:tcPr marL="7620" marR="7620" marT="7620" marB="0" anchor="ctr">
                    <a:lnL>
                      <a:noFill/>
                    </a:lnL>
                    <a:lnR>
                      <a:noFill/>
                    </a:lnR>
                    <a:lnT>
                      <a:noFill/>
                    </a:lnT>
                    <a:lnB>
                      <a:noFill/>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25.0%</a:t>
                      </a:r>
                    </a:p>
                  </a:txBody>
                  <a:tcPr marL="7620" marR="7620" marT="7620" marB="0" anchor="ctr">
                    <a:lnL>
                      <a:noFill/>
                    </a:lnL>
                    <a:lnR>
                      <a:noFill/>
                    </a:lnR>
                    <a:lnT>
                      <a:noFill/>
                    </a:lnT>
                    <a:lnB>
                      <a:noFill/>
                    </a:lnB>
                  </a:tcPr>
                </a:tc>
              </a:tr>
              <a:tr h="261891">
                <a:tc>
                  <a:txBody>
                    <a:bodyPr/>
                    <a:lstStyle/>
                    <a:p>
                      <a:pPr algn="l" fontAlgn="ctr"/>
                      <a:r>
                        <a:rPr lang="en-US" sz="1600" b="0" i="0" u="none" strike="noStrike">
                          <a:solidFill>
                            <a:srgbClr val="000000"/>
                          </a:solidFill>
                          <a:effectLst/>
                          <a:latin typeface="맑은 고딕" panose="020B0503020000020004" pitchFamily="50" charset="-127"/>
                          <a:ea typeface="맑은 고딕" panose="020B0503020000020004" pitchFamily="50" charset="-127"/>
                        </a:rPr>
                        <a:t>Pre-transplant HBV DNA (+), n (%)</a:t>
                      </a:r>
                    </a:p>
                  </a:txBody>
                  <a:tcPr marL="7620" marR="7620" marT="7620" marB="0" anchor="ctr">
                    <a:lnL>
                      <a:noFill/>
                    </a:lnL>
                    <a:lnR>
                      <a:noFill/>
                    </a:lnR>
                    <a:lnT>
                      <a:noFill/>
                    </a:lnT>
                    <a:lnB>
                      <a:noFill/>
                    </a:lnB>
                  </a:tcPr>
                </a:tc>
                <a:tc>
                  <a:txBody>
                    <a:bodyPr/>
                    <a:lstStyle/>
                    <a:p>
                      <a:pPr algn="r" fontAlgn="ctr"/>
                      <a:r>
                        <a:rPr lang="en-US" altLang="ko-KR" sz="1600" b="0" i="0" u="none" strike="noStrike">
                          <a:solidFill>
                            <a:srgbClr val="000000"/>
                          </a:solidFill>
                          <a:effectLst/>
                          <a:latin typeface="맑은 고딕" panose="020B0503020000020004" pitchFamily="50" charset="-127"/>
                          <a:ea typeface="맑은 고딕" panose="020B0503020000020004" pitchFamily="50" charset="-127"/>
                        </a:rPr>
                        <a:t>14 </a:t>
                      </a:r>
                    </a:p>
                  </a:txBody>
                  <a:tcPr marL="7620" marR="7620" marT="7620" marB="0" anchor="ctr">
                    <a:lnL>
                      <a:noFill/>
                    </a:lnL>
                    <a:lnR>
                      <a:noFill/>
                    </a:lnR>
                    <a:lnT>
                      <a:noFill/>
                    </a:lnT>
                    <a:lnB>
                      <a:noFill/>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70.0%</a:t>
                      </a:r>
                    </a:p>
                  </a:txBody>
                  <a:tcPr marL="7620" marR="7620" marT="7620" marB="0" anchor="ctr">
                    <a:lnL>
                      <a:noFill/>
                    </a:lnL>
                    <a:lnR>
                      <a:noFill/>
                    </a:lnR>
                    <a:lnT>
                      <a:noFill/>
                    </a:lnT>
                    <a:lnB>
                      <a:noFill/>
                    </a:lnB>
                  </a:tcPr>
                </a:tc>
              </a:tr>
              <a:tr h="261891">
                <a:tc>
                  <a:txBody>
                    <a:bodyPr/>
                    <a:lstStyle/>
                    <a:p>
                      <a:pPr algn="l" fontAlgn="ctr"/>
                      <a:r>
                        <a:rPr lang="en-US" sz="1600" b="0" i="0" u="none" strike="noStrike" dirty="0">
                          <a:solidFill>
                            <a:srgbClr val="000000"/>
                          </a:solidFill>
                          <a:effectLst/>
                          <a:latin typeface="맑은 고딕" panose="020B0503020000020004" pitchFamily="50" charset="-127"/>
                          <a:ea typeface="맑은 고딕" panose="020B0503020000020004" pitchFamily="50" charset="-127"/>
                        </a:rPr>
                        <a:t>Pre-transplant HBV mutant (+), n (%)</a:t>
                      </a:r>
                    </a:p>
                  </a:txBody>
                  <a:tcPr marL="7620" marR="7620" marT="7620"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4 </a:t>
                      </a:r>
                    </a:p>
                  </a:txBody>
                  <a:tcPr marL="7620" marR="7620" marT="7620" marB="0" anchor="ctr">
                    <a:lnL>
                      <a:noFill/>
                    </a:lnL>
                    <a:lnR>
                      <a:noFill/>
                    </a:lnR>
                    <a:lnT>
                      <a:noFill/>
                    </a:lnT>
                    <a:lnB w="28575" cap="flat" cmpd="sng" algn="ctr">
                      <a:solidFill>
                        <a:schemeClr val="tx1"/>
                      </a:solidFill>
                      <a:prstDash val="solid"/>
                      <a:round/>
                      <a:headEnd type="none" w="med" len="med"/>
                      <a:tailEnd type="none" w="med" len="med"/>
                    </a:lnB>
                  </a:tcPr>
                </a:tc>
                <a:tc>
                  <a:txBody>
                    <a:bodyPr/>
                    <a:lstStyle/>
                    <a:p>
                      <a:pPr algn="r" fontAlgn="ctr"/>
                      <a:r>
                        <a:rPr lang="en-US" altLang="ko-KR" sz="1600" b="0" i="0" u="none" strike="noStrike" dirty="0">
                          <a:solidFill>
                            <a:srgbClr val="000000"/>
                          </a:solidFill>
                          <a:effectLst/>
                          <a:latin typeface="맑은 고딕" panose="020B0503020000020004" pitchFamily="50" charset="-127"/>
                          <a:ea typeface="맑은 고딕" panose="020B0503020000020004" pitchFamily="50" charset="-127"/>
                        </a:rPr>
                        <a:t>28.6%</a:t>
                      </a:r>
                    </a:p>
                  </a:txBody>
                  <a:tcPr marL="7620" marR="7620" marT="7620" marB="0" anchor="ctr">
                    <a:lnL>
                      <a:noFill/>
                    </a:lnL>
                    <a:lnR>
                      <a:noFill/>
                    </a:lnR>
                    <a:lnT>
                      <a:noFill/>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7458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8650" y="500062"/>
            <a:ext cx="7886700" cy="1325563"/>
          </a:xfrm>
        </p:spPr>
        <p:txBody>
          <a:bodyPr/>
          <a:lstStyle/>
          <a:p>
            <a:pPr algn="ctr"/>
            <a:r>
              <a:rPr lang="en-US" altLang="ko-KR" dirty="0" smtClean="0"/>
              <a:t>Study Design</a:t>
            </a:r>
            <a:endParaRPr lang="ko-KR" altLang="en-US" dirty="0"/>
          </a:p>
        </p:txBody>
      </p:sp>
      <p:sp>
        <p:nvSpPr>
          <p:cNvPr id="3" name="내용 개체 틀 2"/>
          <p:cNvSpPr>
            <a:spLocks noGrp="1"/>
          </p:cNvSpPr>
          <p:nvPr>
            <p:ph idx="1"/>
          </p:nvPr>
        </p:nvSpPr>
        <p:spPr>
          <a:xfrm>
            <a:off x="250165" y="1825625"/>
            <a:ext cx="8626415" cy="4730450"/>
          </a:xfrm>
        </p:spPr>
        <p:txBody>
          <a:bodyPr>
            <a:normAutofit/>
          </a:bodyPr>
          <a:lstStyle/>
          <a:p>
            <a:r>
              <a:rPr lang="en-US" altLang="ko-KR" dirty="0" smtClean="0"/>
              <a:t>Hepatitis B immunoglobulin schedule</a:t>
            </a:r>
          </a:p>
          <a:p>
            <a:endParaRPr lang="en-US" altLang="ko-KR" dirty="0"/>
          </a:p>
          <a:p>
            <a:endParaRPr lang="en-US" altLang="ko-KR" dirty="0" smtClean="0"/>
          </a:p>
          <a:p>
            <a:endParaRPr lang="en-US" altLang="ko-KR" dirty="0"/>
          </a:p>
          <a:p>
            <a:endParaRPr lang="en-US" altLang="ko-KR" dirty="0" smtClean="0"/>
          </a:p>
          <a:p>
            <a:r>
              <a:rPr lang="en-US" altLang="ko-KR" dirty="0" smtClean="0"/>
              <a:t>Sampling: 1) before and 2) 30 min after administration</a:t>
            </a:r>
          </a:p>
          <a:p>
            <a:r>
              <a:rPr lang="en-US" altLang="ko-KR" dirty="0" smtClean="0"/>
              <a:t>Total sampling number: 12</a:t>
            </a:r>
          </a:p>
          <a:p>
            <a:pPr marL="0" indent="0">
              <a:buNone/>
            </a:pPr>
            <a:endParaRPr lang="en-US" altLang="ko-KR" dirty="0" smtClean="0"/>
          </a:p>
          <a:p>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956523853"/>
              </p:ext>
            </p:extLst>
          </p:nvPr>
        </p:nvGraphicFramePr>
        <p:xfrm>
          <a:off x="628648" y="2311399"/>
          <a:ext cx="7886702" cy="1854200"/>
        </p:xfrm>
        <a:graphic>
          <a:graphicData uri="http://schemas.openxmlformats.org/drawingml/2006/table">
            <a:tbl>
              <a:tblPr firstRow="1" bandRow="1">
                <a:tableStyleId>{5C22544A-7EE6-4342-B048-85BDC9FD1C3A}</a:tableStyleId>
              </a:tblPr>
              <a:tblGrid>
                <a:gridCol w="3943351"/>
                <a:gridCol w="3943351"/>
              </a:tblGrid>
              <a:tr h="370840">
                <a:tc>
                  <a:txBody>
                    <a:bodyPr/>
                    <a:lstStyle/>
                    <a:p>
                      <a:pPr algn="ctr" latinLnBrk="1"/>
                      <a:r>
                        <a:rPr lang="en-US" altLang="ko-KR" dirty="0" smtClean="0"/>
                        <a:t>Schedule</a:t>
                      </a:r>
                      <a:endParaRPr lang="ko-KR" altLang="en-US" dirty="0"/>
                    </a:p>
                  </a:txBody>
                  <a:tcPr/>
                </a:tc>
                <a:tc>
                  <a:txBody>
                    <a:bodyPr/>
                    <a:lstStyle/>
                    <a:p>
                      <a:pPr algn="ctr" latinLnBrk="1"/>
                      <a:r>
                        <a:rPr lang="en-US" altLang="ko-KR" dirty="0" smtClean="0"/>
                        <a:t>Dose</a:t>
                      </a:r>
                      <a:endParaRPr lang="ko-KR" altLang="en-US" dirty="0"/>
                    </a:p>
                  </a:txBody>
                  <a:tcPr/>
                </a:tc>
              </a:tr>
              <a:tr h="370840">
                <a:tc>
                  <a:txBody>
                    <a:bodyPr/>
                    <a:lstStyle/>
                    <a:p>
                      <a:pPr algn="l" latinLnBrk="1"/>
                      <a:r>
                        <a:rPr lang="en-US" altLang="ko-KR" dirty="0" smtClean="0"/>
                        <a:t>LT (an-hepatic phase)</a:t>
                      </a:r>
                      <a:endParaRPr lang="ko-KR" altLang="en-US" dirty="0"/>
                    </a:p>
                  </a:txBody>
                  <a:tcPr/>
                </a:tc>
                <a:tc>
                  <a:txBody>
                    <a:bodyPr/>
                    <a:lstStyle/>
                    <a:p>
                      <a:pPr algn="l" latinLnBrk="1"/>
                      <a:r>
                        <a:rPr lang="en-US" altLang="ko-KR" dirty="0" smtClean="0"/>
                        <a:t>10000 IU</a:t>
                      </a:r>
                      <a:endParaRPr lang="ko-KR" altLang="en-US" dirty="0"/>
                    </a:p>
                  </a:txBody>
                  <a:tcPr/>
                </a:tc>
              </a:tr>
              <a:tr h="370840">
                <a:tc>
                  <a:txBody>
                    <a:bodyPr/>
                    <a:lstStyle/>
                    <a:p>
                      <a:pPr algn="l" latinLnBrk="1"/>
                      <a:r>
                        <a:rPr lang="en-US" altLang="ko-KR" dirty="0" smtClean="0"/>
                        <a:t> ~ POD </a:t>
                      </a:r>
                      <a:r>
                        <a:rPr lang="en-US" altLang="ko-KR" baseline="0" dirty="0" smtClean="0"/>
                        <a:t>7 days</a:t>
                      </a:r>
                      <a:endParaRPr lang="ko-KR" altLang="en-US" dirty="0"/>
                    </a:p>
                  </a:txBody>
                  <a:tcPr/>
                </a:tc>
                <a:tc>
                  <a:txBody>
                    <a:bodyPr/>
                    <a:lstStyle/>
                    <a:p>
                      <a:pPr algn="l" latinLnBrk="1"/>
                      <a:r>
                        <a:rPr lang="en-US" altLang="ko-KR" dirty="0" smtClean="0"/>
                        <a:t>10000 IU</a:t>
                      </a:r>
                      <a:r>
                        <a:rPr lang="en-US" altLang="ko-KR" baseline="0" dirty="0" smtClean="0"/>
                        <a:t> daily</a:t>
                      </a:r>
                      <a:endParaRPr lang="ko-KR" altLang="en-US" dirty="0"/>
                    </a:p>
                  </a:txBody>
                  <a:tcPr/>
                </a:tc>
              </a:tr>
              <a:tr h="370840">
                <a:tc>
                  <a:txBody>
                    <a:bodyPr/>
                    <a:lstStyle/>
                    <a:p>
                      <a:pPr algn="l" latinLnBrk="1"/>
                      <a:r>
                        <a:rPr lang="en-US" altLang="ko-KR" baseline="0" dirty="0" smtClean="0"/>
                        <a:t> ~ POD 4 weeks</a:t>
                      </a:r>
                      <a:endParaRPr lang="ko-KR" altLang="en-US" dirty="0"/>
                    </a:p>
                  </a:txBody>
                  <a:tcPr/>
                </a:tc>
                <a:tc>
                  <a:txBody>
                    <a:bodyPr/>
                    <a:lstStyle/>
                    <a:p>
                      <a:pPr algn="l" latinLnBrk="1"/>
                      <a:r>
                        <a:rPr lang="en-US" altLang="ko-KR" dirty="0" smtClean="0"/>
                        <a:t>10000</a:t>
                      </a:r>
                      <a:r>
                        <a:rPr lang="en-US" altLang="ko-KR" baseline="0" dirty="0" smtClean="0"/>
                        <a:t> IU weekly</a:t>
                      </a:r>
                      <a:endParaRPr lang="ko-KR" altLang="en-US" dirty="0"/>
                    </a:p>
                  </a:txBody>
                  <a:tcPr/>
                </a:tc>
              </a:tr>
              <a:tr h="370840">
                <a:tc>
                  <a:txBody>
                    <a:bodyPr/>
                    <a:lstStyle/>
                    <a:p>
                      <a:pPr algn="l" latinLnBrk="1"/>
                      <a:r>
                        <a:rPr lang="en-US" altLang="ko-KR" dirty="0" smtClean="0"/>
                        <a:t> ~ POD 6 months</a:t>
                      </a:r>
                      <a:endParaRPr lang="ko-KR" altLang="en-US" dirty="0"/>
                    </a:p>
                  </a:txBody>
                  <a:tcPr/>
                </a:tc>
                <a:tc>
                  <a:txBody>
                    <a:bodyPr/>
                    <a:lstStyle/>
                    <a:p>
                      <a:pPr algn="l" latinLnBrk="1"/>
                      <a:r>
                        <a:rPr lang="en-US" altLang="ko-KR" dirty="0" smtClean="0"/>
                        <a:t>10000</a:t>
                      </a:r>
                      <a:r>
                        <a:rPr lang="en-US" altLang="ko-KR" baseline="0" dirty="0" smtClean="0"/>
                        <a:t> IU monthly</a:t>
                      </a:r>
                      <a:endParaRPr lang="ko-KR" altLang="en-US" dirty="0"/>
                    </a:p>
                  </a:txBody>
                  <a:tcPr/>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2656119749"/>
              </p:ext>
            </p:extLst>
          </p:nvPr>
        </p:nvGraphicFramePr>
        <p:xfrm>
          <a:off x="628648" y="5503180"/>
          <a:ext cx="7886704" cy="741680"/>
        </p:xfrm>
        <a:graphic>
          <a:graphicData uri="http://schemas.openxmlformats.org/drawingml/2006/table">
            <a:tbl>
              <a:tblPr firstRow="1" bandRow="1">
                <a:tableStyleId>{5C22544A-7EE6-4342-B048-85BDC9FD1C3A}</a:tableStyleId>
              </a:tblPr>
              <a:tblGrid>
                <a:gridCol w="1126672"/>
                <a:gridCol w="1126672"/>
                <a:gridCol w="1126672"/>
                <a:gridCol w="1126672"/>
                <a:gridCol w="1126672"/>
                <a:gridCol w="1126672"/>
                <a:gridCol w="1126672"/>
              </a:tblGrid>
              <a:tr h="370840">
                <a:tc>
                  <a:txBody>
                    <a:bodyPr/>
                    <a:lstStyle/>
                    <a:p>
                      <a:pPr latinLnBrk="1"/>
                      <a:r>
                        <a:rPr lang="en-US" altLang="ko-KR" dirty="0" smtClean="0"/>
                        <a:t>Visit</a:t>
                      </a:r>
                      <a:r>
                        <a:rPr lang="en-US" altLang="ko-KR" baseline="0" dirty="0" smtClean="0"/>
                        <a:t> 1</a:t>
                      </a:r>
                      <a:endParaRPr lang="ko-KR" altLang="en-US" dirty="0"/>
                    </a:p>
                  </a:txBody>
                  <a:tcPr/>
                </a:tc>
                <a:tc>
                  <a:txBody>
                    <a:bodyPr/>
                    <a:lstStyle/>
                    <a:p>
                      <a:pPr latinLnBrk="1"/>
                      <a:r>
                        <a:rPr lang="en-US" altLang="ko-KR" dirty="0" smtClean="0"/>
                        <a:t>Visit</a:t>
                      </a:r>
                      <a:r>
                        <a:rPr lang="en-US" altLang="ko-KR" baseline="0" dirty="0" smtClean="0"/>
                        <a:t> 2</a:t>
                      </a:r>
                      <a:endParaRPr lang="ko-KR" altLang="en-US" dirty="0"/>
                    </a:p>
                  </a:txBody>
                  <a:tcPr/>
                </a:tc>
                <a:tc>
                  <a:txBody>
                    <a:bodyPr/>
                    <a:lstStyle/>
                    <a:p>
                      <a:pPr latinLnBrk="1"/>
                      <a:r>
                        <a:rPr lang="en-US" altLang="ko-KR" dirty="0" smtClean="0"/>
                        <a:t>Visit 3</a:t>
                      </a:r>
                      <a:endParaRPr lang="ko-KR" altLang="en-US" dirty="0"/>
                    </a:p>
                  </a:txBody>
                  <a:tcPr/>
                </a:tc>
                <a:tc>
                  <a:txBody>
                    <a:bodyPr/>
                    <a:lstStyle/>
                    <a:p>
                      <a:pPr latinLnBrk="1"/>
                      <a:r>
                        <a:rPr lang="en-US" altLang="ko-KR" dirty="0" smtClean="0"/>
                        <a:t>Visit 4</a:t>
                      </a:r>
                      <a:endParaRPr lang="ko-KR" altLang="en-US" dirty="0"/>
                    </a:p>
                  </a:txBody>
                  <a:tcPr/>
                </a:tc>
                <a:tc>
                  <a:txBody>
                    <a:bodyPr/>
                    <a:lstStyle/>
                    <a:p>
                      <a:pPr latinLnBrk="1"/>
                      <a:r>
                        <a:rPr lang="en-US" altLang="ko-KR" dirty="0" smtClean="0"/>
                        <a:t>Visit 5</a:t>
                      </a:r>
                      <a:endParaRPr lang="ko-KR" altLang="en-US" dirty="0"/>
                    </a:p>
                  </a:txBody>
                  <a:tcPr/>
                </a:tc>
                <a:tc>
                  <a:txBody>
                    <a:bodyPr/>
                    <a:lstStyle/>
                    <a:p>
                      <a:pPr latinLnBrk="1"/>
                      <a:r>
                        <a:rPr lang="en-US" altLang="ko-KR" dirty="0" smtClean="0"/>
                        <a:t>Visit 6</a:t>
                      </a:r>
                      <a:endParaRPr lang="ko-KR" altLang="en-US" dirty="0"/>
                    </a:p>
                  </a:txBody>
                  <a:tcPr/>
                </a:tc>
                <a:tc>
                  <a:txBody>
                    <a:bodyPr/>
                    <a:lstStyle/>
                    <a:p>
                      <a:pPr latinLnBrk="1"/>
                      <a:r>
                        <a:rPr lang="en-US" altLang="ko-KR" dirty="0" smtClean="0"/>
                        <a:t>Visit 7</a:t>
                      </a:r>
                      <a:endParaRPr lang="ko-KR" altLang="en-US" dirty="0"/>
                    </a:p>
                  </a:txBody>
                  <a:tcPr/>
                </a:tc>
              </a:tr>
              <a:tr h="370840">
                <a:tc>
                  <a:txBody>
                    <a:bodyPr/>
                    <a:lstStyle/>
                    <a:p>
                      <a:pPr latinLnBrk="1"/>
                      <a:r>
                        <a:rPr lang="en-US" altLang="ko-KR" dirty="0" smtClean="0"/>
                        <a:t>Pre-LT</a:t>
                      </a:r>
                      <a:endParaRPr lang="ko-KR" altLang="en-US" dirty="0"/>
                    </a:p>
                  </a:txBody>
                  <a:tcPr/>
                </a:tc>
                <a:tc>
                  <a:txBody>
                    <a:bodyPr/>
                    <a:lstStyle/>
                    <a:p>
                      <a:pPr latinLnBrk="1"/>
                      <a:r>
                        <a:rPr lang="en-US" altLang="ko-KR" dirty="0" smtClean="0"/>
                        <a:t>LT</a:t>
                      </a:r>
                      <a:endParaRPr lang="ko-KR" altLang="en-US" dirty="0"/>
                    </a:p>
                  </a:txBody>
                  <a:tcPr/>
                </a:tc>
                <a:tc>
                  <a:txBody>
                    <a:bodyPr/>
                    <a:lstStyle/>
                    <a:p>
                      <a:pPr latinLnBrk="1"/>
                      <a:r>
                        <a:rPr lang="en-US" altLang="ko-KR" dirty="0" smtClean="0"/>
                        <a:t>1 day</a:t>
                      </a:r>
                      <a:endParaRPr lang="ko-KR" altLang="en-US" dirty="0"/>
                    </a:p>
                  </a:txBody>
                  <a:tcPr/>
                </a:tc>
                <a:tc>
                  <a:txBody>
                    <a:bodyPr/>
                    <a:lstStyle/>
                    <a:p>
                      <a:pPr latinLnBrk="1"/>
                      <a:r>
                        <a:rPr lang="en-US" altLang="ko-KR" dirty="0" smtClean="0"/>
                        <a:t>1 week</a:t>
                      </a:r>
                      <a:endParaRPr lang="ko-KR" altLang="en-US" dirty="0"/>
                    </a:p>
                  </a:txBody>
                  <a:tcPr/>
                </a:tc>
                <a:tc>
                  <a:txBody>
                    <a:bodyPr/>
                    <a:lstStyle/>
                    <a:p>
                      <a:pPr latinLnBrk="1"/>
                      <a:r>
                        <a:rPr lang="en-US" altLang="ko-KR" dirty="0" smtClean="0"/>
                        <a:t>4 week</a:t>
                      </a:r>
                      <a:endParaRPr lang="ko-KR" altLang="en-US" dirty="0"/>
                    </a:p>
                  </a:txBody>
                  <a:tcPr/>
                </a:tc>
                <a:tc>
                  <a:txBody>
                    <a:bodyPr/>
                    <a:lstStyle/>
                    <a:p>
                      <a:pPr latinLnBrk="1"/>
                      <a:r>
                        <a:rPr lang="en-US" altLang="ko-KR" dirty="0" smtClean="0"/>
                        <a:t>12 weeks</a:t>
                      </a:r>
                      <a:endParaRPr lang="ko-KR" altLang="en-US" dirty="0"/>
                    </a:p>
                  </a:txBody>
                  <a:tcPr/>
                </a:tc>
                <a:tc>
                  <a:txBody>
                    <a:bodyPr/>
                    <a:lstStyle/>
                    <a:p>
                      <a:pPr latinLnBrk="1"/>
                      <a:r>
                        <a:rPr lang="en-US" altLang="ko-KR" dirty="0" smtClean="0"/>
                        <a:t>24 weeks</a:t>
                      </a:r>
                      <a:endParaRPr lang="ko-KR" altLang="en-US" dirty="0"/>
                    </a:p>
                  </a:txBody>
                  <a:tcPr/>
                </a:tc>
              </a:tr>
            </a:tbl>
          </a:graphicData>
        </a:graphic>
      </p:graphicFrame>
    </p:spTree>
    <p:extLst>
      <p:ext uri="{BB962C8B-B14F-4D97-AF65-F5344CB8AC3E}">
        <p14:creationId xmlns:p14="http://schemas.microsoft.com/office/powerpoint/2010/main" val="927772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1. Predictive model</a:t>
            </a:r>
            <a:endParaRPr lang="ko-KR" altLang="en-US" dirty="0"/>
          </a:p>
        </p:txBody>
      </p:sp>
      <p:sp>
        <p:nvSpPr>
          <p:cNvPr id="3" name="내용 개체 틀 2"/>
          <p:cNvSpPr>
            <a:spLocks noGrp="1"/>
          </p:cNvSpPr>
          <p:nvPr>
            <p:ph idx="1"/>
          </p:nvPr>
        </p:nvSpPr>
        <p:spPr>
          <a:xfrm>
            <a:off x="258792" y="1825625"/>
            <a:ext cx="8626416" cy="4351338"/>
          </a:xfrm>
        </p:spPr>
        <p:txBody>
          <a:bodyPr>
            <a:normAutofit/>
          </a:bodyPr>
          <a:lstStyle/>
          <a:p>
            <a:r>
              <a:rPr lang="en-US" altLang="ko-KR" dirty="0" smtClean="0"/>
              <a:t>1 – compartment model</a:t>
            </a:r>
          </a:p>
          <a:p>
            <a:r>
              <a:rPr lang="en-US" altLang="ko-KR" sz="2400" dirty="0" smtClean="0">
                <a:latin typeface="Arial Narrow" panose="020B0606020202030204" pitchFamily="34" charset="0"/>
                <a:cs typeface="Arial" panose="020B0604020202020204" pitchFamily="34" charset="0"/>
              </a:rPr>
              <a:t>Basic </a:t>
            </a:r>
            <a:r>
              <a:rPr lang="en-US" altLang="ko-KR" sz="2400" dirty="0">
                <a:latin typeface="Arial Narrow" panose="020B0606020202030204" pitchFamily="34" charset="0"/>
                <a:cs typeface="Arial" panose="020B0604020202020204" pitchFamily="34" charset="0"/>
              </a:rPr>
              <a:t>assumption for Ig PK</a:t>
            </a:r>
          </a:p>
          <a:p>
            <a:pPr lvl="1"/>
            <a:r>
              <a:rPr lang="en-US" altLang="ko-KR" sz="2000" dirty="0">
                <a:latin typeface="Arial Narrow" panose="020B0606020202030204" pitchFamily="34" charset="0"/>
                <a:cs typeface="Arial" panose="020B0604020202020204" pitchFamily="34" charset="0"/>
              </a:rPr>
              <a:t>Large molecule </a:t>
            </a:r>
            <a:br>
              <a:rPr lang="en-US" altLang="ko-KR" sz="2000" dirty="0">
                <a:latin typeface="Arial Narrow" panose="020B0606020202030204" pitchFamily="34" charset="0"/>
                <a:cs typeface="Arial" panose="020B0604020202020204" pitchFamily="34" charset="0"/>
              </a:rPr>
            </a:br>
            <a:r>
              <a:rPr lang="en-US" altLang="ko-KR" sz="2000" dirty="0">
                <a:latin typeface="Arial Narrow" panose="020B0606020202030204" pitchFamily="34" charset="0"/>
                <a:cs typeface="Arial" panose="020B0604020202020204" pitchFamily="34" charset="0"/>
              </a:rPr>
              <a:t>- </a:t>
            </a:r>
            <a:r>
              <a:rPr lang="en-US" altLang="ko-KR" sz="2000" dirty="0">
                <a:solidFill>
                  <a:srgbClr val="FF0000"/>
                </a:solidFill>
                <a:latin typeface="Arial Narrow" panose="020B0606020202030204" pitchFamily="34" charset="0"/>
                <a:cs typeface="Arial" panose="020B0604020202020204" pitchFamily="34" charset="0"/>
              </a:rPr>
              <a:t>NO</a:t>
            </a:r>
            <a:r>
              <a:rPr lang="en-US" altLang="ko-KR" sz="2000" dirty="0">
                <a:latin typeface="Arial Narrow" panose="020B0606020202030204" pitchFamily="34" charset="0"/>
                <a:cs typeface="Arial" panose="020B0604020202020204" pitchFamily="34" charset="0"/>
              </a:rPr>
              <a:t> significant extravascular distribution</a:t>
            </a:r>
          </a:p>
          <a:p>
            <a:pPr lvl="1"/>
            <a:r>
              <a:rPr lang="en-US" altLang="ko-KR" sz="2000" dirty="0">
                <a:latin typeface="Arial Narrow" panose="020B0606020202030204" pitchFamily="34" charset="0"/>
                <a:cs typeface="Arial" panose="020B0604020202020204" pitchFamily="34" charset="0"/>
              </a:rPr>
              <a:t>1-compartment model</a:t>
            </a:r>
            <a:br>
              <a:rPr lang="en-US" altLang="ko-KR" sz="2000" dirty="0">
                <a:latin typeface="Arial Narrow" panose="020B0606020202030204" pitchFamily="34" charset="0"/>
                <a:cs typeface="Arial" panose="020B0604020202020204" pitchFamily="34" charset="0"/>
              </a:rPr>
            </a:br>
            <a:r>
              <a:rPr lang="en-US" altLang="ko-KR" sz="2000" dirty="0">
                <a:latin typeface="Arial Narrow" panose="020B0606020202030204" pitchFamily="34" charset="0"/>
                <a:cs typeface="Arial" panose="020B0604020202020204" pitchFamily="34" charset="0"/>
              </a:rPr>
              <a:t>- Volume of dist. ≒ plasma volume</a:t>
            </a:r>
            <a:br>
              <a:rPr lang="en-US" altLang="ko-KR" sz="2000" dirty="0">
                <a:latin typeface="Arial Narrow" panose="020B0606020202030204" pitchFamily="34" charset="0"/>
                <a:cs typeface="Arial" panose="020B0604020202020204" pitchFamily="34" charset="0"/>
              </a:rPr>
            </a:br>
            <a:r>
              <a:rPr lang="en-US" altLang="ko-KR" sz="2000" dirty="0">
                <a:latin typeface="Arial Narrow" panose="020B0606020202030204" pitchFamily="34" charset="0"/>
                <a:cs typeface="Arial" panose="020B0604020202020204" pitchFamily="34" charset="0"/>
              </a:rPr>
              <a:t>- Linear conc. Decrease</a:t>
            </a:r>
            <a:br>
              <a:rPr lang="en-US" altLang="ko-KR" sz="2000" dirty="0">
                <a:latin typeface="Arial Narrow" panose="020B0606020202030204" pitchFamily="34" charset="0"/>
                <a:cs typeface="Arial" panose="020B0604020202020204" pitchFamily="34" charset="0"/>
              </a:rPr>
            </a:br>
            <a:r>
              <a:rPr lang="en-US" altLang="ko-KR" sz="2000" b="1" dirty="0">
                <a:solidFill>
                  <a:srgbClr val="FF0000"/>
                </a:solidFill>
                <a:latin typeface="Arial Narrow" panose="020B0606020202030204" pitchFamily="34" charset="0"/>
                <a:cs typeface="Arial" panose="020B0604020202020204" pitchFamily="34" charset="0"/>
              </a:rPr>
              <a:t>☞ Trough-peak sampling </a:t>
            </a:r>
            <a:r>
              <a:rPr lang="en-US" altLang="ko-KR" sz="2000" b="1" dirty="0" smtClean="0">
                <a:solidFill>
                  <a:srgbClr val="FF0000"/>
                </a:solidFill>
                <a:latin typeface="Arial Narrow" panose="020B0606020202030204" pitchFamily="34" charset="0"/>
                <a:cs typeface="Arial" panose="020B0604020202020204" pitchFamily="34" charset="0"/>
              </a:rPr>
              <a:t>scheme</a:t>
            </a:r>
          </a:p>
          <a:p>
            <a:endParaRPr lang="en-US" altLang="ko-KR" sz="2400" dirty="0" smtClean="0">
              <a:latin typeface="Arial Narrow" panose="020B0606020202030204" pitchFamily="34" charset="0"/>
              <a:cs typeface="Arial" panose="020B0604020202020204" pitchFamily="34" charset="0"/>
            </a:endParaRPr>
          </a:p>
          <a:p>
            <a:r>
              <a:rPr lang="en-US" altLang="ko-KR" dirty="0" smtClean="0"/>
              <a:t>Non-linear </a:t>
            </a:r>
            <a:r>
              <a:rPr lang="en-US" altLang="ko-KR" dirty="0"/>
              <a:t>Mixed-effects Modeling</a:t>
            </a:r>
          </a:p>
          <a:p>
            <a:pPr lvl="1"/>
            <a:r>
              <a:rPr lang="en-US" altLang="ko-KR" sz="2000" dirty="0">
                <a:latin typeface="Arial Narrow" panose="020B0606020202030204" pitchFamily="34" charset="0"/>
                <a:cs typeface="Arial" panose="020B0604020202020204" pitchFamily="34" charset="0"/>
              </a:rPr>
              <a:t>Plausible explanation to the data using </a:t>
            </a:r>
            <a:r>
              <a:rPr lang="en-US" altLang="ko-KR" sz="2000" b="1" dirty="0">
                <a:solidFill>
                  <a:srgbClr val="FF0000"/>
                </a:solidFill>
                <a:latin typeface="Arial Narrow" panose="020B0606020202030204" pitchFamily="34" charset="0"/>
                <a:cs typeface="Arial" panose="020B0604020202020204" pitchFamily="34" charset="0"/>
              </a:rPr>
              <a:t>mathematical structure (= model)</a:t>
            </a:r>
          </a:p>
          <a:p>
            <a:endParaRPr lang="en-US" altLang="ko-KR" b="1" dirty="0">
              <a:latin typeface="Arial Narrow" panose="020B0606020202030204" pitchFamily="34" charset="0"/>
              <a:cs typeface="Arial" panose="020B0604020202020204" pitchFamily="34" charset="0"/>
            </a:endParaRPr>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ko-KR" altLang="en-US" dirty="0"/>
          </a:p>
        </p:txBody>
      </p:sp>
      <p:pic>
        <p:nvPicPr>
          <p:cNvPr id="4" name="Picture 5"/>
          <p:cNvPicPr>
            <a:picLocks noChangeAspect="1"/>
          </p:cNvPicPr>
          <p:nvPr/>
        </p:nvPicPr>
        <p:blipFill>
          <a:blip r:embed="rId3"/>
          <a:stretch>
            <a:fillRect/>
          </a:stretch>
        </p:blipFill>
        <p:spPr>
          <a:xfrm>
            <a:off x="4917056" y="1899859"/>
            <a:ext cx="3968152" cy="3090611"/>
          </a:xfrm>
          <a:prstGeom prst="rect">
            <a:avLst/>
          </a:prstGeom>
        </p:spPr>
      </p:pic>
    </p:spTree>
    <p:extLst>
      <p:ext uri="{BB962C8B-B14F-4D97-AF65-F5344CB8AC3E}">
        <p14:creationId xmlns:p14="http://schemas.microsoft.com/office/powerpoint/2010/main" val="2545075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1. Predictive model</a:t>
            </a:r>
            <a:endParaRPr lang="ko-KR" altLang="en-US" dirty="0"/>
          </a:p>
        </p:txBody>
      </p:sp>
      <p:sp>
        <p:nvSpPr>
          <p:cNvPr id="3" name="내용 개체 틀 2"/>
          <p:cNvSpPr>
            <a:spLocks noGrp="1"/>
          </p:cNvSpPr>
          <p:nvPr>
            <p:ph idx="1"/>
          </p:nvPr>
        </p:nvSpPr>
        <p:spPr/>
        <p:txBody>
          <a:bodyPr/>
          <a:lstStyle/>
          <a:p>
            <a:r>
              <a:rPr lang="en-US" altLang="ko-KR" dirty="0" smtClean="0"/>
              <a:t>Viral factors influencing HBIG concentration</a:t>
            </a:r>
          </a:p>
          <a:p>
            <a:pPr lvl="1">
              <a:buFontTx/>
              <a:buChar char="-"/>
            </a:pPr>
            <a:r>
              <a:rPr lang="en-US" altLang="ko-KR" dirty="0" smtClean="0">
                <a:solidFill>
                  <a:prstClr val="black"/>
                </a:solidFill>
                <a:latin typeface="Arial Narrow" panose="020B0606020202030204" pitchFamily="34" charset="0"/>
                <a:cs typeface="Arial" panose="020B0604020202020204" pitchFamily="34" charset="0"/>
              </a:rPr>
              <a:t>DNA </a:t>
            </a:r>
            <a:r>
              <a:rPr lang="en-US" altLang="ko-KR" dirty="0">
                <a:solidFill>
                  <a:prstClr val="black"/>
                </a:solidFill>
                <a:latin typeface="Arial Narrow" panose="020B0606020202030204" pitchFamily="34" charset="0"/>
                <a:cs typeface="Arial" panose="020B0604020202020204" pitchFamily="34" charset="0"/>
              </a:rPr>
              <a:t>titer, </a:t>
            </a:r>
            <a:r>
              <a:rPr lang="en-US" altLang="ko-KR" dirty="0" err="1">
                <a:solidFill>
                  <a:prstClr val="black"/>
                </a:solidFill>
                <a:latin typeface="Arial Narrow" panose="020B0606020202030204" pitchFamily="34" charset="0"/>
                <a:cs typeface="Arial" panose="020B0604020202020204" pitchFamily="34" charset="0"/>
              </a:rPr>
              <a:t>HBeAg</a:t>
            </a:r>
            <a:r>
              <a:rPr lang="en-US" altLang="ko-KR" dirty="0">
                <a:solidFill>
                  <a:prstClr val="black"/>
                </a:solidFill>
                <a:latin typeface="Arial Narrow" panose="020B0606020202030204" pitchFamily="34" charset="0"/>
                <a:cs typeface="Arial" panose="020B0604020202020204" pitchFamily="34" charset="0"/>
              </a:rPr>
              <a:t>, </a:t>
            </a:r>
            <a:r>
              <a:rPr lang="en-US" altLang="ko-KR" dirty="0" err="1">
                <a:solidFill>
                  <a:prstClr val="black"/>
                </a:solidFill>
                <a:latin typeface="Arial Narrow" panose="020B0606020202030204" pitchFamily="34" charset="0"/>
                <a:cs typeface="Arial" panose="020B0604020202020204" pitchFamily="34" charset="0"/>
              </a:rPr>
              <a:t>HBsAg</a:t>
            </a:r>
            <a:r>
              <a:rPr lang="en-US" altLang="ko-KR" dirty="0">
                <a:solidFill>
                  <a:prstClr val="black"/>
                </a:solidFill>
                <a:latin typeface="Arial Narrow" panose="020B0606020202030204" pitchFamily="34" charset="0"/>
                <a:cs typeface="Arial" panose="020B0604020202020204" pitchFamily="34" charset="0"/>
              </a:rPr>
              <a:t> were tested as potential </a:t>
            </a:r>
            <a:r>
              <a:rPr lang="en-US" altLang="ko-KR" dirty="0" smtClean="0">
                <a:solidFill>
                  <a:prstClr val="black"/>
                </a:solidFill>
                <a:latin typeface="Arial Narrow" panose="020B0606020202030204" pitchFamily="34" charset="0"/>
                <a:cs typeface="Arial" panose="020B0604020202020204" pitchFamily="34" charset="0"/>
              </a:rPr>
              <a:t>covariates</a:t>
            </a:r>
          </a:p>
          <a:p>
            <a:pPr lvl="1">
              <a:buFontTx/>
              <a:buChar char="-"/>
            </a:pPr>
            <a:endParaRPr lang="en-US" altLang="ko-KR" dirty="0">
              <a:solidFill>
                <a:prstClr val="black"/>
              </a:solidFill>
              <a:latin typeface="Arial Narrow" panose="020B0606020202030204" pitchFamily="34" charset="0"/>
              <a:cs typeface="Arial" panose="020B0604020202020204" pitchFamily="34" charset="0"/>
            </a:endParaRPr>
          </a:p>
          <a:p>
            <a:pPr lvl="1">
              <a:buFontTx/>
              <a:buChar char="-"/>
            </a:pPr>
            <a:endParaRPr lang="en-US" altLang="ko-KR" dirty="0" smtClean="0">
              <a:solidFill>
                <a:prstClr val="black"/>
              </a:solidFill>
              <a:latin typeface="Arial Narrow" panose="020B0606020202030204" pitchFamily="34" charset="0"/>
              <a:cs typeface="Arial" panose="020B0604020202020204" pitchFamily="34" charset="0"/>
            </a:endParaRPr>
          </a:p>
          <a:p>
            <a:pPr lvl="1">
              <a:buFontTx/>
              <a:buChar char="-"/>
            </a:pPr>
            <a:endParaRPr lang="en-US" altLang="ko-KR" dirty="0">
              <a:solidFill>
                <a:prstClr val="black"/>
              </a:solidFill>
              <a:latin typeface="Arial Narrow" panose="020B0606020202030204" pitchFamily="34" charset="0"/>
              <a:cs typeface="Arial" panose="020B0604020202020204" pitchFamily="34" charset="0"/>
            </a:endParaRPr>
          </a:p>
          <a:p>
            <a:pPr lvl="1">
              <a:buFontTx/>
              <a:buChar char="-"/>
            </a:pPr>
            <a:endParaRPr lang="en-US" altLang="ko-KR" dirty="0" smtClean="0">
              <a:solidFill>
                <a:prstClr val="black"/>
              </a:solidFill>
              <a:latin typeface="Arial Narrow" panose="020B0606020202030204" pitchFamily="34" charset="0"/>
              <a:cs typeface="Arial" panose="020B0604020202020204" pitchFamily="34" charset="0"/>
            </a:endParaRPr>
          </a:p>
          <a:p>
            <a:endParaRPr lang="en-US" altLang="ko-KR" sz="2400" dirty="0" smtClean="0">
              <a:latin typeface="Arial Narrow" panose="020B0606020202030204" pitchFamily="34" charset="0"/>
              <a:cs typeface="Arial" panose="020B0604020202020204" pitchFamily="34" charset="0"/>
            </a:endParaRPr>
          </a:p>
          <a:p>
            <a:r>
              <a:rPr lang="en-US" altLang="ko-KR" sz="2400" dirty="0" smtClean="0">
                <a:latin typeface="Arial Narrow" panose="020B0606020202030204" pitchFamily="34" charset="0"/>
                <a:cs typeface="Arial" panose="020B0604020202020204" pitchFamily="34" charset="0"/>
              </a:rPr>
              <a:t>Time-varying </a:t>
            </a:r>
            <a:r>
              <a:rPr lang="en-US" altLang="ko-KR" sz="2400" dirty="0">
                <a:latin typeface="Arial Narrow" panose="020B0606020202030204" pitchFamily="34" charset="0"/>
                <a:cs typeface="Arial" panose="020B0604020202020204" pitchFamily="34" charset="0"/>
              </a:rPr>
              <a:t>Clearance</a:t>
            </a:r>
          </a:p>
          <a:p>
            <a:pPr lvl="1"/>
            <a:r>
              <a:rPr lang="en-US" altLang="ko-KR" sz="2000" dirty="0">
                <a:solidFill>
                  <a:prstClr val="black"/>
                </a:solidFill>
                <a:latin typeface="Arial Narrow" panose="020B0606020202030204" pitchFamily="34" charset="0"/>
                <a:cs typeface="Arial" panose="020B0604020202020204" pitchFamily="34" charset="0"/>
              </a:rPr>
              <a:t>peak-trough gap ↑</a:t>
            </a:r>
            <a:br>
              <a:rPr lang="en-US" altLang="ko-KR" sz="2000" dirty="0">
                <a:solidFill>
                  <a:prstClr val="black"/>
                </a:solidFill>
                <a:latin typeface="Arial Narrow" panose="020B0606020202030204" pitchFamily="34" charset="0"/>
                <a:cs typeface="Arial" panose="020B0604020202020204" pitchFamily="34" charset="0"/>
              </a:rPr>
            </a:br>
            <a:r>
              <a:rPr lang="en-US" altLang="ko-KR" sz="2000" dirty="0">
                <a:solidFill>
                  <a:prstClr val="black"/>
                </a:solidFill>
                <a:latin typeface="Arial Narrow" panose="020B0606020202030204" pitchFamily="34" charset="0"/>
                <a:cs typeface="Arial" panose="020B0604020202020204" pitchFamily="34" charset="0"/>
              </a:rPr>
              <a:t>- immediate post-transplant period</a:t>
            </a:r>
            <a:br>
              <a:rPr lang="en-US" altLang="ko-KR" sz="2000" dirty="0">
                <a:solidFill>
                  <a:prstClr val="black"/>
                </a:solidFill>
                <a:latin typeface="Arial Narrow" panose="020B0606020202030204" pitchFamily="34" charset="0"/>
                <a:cs typeface="Arial" panose="020B0604020202020204" pitchFamily="34" charset="0"/>
              </a:rPr>
            </a:br>
            <a:r>
              <a:rPr lang="en-US" altLang="ko-KR" sz="2000" dirty="0">
                <a:solidFill>
                  <a:prstClr val="black"/>
                </a:solidFill>
                <a:latin typeface="Arial Narrow" panose="020B0606020202030204" pitchFamily="34" charset="0"/>
                <a:cs typeface="Arial" panose="020B0604020202020204" pitchFamily="34" charset="0"/>
              </a:rPr>
              <a:t>  (in comparison to the later period)</a:t>
            </a:r>
          </a:p>
          <a:p>
            <a:endParaRPr lang="en-US" altLang="ko-KR" dirty="0">
              <a:solidFill>
                <a:prstClr val="black"/>
              </a:solidFill>
              <a:latin typeface="Arial Narrow" panose="020B0606020202030204" pitchFamily="34" charset="0"/>
              <a:cs typeface="Arial" panose="020B0604020202020204" pitchFamily="34" charset="0"/>
            </a:endParaRPr>
          </a:p>
          <a:p>
            <a:pPr marL="457200" lvl="1" indent="0">
              <a:buNone/>
            </a:pPr>
            <a:endParaRPr lang="en-US" altLang="ko-KR" dirty="0" smtClean="0"/>
          </a:p>
          <a:p>
            <a:pPr marL="0" indent="0">
              <a:buNone/>
            </a:pPr>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2233122942"/>
              </p:ext>
            </p:extLst>
          </p:nvPr>
        </p:nvGraphicFramePr>
        <p:xfrm>
          <a:off x="1252219" y="2804699"/>
          <a:ext cx="6563313" cy="1474005"/>
        </p:xfrm>
        <a:graphic>
          <a:graphicData uri="http://schemas.openxmlformats.org/drawingml/2006/table">
            <a:tbl>
              <a:tblPr firstRow="1" firstCol="1" bandRow="1">
                <a:tableStyleId>{5C22544A-7EE6-4342-B048-85BDC9FD1C3A}</a:tableStyleId>
              </a:tblPr>
              <a:tblGrid>
                <a:gridCol w="2187528"/>
                <a:gridCol w="2187528"/>
                <a:gridCol w="2188257"/>
              </a:tblGrid>
              <a:tr h="294801">
                <a:tc>
                  <a:txBody>
                    <a:bodyPr/>
                    <a:lstStyle/>
                    <a:p>
                      <a:pPr algn="l" latinLnBrk="0">
                        <a:lnSpc>
                          <a:spcPct val="115000"/>
                        </a:lnSpc>
                        <a:spcAft>
                          <a:spcPts val="0"/>
                        </a:spcAft>
                      </a:pPr>
                      <a:r>
                        <a:rPr lang="en-US" sz="1600" kern="0" dirty="0">
                          <a:effectLst/>
                        </a:rPr>
                        <a:t> </a:t>
                      </a:r>
                      <a:endParaRPr lang="ko-KR"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OFV</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ΔOFV</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r>
              <a:tr h="294801">
                <a:tc>
                  <a:txBody>
                    <a:bodyPr/>
                    <a:lstStyle/>
                    <a:p>
                      <a:pPr algn="ctr" latinLnBrk="0">
                        <a:lnSpc>
                          <a:spcPct val="115000"/>
                        </a:lnSpc>
                        <a:spcAft>
                          <a:spcPts val="0"/>
                        </a:spcAft>
                      </a:pPr>
                      <a:r>
                        <a:rPr lang="en-US" sz="1600" kern="0">
                          <a:effectLst/>
                        </a:rPr>
                        <a:t>Base model</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2713.120</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r>
              <a:tr h="294801">
                <a:tc>
                  <a:txBody>
                    <a:bodyPr/>
                    <a:lstStyle/>
                    <a:p>
                      <a:pPr algn="ctr" latinLnBrk="0">
                        <a:lnSpc>
                          <a:spcPct val="115000"/>
                        </a:lnSpc>
                        <a:spcAft>
                          <a:spcPts val="0"/>
                        </a:spcAft>
                      </a:pPr>
                      <a:r>
                        <a:rPr lang="en-US" sz="1600" kern="0" dirty="0" smtClean="0">
                          <a:effectLst/>
                        </a:rPr>
                        <a:t>HBV</a:t>
                      </a:r>
                      <a:r>
                        <a:rPr lang="en-US" sz="1600" kern="0" baseline="0" dirty="0" smtClean="0">
                          <a:effectLst/>
                        </a:rPr>
                        <a:t> </a:t>
                      </a:r>
                      <a:r>
                        <a:rPr lang="en-US" sz="1600" kern="0" dirty="0" smtClean="0">
                          <a:effectLst/>
                        </a:rPr>
                        <a:t>DNA</a:t>
                      </a:r>
                      <a:endParaRPr lang="ko-KR"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2662.614</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-50.506</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r>
              <a:tr h="294801">
                <a:tc>
                  <a:txBody>
                    <a:bodyPr/>
                    <a:lstStyle/>
                    <a:p>
                      <a:pPr algn="ctr" latinLnBrk="0">
                        <a:lnSpc>
                          <a:spcPct val="115000"/>
                        </a:lnSpc>
                        <a:spcAft>
                          <a:spcPts val="0"/>
                        </a:spcAft>
                      </a:pPr>
                      <a:r>
                        <a:rPr lang="en-US" sz="1600" kern="0">
                          <a:effectLst/>
                        </a:rPr>
                        <a:t>HBeAg</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2712.846</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-0.274</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r>
              <a:tr h="294801">
                <a:tc>
                  <a:txBody>
                    <a:bodyPr/>
                    <a:lstStyle/>
                    <a:p>
                      <a:pPr algn="ctr" latinLnBrk="0">
                        <a:lnSpc>
                          <a:spcPct val="115000"/>
                        </a:lnSpc>
                        <a:spcAft>
                          <a:spcPts val="0"/>
                        </a:spcAft>
                      </a:pPr>
                      <a:r>
                        <a:rPr lang="en-US" sz="1600" kern="0" dirty="0" err="1">
                          <a:effectLst/>
                        </a:rPr>
                        <a:t>HBsAg</a:t>
                      </a:r>
                      <a:endParaRPr lang="ko-KR"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a:effectLst/>
                        </a:rPr>
                        <a:t>2732.479</a:t>
                      </a:r>
                      <a:endParaRPr lang="ko-KR"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tc>
                <a:tc>
                  <a:txBody>
                    <a:bodyPr/>
                    <a:lstStyle/>
                    <a:p>
                      <a:pPr algn="ctr" latinLnBrk="0">
                        <a:lnSpc>
                          <a:spcPct val="115000"/>
                        </a:lnSpc>
                        <a:spcAft>
                          <a:spcPts val="0"/>
                        </a:spcAft>
                      </a:pPr>
                      <a:r>
                        <a:rPr lang="en-US" sz="1600" kern="0" dirty="0">
                          <a:effectLst/>
                        </a:rPr>
                        <a:t>19.359</a:t>
                      </a:r>
                      <a:endParaRPr lang="ko-KR"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r>
            </a:tbl>
          </a:graphicData>
        </a:graphic>
      </p:graphicFrame>
      <p:pic>
        <p:nvPicPr>
          <p:cNvPr id="5" name="Picture 2"/>
          <p:cNvPicPr>
            <a:picLocks noChangeAspect="1"/>
          </p:cNvPicPr>
          <p:nvPr/>
        </p:nvPicPr>
        <p:blipFill>
          <a:blip r:embed="rId3"/>
          <a:stretch>
            <a:fillRect/>
          </a:stretch>
        </p:blipFill>
        <p:spPr>
          <a:xfrm>
            <a:off x="5433531" y="4598831"/>
            <a:ext cx="2943592" cy="2065187"/>
          </a:xfrm>
          <a:prstGeom prst="rect">
            <a:avLst/>
          </a:prstGeom>
        </p:spPr>
      </p:pic>
    </p:spTree>
    <p:extLst>
      <p:ext uri="{BB962C8B-B14F-4D97-AF65-F5344CB8AC3E}">
        <p14:creationId xmlns:p14="http://schemas.microsoft.com/office/powerpoint/2010/main" val="47050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1. Predictive model</a:t>
            </a:r>
            <a:endParaRPr lang="ko-KR" altLang="en-US" dirty="0"/>
          </a:p>
        </p:txBody>
      </p:sp>
      <p:sp>
        <p:nvSpPr>
          <p:cNvPr id="3" name="내용 개체 틀 2"/>
          <p:cNvSpPr>
            <a:spLocks noGrp="1"/>
          </p:cNvSpPr>
          <p:nvPr>
            <p:ph idx="1"/>
          </p:nvPr>
        </p:nvSpPr>
        <p:spPr/>
        <p:txBody>
          <a:bodyPr/>
          <a:lstStyle/>
          <a:p>
            <a:endParaRPr lang="ko-KR" altLang="en-US"/>
          </a:p>
        </p:txBody>
      </p:sp>
      <p:pic>
        <p:nvPicPr>
          <p:cNvPr id="4" name="Picture 3"/>
          <p:cNvPicPr/>
          <p:nvPr/>
        </p:nvPicPr>
        <p:blipFill>
          <a:blip r:embed="rId3"/>
          <a:stretch>
            <a:fillRect/>
          </a:stretch>
        </p:blipFill>
        <p:spPr>
          <a:xfrm>
            <a:off x="628651" y="1825625"/>
            <a:ext cx="7886700" cy="4351338"/>
          </a:xfrm>
          <a:prstGeom prst="rect">
            <a:avLst/>
          </a:prstGeom>
        </p:spPr>
      </p:pic>
    </p:spTree>
    <p:extLst>
      <p:ext uri="{BB962C8B-B14F-4D97-AF65-F5344CB8AC3E}">
        <p14:creationId xmlns:p14="http://schemas.microsoft.com/office/powerpoint/2010/main" val="1998053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smtClean="0"/>
              <a:t>1. Predictive model</a:t>
            </a:r>
            <a:endParaRPr lang="ko-KR" altLang="en-US" dirty="0"/>
          </a:p>
        </p:txBody>
      </p:sp>
      <p:sp>
        <p:nvSpPr>
          <p:cNvPr id="3" name="내용 개체 틀 2"/>
          <p:cNvSpPr>
            <a:spLocks noGrp="1"/>
          </p:cNvSpPr>
          <p:nvPr>
            <p:ph idx="1"/>
          </p:nvPr>
        </p:nvSpPr>
        <p:spPr/>
        <p:txBody>
          <a:bodyPr/>
          <a:lstStyle/>
          <a:p>
            <a:endParaRPr lang="ko-KR" altLang="en-US"/>
          </a:p>
        </p:txBody>
      </p:sp>
      <p:pic>
        <p:nvPicPr>
          <p:cNvPr id="4" name="Picture 3"/>
          <p:cNvPicPr/>
          <p:nvPr/>
        </p:nvPicPr>
        <p:blipFill>
          <a:blip r:embed="rId3"/>
          <a:stretch>
            <a:fillRect/>
          </a:stretch>
        </p:blipFill>
        <p:spPr>
          <a:xfrm>
            <a:off x="628649" y="1825625"/>
            <a:ext cx="8029575" cy="4351338"/>
          </a:xfrm>
          <a:prstGeom prst="rect">
            <a:avLst/>
          </a:prstGeom>
        </p:spPr>
      </p:pic>
    </p:spTree>
    <p:extLst>
      <p:ext uri="{BB962C8B-B14F-4D97-AF65-F5344CB8AC3E}">
        <p14:creationId xmlns:p14="http://schemas.microsoft.com/office/powerpoint/2010/main" val="169973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2103</TotalTime>
  <Words>1273</Words>
  <Application>Microsoft Office PowerPoint</Application>
  <PresentationFormat>화면 슬라이드 쇼(4:3)</PresentationFormat>
  <Paragraphs>403</Paragraphs>
  <Slides>14</Slides>
  <Notes>13</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Office 테마</vt:lpstr>
      <vt:lpstr>A clinical trial to evaluate the pharmacokinetic characteristics of hepatitis B immunoglobulin used for prevention of  hepatitis B recurrence after liver transplanation</vt:lpstr>
      <vt:lpstr>Introduction</vt:lpstr>
      <vt:lpstr>Objective</vt:lpstr>
      <vt:lpstr>Study Design</vt:lpstr>
      <vt:lpstr>Study Design</vt:lpstr>
      <vt:lpstr>1. Predictive model</vt:lpstr>
      <vt:lpstr>1. Predictive model</vt:lpstr>
      <vt:lpstr>1. Predictive model</vt:lpstr>
      <vt:lpstr>1. Predictive model</vt:lpstr>
      <vt:lpstr>2. Accurate measurement methods</vt:lpstr>
      <vt:lpstr>3. Clinical factors influencing HBIG concentration</vt:lpstr>
      <vt:lpstr>4. Prediction of proper maintenance dose</vt:lpstr>
      <vt:lpstr>Conclusions</vt:lpstr>
      <vt:lpstr>Thank you for your attention.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clinical trial to evaluate the pharmacokinetic characteristics of hepatitis B immunoglobulin used for prevention of  hepatitis B recurrence after liver transplanation</dc:title>
  <dc:creator>나건형</dc:creator>
  <cp:lastModifiedBy>INDIO</cp:lastModifiedBy>
  <cp:revision>51</cp:revision>
  <dcterms:created xsi:type="dcterms:W3CDTF">2016-03-30T12:32:48Z</dcterms:created>
  <dcterms:modified xsi:type="dcterms:W3CDTF">2016-04-01T02:20:56Z</dcterms:modified>
</cp:coreProperties>
</file>