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273" r:id="rId4"/>
    <p:sldId id="274" r:id="rId5"/>
    <p:sldId id="296" r:id="rId6"/>
    <p:sldId id="286" r:id="rId7"/>
    <p:sldId id="297" r:id="rId8"/>
    <p:sldId id="277" r:id="rId9"/>
    <p:sldId id="298" r:id="rId10"/>
    <p:sldId id="289" r:id="rId11"/>
    <p:sldId id="294" r:id="rId12"/>
    <p:sldId id="285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3733F-EFAF-4570-AAF5-2908021E7E3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3FBC381-19D8-4F69-BF95-43D7B4391F12}" type="asst">
      <dgm:prSet phldrT="[텍스트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ctr" latinLnBrk="1"/>
          <a:r>
            <a:rPr lang="en-US" altLang="ko-KR" sz="2400" b="1" dirty="0" smtClean="0">
              <a:latin typeface="Calibri" panose="020F0502020204030204" pitchFamily="34" charset="0"/>
            </a:rPr>
            <a:t>Exclusion </a:t>
          </a:r>
        </a:p>
        <a:p>
          <a:pPr algn="ctr" latinLnBrk="1"/>
          <a:r>
            <a:rPr lang="en-US" altLang="ko-KR" sz="2000" dirty="0" smtClean="0">
              <a:latin typeface="Calibri" panose="020F0502020204030204" pitchFamily="34" charset="0"/>
            </a:rPr>
            <a:t>N = 24</a:t>
          </a:r>
        </a:p>
        <a:p>
          <a:pPr algn="ctr" latinLnBrk="1"/>
          <a:r>
            <a:rPr lang="en-US" altLang="ko-KR" sz="1200" dirty="0" smtClean="0">
              <a:solidFill>
                <a:schemeClr val="tx1"/>
              </a:solidFill>
              <a:latin typeface="Calibri" panose="020F0502020204030204" pitchFamily="34" charset="0"/>
            </a:rPr>
            <a:t>Intrahepatic duct(IHD) stones : 19 patients</a:t>
          </a:r>
        </a:p>
        <a:p>
          <a:pPr algn="ctr" latinLnBrk="1"/>
          <a:r>
            <a:rPr lang="en-US" altLang="ko-KR" sz="1200" dirty="0" smtClean="0">
              <a:solidFill>
                <a:schemeClr val="tx1"/>
              </a:solidFill>
              <a:latin typeface="Calibri" panose="020F0502020204030204" pitchFamily="34" charset="0"/>
            </a:rPr>
            <a:t>Combine operation : 3 patients</a:t>
          </a:r>
        </a:p>
        <a:p>
          <a:pPr algn="ctr" latinLnBrk="1"/>
          <a:r>
            <a:rPr lang="en-US" altLang="ko-KR" sz="1200" dirty="0" smtClean="0">
              <a:solidFill>
                <a:schemeClr val="tx1"/>
              </a:solidFill>
              <a:latin typeface="Calibri" panose="020F0502020204030204" pitchFamily="34" charset="0"/>
            </a:rPr>
            <a:t>CBD exploration (other hospitals) : 2 patients</a:t>
          </a:r>
          <a:endParaRPr lang="en-US" altLang="ko-KR" sz="1200" dirty="0" smtClean="0">
            <a:latin typeface="Calibri" panose="020F0502020204030204" pitchFamily="34" charset="0"/>
          </a:endParaRPr>
        </a:p>
      </dgm:t>
    </dgm:pt>
    <dgm:pt modelId="{159D4C24-8B6B-4C16-A34F-673019969CF4}" type="parTrans" cxnId="{F9844224-8C59-41B4-821E-C141518D69E8}">
      <dgm:prSet/>
      <dgm:spPr/>
      <dgm:t>
        <a:bodyPr/>
        <a:lstStyle/>
        <a:p>
          <a:pPr latinLnBrk="1"/>
          <a:endParaRPr lang="ko-KR" altLang="en-US"/>
        </a:p>
      </dgm:t>
    </dgm:pt>
    <dgm:pt modelId="{36C56A1F-E58E-4B76-894E-02B914948A03}" type="sibTrans" cxnId="{F9844224-8C59-41B4-821E-C141518D69E8}">
      <dgm:prSet/>
      <dgm:spPr/>
      <dgm:t>
        <a:bodyPr/>
        <a:lstStyle/>
        <a:p>
          <a:pPr latinLnBrk="1"/>
          <a:endParaRPr lang="ko-KR" altLang="en-US"/>
        </a:p>
      </dgm:t>
    </dgm:pt>
    <dgm:pt modelId="{1A2B2B68-4D59-42B3-90A0-F2C091A0D739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latinLnBrk="1"/>
          <a:r>
            <a:rPr lang="en-US" altLang="ko-KR" sz="2400" b="1" dirty="0" smtClean="0">
              <a:latin typeface="Calibri" panose="020F0502020204030204" pitchFamily="34" charset="0"/>
            </a:rPr>
            <a:t>Recurrence</a:t>
          </a:r>
        </a:p>
        <a:p>
          <a:pPr latinLnBrk="1"/>
          <a:r>
            <a:rPr lang="en-US" altLang="ko-KR" sz="2000" dirty="0" smtClean="0">
              <a:latin typeface="Calibri" panose="020F0502020204030204" pitchFamily="34" charset="0"/>
            </a:rPr>
            <a:t>N = 24</a:t>
          </a:r>
          <a:endParaRPr lang="ko-KR" altLang="en-US" sz="2000" dirty="0">
            <a:latin typeface="Calibri" panose="020F0502020204030204" pitchFamily="34" charset="0"/>
          </a:endParaRPr>
        </a:p>
      </dgm:t>
    </dgm:pt>
    <dgm:pt modelId="{E5535AD4-5C10-4B8C-BC9F-E113982C815F}" type="parTrans" cxnId="{AFC055E4-BF90-4E5B-AB2F-AB47CF5AB53B}">
      <dgm:prSet/>
      <dgm:spPr/>
      <dgm:t>
        <a:bodyPr/>
        <a:lstStyle/>
        <a:p>
          <a:pPr latinLnBrk="1"/>
          <a:endParaRPr lang="ko-KR" altLang="en-US"/>
        </a:p>
      </dgm:t>
    </dgm:pt>
    <dgm:pt modelId="{3EAD69FF-3C7E-4D6E-BC21-057070C02B41}" type="sibTrans" cxnId="{AFC055E4-BF90-4E5B-AB2F-AB47CF5AB53B}">
      <dgm:prSet/>
      <dgm:spPr/>
      <dgm:t>
        <a:bodyPr/>
        <a:lstStyle/>
        <a:p>
          <a:pPr latinLnBrk="1"/>
          <a:endParaRPr lang="ko-KR" altLang="en-US"/>
        </a:p>
      </dgm:t>
    </dgm:pt>
    <dgm:pt modelId="{61F00C55-632B-4D99-99D8-4B6962B896FC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latinLnBrk="1"/>
          <a:r>
            <a:rPr lang="en-US" altLang="ko-KR" sz="2400" b="1" baseline="0" dirty="0" smtClean="0">
              <a:latin typeface="Calibri" panose="020F0502020204030204" pitchFamily="34" charset="0"/>
              <a:cs typeface="Arial" panose="020B0604020202020204" pitchFamily="34" charset="0"/>
            </a:rPr>
            <a:t>No recurrence</a:t>
          </a:r>
          <a:endParaRPr lang="en-US" altLang="ko-KR" sz="2400" b="1" dirty="0" smtClean="0">
            <a:latin typeface="Calibri" panose="020F0502020204030204" pitchFamily="34" charset="0"/>
          </a:endParaRPr>
        </a:p>
        <a:p>
          <a:pPr latinLnBrk="1"/>
          <a:r>
            <a:rPr lang="en-US" altLang="ko-KR" sz="2000" dirty="0" smtClean="0">
              <a:latin typeface="Calibri" panose="020F0502020204030204" pitchFamily="34" charset="0"/>
            </a:rPr>
            <a:t>N = 231</a:t>
          </a:r>
          <a:endParaRPr lang="ko-KR" altLang="en-US" sz="2000" dirty="0">
            <a:latin typeface="Calibri" panose="020F0502020204030204" pitchFamily="34" charset="0"/>
          </a:endParaRPr>
        </a:p>
      </dgm:t>
    </dgm:pt>
    <dgm:pt modelId="{B9FB520F-0FB6-4420-8421-5617DA92ED81}" type="parTrans" cxnId="{876AA1EA-3829-41A8-962E-9F0DAE8A536B}">
      <dgm:prSet/>
      <dgm:spPr/>
      <dgm:t>
        <a:bodyPr/>
        <a:lstStyle/>
        <a:p>
          <a:pPr latinLnBrk="1"/>
          <a:endParaRPr lang="ko-KR" altLang="en-US"/>
        </a:p>
      </dgm:t>
    </dgm:pt>
    <dgm:pt modelId="{3AE64AB5-6590-4EF3-A428-5EEEF85CDEBB}" type="sibTrans" cxnId="{876AA1EA-3829-41A8-962E-9F0DAE8A536B}">
      <dgm:prSet/>
      <dgm:spPr/>
      <dgm:t>
        <a:bodyPr/>
        <a:lstStyle/>
        <a:p>
          <a:pPr latinLnBrk="1"/>
          <a:endParaRPr lang="ko-KR" altLang="en-US"/>
        </a:p>
      </dgm:t>
    </dgm:pt>
    <dgm:pt modelId="{A459BC27-D93D-4671-B6C4-0D81F5DA37C4}">
      <dgm:prSet phldrT="[텍스트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latinLnBrk="1"/>
          <a:r>
            <a:rPr lang="en-US" sz="2400" b="1" dirty="0" smtClean="0">
              <a:latin typeface="Calibri" panose="020F0502020204030204" pitchFamily="34" charset="0"/>
            </a:rPr>
            <a:t>Laparoscopic CBD exploration</a:t>
          </a:r>
        </a:p>
        <a:p>
          <a:pPr latinLnBrk="1"/>
          <a:r>
            <a:rPr lang="en-US" altLang="ko-KR" sz="2000" dirty="0" smtClean="0">
              <a:latin typeface="Calibri" panose="020F0502020204030204" pitchFamily="34" charset="0"/>
            </a:rPr>
            <a:t>N = 279</a:t>
          </a:r>
          <a:endParaRPr lang="ko-KR" altLang="en-US" sz="2000" dirty="0">
            <a:latin typeface="Calibri" panose="020F0502020204030204" pitchFamily="34" charset="0"/>
          </a:endParaRPr>
        </a:p>
      </dgm:t>
    </dgm:pt>
    <dgm:pt modelId="{65885108-18A0-4CDF-A9F1-D83C51D9176D}" type="sibTrans" cxnId="{5675ACAE-5359-4D08-8332-397AA8714879}">
      <dgm:prSet/>
      <dgm:spPr/>
      <dgm:t>
        <a:bodyPr/>
        <a:lstStyle/>
        <a:p>
          <a:pPr latinLnBrk="1"/>
          <a:endParaRPr lang="ko-KR" altLang="en-US"/>
        </a:p>
      </dgm:t>
    </dgm:pt>
    <dgm:pt modelId="{473AF2B3-54D7-45AD-AAB5-172087E14B27}" type="parTrans" cxnId="{5675ACAE-5359-4D08-8332-397AA8714879}">
      <dgm:prSet/>
      <dgm:spPr/>
      <dgm:t>
        <a:bodyPr/>
        <a:lstStyle/>
        <a:p>
          <a:pPr latinLnBrk="1"/>
          <a:endParaRPr lang="ko-KR" altLang="en-US"/>
        </a:p>
      </dgm:t>
    </dgm:pt>
    <dgm:pt modelId="{EC6FAE31-88C6-435A-B29F-B30366AA5FEB}" type="pres">
      <dgm:prSet presAssocID="{E2D3733F-EFAF-4570-AAF5-2908021E7E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DD47F92-6974-40F9-BCF1-236B99937426}" type="pres">
      <dgm:prSet presAssocID="{A459BC27-D93D-4671-B6C4-0D81F5DA37C4}" presName="hierRoot1" presStyleCnt="0">
        <dgm:presLayoutVars>
          <dgm:hierBranch val="init"/>
        </dgm:presLayoutVars>
      </dgm:prSet>
      <dgm:spPr/>
    </dgm:pt>
    <dgm:pt modelId="{B5B3BD06-E2FE-48E6-B831-98F14A876B8A}" type="pres">
      <dgm:prSet presAssocID="{A459BC27-D93D-4671-B6C4-0D81F5DA37C4}" presName="rootComposite1" presStyleCnt="0"/>
      <dgm:spPr/>
    </dgm:pt>
    <dgm:pt modelId="{E0BDD354-37AD-4017-B536-CD7FA42E61C4}" type="pres">
      <dgm:prSet presAssocID="{A459BC27-D93D-4671-B6C4-0D81F5DA37C4}" presName="rootText1" presStyleLbl="node0" presStyleIdx="0" presStyleCnt="1" custScaleX="185025" custScaleY="86733" custLinFactNeighborX="-60910" custLinFactNeighborY="1235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9EB120-0061-40A2-8E74-29270DE0110A}" type="pres">
      <dgm:prSet presAssocID="{A459BC27-D93D-4671-B6C4-0D81F5DA37C4}" presName="rootConnector1" presStyleLbl="node1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C7638A34-00BA-4B8F-8924-729102B940A8}" type="pres">
      <dgm:prSet presAssocID="{A459BC27-D93D-4671-B6C4-0D81F5DA37C4}" presName="hierChild2" presStyleCnt="0"/>
      <dgm:spPr/>
    </dgm:pt>
    <dgm:pt modelId="{44C85884-5886-4822-B390-1E629654619C}" type="pres">
      <dgm:prSet presAssocID="{E5535AD4-5C10-4B8C-BC9F-E113982C815F}" presName="Name37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53E4EDA5-8C23-4E54-8C22-84DBA79ED55E}" type="pres">
      <dgm:prSet presAssocID="{1A2B2B68-4D59-42B3-90A0-F2C091A0D739}" presName="hierRoot2" presStyleCnt="0">
        <dgm:presLayoutVars>
          <dgm:hierBranch val="init"/>
        </dgm:presLayoutVars>
      </dgm:prSet>
      <dgm:spPr/>
    </dgm:pt>
    <dgm:pt modelId="{7ACF9472-9657-43C6-B135-9F87D0AF99B3}" type="pres">
      <dgm:prSet presAssocID="{1A2B2B68-4D59-42B3-90A0-F2C091A0D739}" presName="rootComposite" presStyleCnt="0"/>
      <dgm:spPr/>
    </dgm:pt>
    <dgm:pt modelId="{F90BFE86-60AC-4B71-A301-6E78F950ED50}" type="pres">
      <dgm:prSet presAssocID="{1A2B2B68-4D59-42B3-90A0-F2C091A0D739}" presName="rootText" presStyleLbl="node2" presStyleIdx="0" presStyleCnt="2" custLinFactX="-51095" custLinFactNeighborX="-100000" custLinFactNeighborY="7750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E6E7BC0-9677-4B0B-A299-37AC1A78F28A}" type="pres">
      <dgm:prSet presAssocID="{1A2B2B68-4D59-42B3-90A0-F2C091A0D739}" presName="rootConnector" presStyleLbl="node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9D2CE13F-CAA3-494C-8EF9-0A7A92CF02DE}" type="pres">
      <dgm:prSet presAssocID="{1A2B2B68-4D59-42B3-90A0-F2C091A0D739}" presName="hierChild4" presStyleCnt="0"/>
      <dgm:spPr/>
    </dgm:pt>
    <dgm:pt modelId="{379CC021-C53C-4AFF-BE67-B165B92529BE}" type="pres">
      <dgm:prSet presAssocID="{1A2B2B68-4D59-42B3-90A0-F2C091A0D739}" presName="hierChild5" presStyleCnt="0"/>
      <dgm:spPr/>
    </dgm:pt>
    <dgm:pt modelId="{E0F00EFE-8677-4BCB-A804-557425DBD594}" type="pres">
      <dgm:prSet presAssocID="{B9FB520F-0FB6-4420-8421-5617DA92ED81}" presName="Name37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ADDCAC63-74BE-471E-9B01-399E8288A5B7}" type="pres">
      <dgm:prSet presAssocID="{61F00C55-632B-4D99-99D8-4B6962B896FC}" presName="hierRoot2" presStyleCnt="0">
        <dgm:presLayoutVars>
          <dgm:hierBranch val="init"/>
        </dgm:presLayoutVars>
      </dgm:prSet>
      <dgm:spPr/>
    </dgm:pt>
    <dgm:pt modelId="{FB3FFD27-DEAC-458B-9329-A9FB23B0437C}" type="pres">
      <dgm:prSet presAssocID="{61F00C55-632B-4D99-99D8-4B6962B896FC}" presName="rootComposite" presStyleCnt="0"/>
      <dgm:spPr/>
    </dgm:pt>
    <dgm:pt modelId="{C8BC7B30-D797-4174-A31A-046ED9A76432}" type="pres">
      <dgm:prSet presAssocID="{61F00C55-632B-4D99-99D8-4B6962B896FC}" presName="rootText" presStyleLbl="node2" presStyleIdx="1" presStyleCnt="2" custLinFactNeighborX="-19844" custLinFactNeighborY="146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829A614-5DB5-460C-AC88-27DC6860FE4A}" type="pres">
      <dgm:prSet presAssocID="{61F00C55-632B-4D99-99D8-4B6962B896FC}" presName="rootConnector" presStyleLbl="node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8AB4B548-897B-4550-A9EB-50FD5B1B9B73}" type="pres">
      <dgm:prSet presAssocID="{61F00C55-632B-4D99-99D8-4B6962B896FC}" presName="hierChild4" presStyleCnt="0"/>
      <dgm:spPr/>
    </dgm:pt>
    <dgm:pt modelId="{B8AA484D-8090-4EFA-A6C5-BEE654FF2D41}" type="pres">
      <dgm:prSet presAssocID="{61F00C55-632B-4D99-99D8-4B6962B896FC}" presName="hierChild5" presStyleCnt="0"/>
      <dgm:spPr/>
    </dgm:pt>
    <dgm:pt modelId="{F599F26A-A8E5-4E52-952D-B17DBD47C3B7}" type="pres">
      <dgm:prSet presAssocID="{A459BC27-D93D-4671-B6C4-0D81F5DA37C4}" presName="hierChild3" presStyleCnt="0"/>
      <dgm:spPr/>
    </dgm:pt>
    <dgm:pt modelId="{A318FC88-5A51-4B94-BD42-A7CF1ED666E6}" type="pres">
      <dgm:prSet presAssocID="{159D4C24-8B6B-4C16-A34F-673019969CF4}" presName="Name111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05E092B6-9534-49AD-88F6-3F14A4C72844}" type="pres">
      <dgm:prSet presAssocID="{83FBC381-19D8-4F69-BF95-43D7B4391F12}" presName="hierRoot3" presStyleCnt="0">
        <dgm:presLayoutVars>
          <dgm:hierBranch val="init"/>
        </dgm:presLayoutVars>
      </dgm:prSet>
      <dgm:spPr/>
    </dgm:pt>
    <dgm:pt modelId="{8E957E88-FF09-44CB-953B-57AAE3AAEF47}" type="pres">
      <dgm:prSet presAssocID="{83FBC381-19D8-4F69-BF95-43D7B4391F12}" presName="rootComposite3" presStyleCnt="0"/>
      <dgm:spPr/>
    </dgm:pt>
    <dgm:pt modelId="{E7D9884F-2C6B-4C18-9C8E-A5840854C176}" type="pres">
      <dgm:prSet presAssocID="{83FBC381-19D8-4F69-BF95-43D7B4391F12}" presName="rootText3" presStyleLbl="asst1" presStyleIdx="0" presStyleCnt="1" custScaleX="164501" custScaleY="149872" custLinFactX="29208" custLinFactNeighborX="100000" custLinFactNeighborY="-5788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2965E7D-FE89-45F5-A4D4-3FBD51E5DD80}" type="pres">
      <dgm:prSet presAssocID="{83FBC381-19D8-4F69-BF95-43D7B4391F12}" presName="rootConnector3" presStyleLbl="asst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74229C16-A5CB-4E84-8051-8FA2B6DD82DE}" type="pres">
      <dgm:prSet presAssocID="{83FBC381-19D8-4F69-BF95-43D7B4391F12}" presName="hierChild6" presStyleCnt="0"/>
      <dgm:spPr/>
    </dgm:pt>
    <dgm:pt modelId="{6B38EB62-02E0-4E9B-9695-52E29762695A}" type="pres">
      <dgm:prSet presAssocID="{83FBC381-19D8-4F69-BF95-43D7B4391F12}" presName="hierChild7" presStyleCnt="0"/>
      <dgm:spPr/>
    </dgm:pt>
  </dgm:ptLst>
  <dgm:cxnLst>
    <dgm:cxn modelId="{148F3E05-D396-4932-BB57-0986E1461FA3}" type="presOf" srcId="{E5535AD4-5C10-4B8C-BC9F-E113982C815F}" destId="{44C85884-5886-4822-B390-1E629654619C}" srcOrd="0" destOrd="0" presId="urn:microsoft.com/office/officeart/2005/8/layout/orgChart1"/>
    <dgm:cxn modelId="{4DBCD485-BF13-4D75-9816-DB60ECCB758A}" type="presOf" srcId="{1A2B2B68-4D59-42B3-90A0-F2C091A0D739}" destId="{CE6E7BC0-9677-4B0B-A299-37AC1A78F28A}" srcOrd="1" destOrd="0" presId="urn:microsoft.com/office/officeart/2005/8/layout/orgChart1"/>
    <dgm:cxn modelId="{B63E1316-F5C7-49F2-8A2C-ABDD060319E3}" type="presOf" srcId="{A459BC27-D93D-4671-B6C4-0D81F5DA37C4}" destId="{689EB120-0061-40A2-8E74-29270DE0110A}" srcOrd="1" destOrd="0" presId="urn:microsoft.com/office/officeart/2005/8/layout/orgChart1"/>
    <dgm:cxn modelId="{7F51759D-EF6C-4D23-87F8-238691E777E1}" type="presOf" srcId="{1A2B2B68-4D59-42B3-90A0-F2C091A0D739}" destId="{F90BFE86-60AC-4B71-A301-6E78F950ED50}" srcOrd="0" destOrd="0" presId="urn:microsoft.com/office/officeart/2005/8/layout/orgChart1"/>
    <dgm:cxn modelId="{AA0C4ADD-8873-415D-8C40-CBC9CD86BCC6}" type="presOf" srcId="{61F00C55-632B-4D99-99D8-4B6962B896FC}" destId="{C8BC7B30-D797-4174-A31A-046ED9A76432}" srcOrd="0" destOrd="0" presId="urn:microsoft.com/office/officeart/2005/8/layout/orgChart1"/>
    <dgm:cxn modelId="{31722552-5081-464C-95A6-7478512ABF72}" type="presOf" srcId="{159D4C24-8B6B-4C16-A34F-673019969CF4}" destId="{A318FC88-5A51-4B94-BD42-A7CF1ED666E6}" srcOrd="0" destOrd="0" presId="urn:microsoft.com/office/officeart/2005/8/layout/orgChart1"/>
    <dgm:cxn modelId="{88459670-BA35-41CF-9462-7306B413C03F}" type="presOf" srcId="{61F00C55-632B-4D99-99D8-4B6962B896FC}" destId="{0829A614-5DB5-460C-AC88-27DC6860FE4A}" srcOrd="1" destOrd="0" presId="urn:microsoft.com/office/officeart/2005/8/layout/orgChart1"/>
    <dgm:cxn modelId="{F9844224-8C59-41B4-821E-C141518D69E8}" srcId="{A459BC27-D93D-4671-B6C4-0D81F5DA37C4}" destId="{83FBC381-19D8-4F69-BF95-43D7B4391F12}" srcOrd="0" destOrd="0" parTransId="{159D4C24-8B6B-4C16-A34F-673019969CF4}" sibTransId="{36C56A1F-E58E-4B76-894E-02B914948A03}"/>
    <dgm:cxn modelId="{9E43DF6C-248E-4AFE-9B59-E109FF3BB47D}" type="presOf" srcId="{E2D3733F-EFAF-4570-AAF5-2908021E7E37}" destId="{EC6FAE31-88C6-435A-B29F-B30366AA5FEB}" srcOrd="0" destOrd="0" presId="urn:microsoft.com/office/officeart/2005/8/layout/orgChart1"/>
    <dgm:cxn modelId="{9D5DD93E-CB65-45D0-ADE7-68A1C00B9B3C}" type="presOf" srcId="{A459BC27-D93D-4671-B6C4-0D81F5DA37C4}" destId="{E0BDD354-37AD-4017-B536-CD7FA42E61C4}" srcOrd="0" destOrd="0" presId="urn:microsoft.com/office/officeart/2005/8/layout/orgChart1"/>
    <dgm:cxn modelId="{AB1C1736-D700-4FFC-83B7-04E13DC97559}" type="presOf" srcId="{83FBC381-19D8-4F69-BF95-43D7B4391F12}" destId="{E7D9884F-2C6B-4C18-9C8E-A5840854C176}" srcOrd="0" destOrd="0" presId="urn:microsoft.com/office/officeart/2005/8/layout/orgChart1"/>
    <dgm:cxn modelId="{876AA1EA-3829-41A8-962E-9F0DAE8A536B}" srcId="{A459BC27-D93D-4671-B6C4-0D81F5DA37C4}" destId="{61F00C55-632B-4D99-99D8-4B6962B896FC}" srcOrd="2" destOrd="0" parTransId="{B9FB520F-0FB6-4420-8421-5617DA92ED81}" sibTransId="{3AE64AB5-6590-4EF3-A428-5EEEF85CDEBB}"/>
    <dgm:cxn modelId="{122D2D35-3F09-41E7-990B-8E329B228913}" type="presOf" srcId="{B9FB520F-0FB6-4420-8421-5617DA92ED81}" destId="{E0F00EFE-8677-4BCB-A804-557425DBD594}" srcOrd="0" destOrd="0" presId="urn:microsoft.com/office/officeart/2005/8/layout/orgChart1"/>
    <dgm:cxn modelId="{AFC055E4-BF90-4E5B-AB2F-AB47CF5AB53B}" srcId="{A459BC27-D93D-4671-B6C4-0D81F5DA37C4}" destId="{1A2B2B68-4D59-42B3-90A0-F2C091A0D739}" srcOrd="1" destOrd="0" parTransId="{E5535AD4-5C10-4B8C-BC9F-E113982C815F}" sibTransId="{3EAD69FF-3C7E-4D6E-BC21-057070C02B41}"/>
    <dgm:cxn modelId="{5675ACAE-5359-4D08-8332-397AA8714879}" srcId="{E2D3733F-EFAF-4570-AAF5-2908021E7E37}" destId="{A459BC27-D93D-4671-B6C4-0D81F5DA37C4}" srcOrd="0" destOrd="0" parTransId="{473AF2B3-54D7-45AD-AAB5-172087E14B27}" sibTransId="{65885108-18A0-4CDF-A9F1-D83C51D9176D}"/>
    <dgm:cxn modelId="{C4A41506-01B1-4523-95DD-3B9AFCD5275A}" type="presOf" srcId="{83FBC381-19D8-4F69-BF95-43D7B4391F12}" destId="{52965E7D-FE89-45F5-A4D4-3FBD51E5DD80}" srcOrd="1" destOrd="0" presId="urn:microsoft.com/office/officeart/2005/8/layout/orgChart1"/>
    <dgm:cxn modelId="{7B736865-4368-41E5-9233-C89C9923D87C}" type="presParOf" srcId="{EC6FAE31-88C6-435A-B29F-B30366AA5FEB}" destId="{6DD47F92-6974-40F9-BCF1-236B99937426}" srcOrd="0" destOrd="0" presId="urn:microsoft.com/office/officeart/2005/8/layout/orgChart1"/>
    <dgm:cxn modelId="{CEE0B4F8-04EF-45B3-AE01-96E9F1A32086}" type="presParOf" srcId="{6DD47F92-6974-40F9-BCF1-236B99937426}" destId="{B5B3BD06-E2FE-48E6-B831-98F14A876B8A}" srcOrd="0" destOrd="0" presId="urn:microsoft.com/office/officeart/2005/8/layout/orgChart1"/>
    <dgm:cxn modelId="{D98DDFEF-C094-4ECE-AC67-5CDBB3138017}" type="presParOf" srcId="{B5B3BD06-E2FE-48E6-B831-98F14A876B8A}" destId="{E0BDD354-37AD-4017-B536-CD7FA42E61C4}" srcOrd="0" destOrd="0" presId="urn:microsoft.com/office/officeart/2005/8/layout/orgChart1"/>
    <dgm:cxn modelId="{961681D3-9DDB-4CE7-B7F5-EA6567C28B23}" type="presParOf" srcId="{B5B3BD06-E2FE-48E6-B831-98F14A876B8A}" destId="{689EB120-0061-40A2-8E74-29270DE0110A}" srcOrd="1" destOrd="0" presId="urn:microsoft.com/office/officeart/2005/8/layout/orgChart1"/>
    <dgm:cxn modelId="{2E0AB223-CC71-43CC-BE1B-3AA32BFA3742}" type="presParOf" srcId="{6DD47F92-6974-40F9-BCF1-236B99937426}" destId="{C7638A34-00BA-4B8F-8924-729102B940A8}" srcOrd="1" destOrd="0" presId="urn:microsoft.com/office/officeart/2005/8/layout/orgChart1"/>
    <dgm:cxn modelId="{7375D595-CD5D-4A96-9D0F-41026F7E8F45}" type="presParOf" srcId="{C7638A34-00BA-4B8F-8924-729102B940A8}" destId="{44C85884-5886-4822-B390-1E629654619C}" srcOrd="0" destOrd="0" presId="urn:microsoft.com/office/officeart/2005/8/layout/orgChart1"/>
    <dgm:cxn modelId="{45986274-C2E4-47BD-B962-49C3218C54A1}" type="presParOf" srcId="{C7638A34-00BA-4B8F-8924-729102B940A8}" destId="{53E4EDA5-8C23-4E54-8C22-84DBA79ED55E}" srcOrd="1" destOrd="0" presId="urn:microsoft.com/office/officeart/2005/8/layout/orgChart1"/>
    <dgm:cxn modelId="{EA3B1F80-F68D-440A-BF47-CE4E9B829364}" type="presParOf" srcId="{53E4EDA5-8C23-4E54-8C22-84DBA79ED55E}" destId="{7ACF9472-9657-43C6-B135-9F87D0AF99B3}" srcOrd="0" destOrd="0" presId="urn:microsoft.com/office/officeart/2005/8/layout/orgChart1"/>
    <dgm:cxn modelId="{F8A46AF9-D938-4BD6-B7ED-DA851B88E328}" type="presParOf" srcId="{7ACF9472-9657-43C6-B135-9F87D0AF99B3}" destId="{F90BFE86-60AC-4B71-A301-6E78F950ED50}" srcOrd="0" destOrd="0" presId="urn:microsoft.com/office/officeart/2005/8/layout/orgChart1"/>
    <dgm:cxn modelId="{B8BE180E-8234-4AEA-AD58-5AFD14C788B5}" type="presParOf" srcId="{7ACF9472-9657-43C6-B135-9F87D0AF99B3}" destId="{CE6E7BC0-9677-4B0B-A299-37AC1A78F28A}" srcOrd="1" destOrd="0" presId="urn:microsoft.com/office/officeart/2005/8/layout/orgChart1"/>
    <dgm:cxn modelId="{18464243-9189-4B31-A8CC-E9BD85F05E74}" type="presParOf" srcId="{53E4EDA5-8C23-4E54-8C22-84DBA79ED55E}" destId="{9D2CE13F-CAA3-494C-8EF9-0A7A92CF02DE}" srcOrd="1" destOrd="0" presId="urn:microsoft.com/office/officeart/2005/8/layout/orgChart1"/>
    <dgm:cxn modelId="{8E5546D8-DCC3-464C-8AEF-E4C65DE77001}" type="presParOf" srcId="{53E4EDA5-8C23-4E54-8C22-84DBA79ED55E}" destId="{379CC021-C53C-4AFF-BE67-B165B92529BE}" srcOrd="2" destOrd="0" presId="urn:microsoft.com/office/officeart/2005/8/layout/orgChart1"/>
    <dgm:cxn modelId="{4958FD2F-B9AA-4728-9E51-CF631E9F5054}" type="presParOf" srcId="{C7638A34-00BA-4B8F-8924-729102B940A8}" destId="{E0F00EFE-8677-4BCB-A804-557425DBD594}" srcOrd="2" destOrd="0" presId="urn:microsoft.com/office/officeart/2005/8/layout/orgChart1"/>
    <dgm:cxn modelId="{36CC940A-6C6F-4D0F-BC67-C76FDA9E5BC1}" type="presParOf" srcId="{C7638A34-00BA-4B8F-8924-729102B940A8}" destId="{ADDCAC63-74BE-471E-9B01-399E8288A5B7}" srcOrd="3" destOrd="0" presId="urn:microsoft.com/office/officeart/2005/8/layout/orgChart1"/>
    <dgm:cxn modelId="{17F90F54-D74E-4D30-AF37-A75B39DD8154}" type="presParOf" srcId="{ADDCAC63-74BE-471E-9B01-399E8288A5B7}" destId="{FB3FFD27-DEAC-458B-9329-A9FB23B0437C}" srcOrd="0" destOrd="0" presId="urn:microsoft.com/office/officeart/2005/8/layout/orgChart1"/>
    <dgm:cxn modelId="{CD70D67D-7BDB-41FA-A6C9-1C1CC50C0F5A}" type="presParOf" srcId="{FB3FFD27-DEAC-458B-9329-A9FB23B0437C}" destId="{C8BC7B30-D797-4174-A31A-046ED9A76432}" srcOrd="0" destOrd="0" presId="urn:microsoft.com/office/officeart/2005/8/layout/orgChart1"/>
    <dgm:cxn modelId="{1FEE399E-3187-4771-BBE4-A329276BAE94}" type="presParOf" srcId="{FB3FFD27-DEAC-458B-9329-A9FB23B0437C}" destId="{0829A614-5DB5-460C-AC88-27DC6860FE4A}" srcOrd="1" destOrd="0" presId="urn:microsoft.com/office/officeart/2005/8/layout/orgChart1"/>
    <dgm:cxn modelId="{AE5912B6-C46A-44A6-95B8-1AD18C66AF21}" type="presParOf" srcId="{ADDCAC63-74BE-471E-9B01-399E8288A5B7}" destId="{8AB4B548-897B-4550-A9EB-50FD5B1B9B73}" srcOrd="1" destOrd="0" presId="urn:microsoft.com/office/officeart/2005/8/layout/orgChart1"/>
    <dgm:cxn modelId="{3BDC3371-5940-478F-BD29-1B7381BD6280}" type="presParOf" srcId="{ADDCAC63-74BE-471E-9B01-399E8288A5B7}" destId="{B8AA484D-8090-4EFA-A6C5-BEE654FF2D41}" srcOrd="2" destOrd="0" presId="urn:microsoft.com/office/officeart/2005/8/layout/orgChart1"/>
    <dgm:cxn modelId="{F63D28F4-CC84-4459-92FB-956E3C8E4930}" type="presParOf" srcId="{6DD47F92-6974-40F9-BCF1-236B99937426}" destId="{F599F26A-A8E5-4E52-952D-B17DBD47C3B7}" srcOrd="2" destOrd="0" presId="urn:microsoft.com/office/officeart/2005/8/layout/orgChart1"/>
    <dgm:cxn modelId="{ADE7675B-1C79-4E04-B241-150324F536B9}" type="presParOf" srcId="{F599F26A-A8E5-4E52-952D-B17DBD47C3B7}" destId="{A318FC88-5A51-4B94-BD42-A7CF1ED666E6}" srcOrd="0" destOrd="0" presId="urn:microsoft.com/office/officeart/2005/8/layout/orgChart1"/>
    <dgm:cxn modelId="{8D73E24E-2190-4F27-8310-A9369B064376}" type="presParOf" srcId="{F599F26A-A8E5-4E52-952D-B17DBD47C3B7}" destId="{05E092B6-9534-49AD-88F6-3F14A4C72844}" srcOrd="1" destOrd="0" presId="urn:microsoft.com/office/officeart/2005/8/layout/orgChart1"/>
    <dgm:cxn modelId="{8510EDD9-08EF-499C-856C-DE33631EA0F5}" type="presParOf" srcId="{05E092B6-9534-49AD-88F6-3F14A4C72844}" destId="{8E957E88-FF09-44CB-953B-57AAE3AAEF47}" srcOrd="0" destOrd="0" presId="urn:microsoft.com/office/officeart/2005/8/layout/orgChart1"/>
    <dgm:cxn modelId="{E37D0695-DAD4-4322-81B9-CD8AF7C8A66F}" type="presParOf" srcId="{8E957E88-FF09-44CB-953B-57AAE3AAEF47}" destId="{E7D9884F-2C6B-4C18-9C8E-A5840854C176}" srcOrd="0" destOrd="0" presId="urn:microsoft.com/office/officeart/2005/8/layout/orgChart1"/>
    <dgm:cxn modelId="{6F2838C8-95FC-441B-8A5B-8981F3A170EB}" type="presParOf" srcId="{8E957E88-FF09-44CB-953B-57AAE3AAEF47}" destId="{52965E7D-FE89-45F5-A4D4-3FBD51E5DD80}" srcOrd="1" destOrd="0" presId="urn:microsoft.com/office/officeart/2005/8/layout/orgChart1"/>
    <dgm:cxn modelId="{95513DA4-0384-410B-8012-3EA0F18EFB62}" type="presParOf" srcId="{05E092B6-9534-49AD-88F6-3F14A4C72844}" destId="{74229C16-A5CB-4E84-8051-8FA2B6DD82DE}" srcOrd="1" destOrd="0" presId="urn:microsoft.com/office/officeart/2005/8/layout/orgChart1"/>
    <dgm:cxn modelId="{59023546-22E8-4644-B25B-DC2E989FEF7A}" type="presParOf" srcId="{05E092B6-9534-49AD-88F6-3F14A4C72844}" destId="{6B38EB62-02E0-4E9B-9695-52E2976269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8FC88-5A51-4B94-BD42-A7CF1ED666E6}">
      <dsp:nvSpPr>
        <dsp:cNvPr id="0" name=""/>
        <dsp:cNvSpPr/>
      </dsp:nvSpPr>
      <dsp:spPr>
        <a:xfrm>
          <a:off x="3213551" y="1154184"/>
          <a:ext cx="351555" cy="1148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747"/>
              </a:lnTo>
              <a:lnTo>
                <a:pt x="351555" y="11487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00EFE-8677-4BCB-A804-557425DBD594}">
      <dsp:nvSpPr>
        <dsp:cNvPr id="0" name=""/>
        <dsp:cNvSpPr/>
      </dsp:nvSpPr>
      <dsp:spPr>
        <a:xfrm>
          <a:off x="3213551" y="1154184"/>
          <a:ext cx="2361983" cy="2577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3583"/>
              </a:lnTo>
              <a:lnTo>
                <a:pt x="2361983" y="2333583"/>
              </a:lnTo>
              <a:lnTo>
                <a:pt x="2361983" y="25777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85884-5886-4822-B390-1E629654619C}">
      <dsp:nvSpPr>
        <dsp:cNvPr id="0" name=""/>
        <dsp:cNvSpPr/>
      </dsp:nvSpPr>
      <dsp:spPr>
        <a:xfrm>
          <a:off x="1162782" y="1154184"/>
          <a:ext cx="2050768" cy="2577767"/>
        </a:xfrm>
        <a:custGeom>
          <a:avLst/>
          <a:gdLst/>
          <a:ahLst/>
          <a:cxnLst/>
          <a:rect l="0" t="0" r="0" b="0"/>
          <a:pathLst>
            <a:path>
              <a:moveTo>
                <a:pt x="2050768" y="0"/>
              </a:moveTo>
              <a:lnTo>
                <a:pt x="2050768" y="2333583"/>
              </a:lnTo>
              <a:lnTo>
                <a:pt x="0" y="2333583"/>
              </a:lnTo>
              <a:lnTo>
                <a:pt x="0" y="25777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DD354-37AD-4017-B536-CD7FA42E61C4}">
      <dsp:nvSpPr>
        <dsp:cNvPr id="0" name=""/>
        <dsp:cNvSpPr/>
      </dsp:nvSpPr>
      <dsp:spPr>
        <a:xfrm>
          <a:off x="1062112" y="145668"/>
          <a:ext cx="4302876" cy="1008516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libri" panose="020F0502020204030204" pitchFamily="34" charset="0"/>
            </a:rPr>
            <a:t>Laparoscopic CBD exploration</a:t>
          </a:r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Calibri" panose="020F0502020204030204" pitchFamily="34" charset="0"/>
            </a:rPr>
            <a:t>N = 279</a:t>
          </a:r>
          <a:endParaRPr lang="ko-KR" altLang="en-US" sz="2000" kern="1200" dirty="0">
            <a:latin typeface="Calibri" panose="020F0502020204030204" pitchFamily="34" charset="0"/>
          </a:endParaRPr>
        </a:p>
      </dsp:txBody>
      <dsp:txXfrm>
        <a:off x="1062112" y="145668"/>
        <a:ext cx="4302876" cy="1008516"/>
      </dsp:txXfrm>
    </dsp:sp>
    <dsp:sp modelId="{F90BFE86-60AC-4B71-A301-6E78F950ED50}">
      <dsp:nvSpPr>
        <dsp:cNvPr id="0" name=""/>
        <dsp:cNvSpPr/>
      </dsp:nvSpPr>
      <dsp:spPr>
        <a:xfrm>
          <a:off x="0" y="3731952"/>
          <a:ext cx="2325564" cy="1162782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b="1" kern="1200" dirty="0" smtClean="0">
              <a:latin typeface="Calibri" panose="020F0502020204030204" pitchFamily="34" charset="0"/>
            </a:rPr>
            <a:t>Recurrence</a:t>
          </a:r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Calibri" panose="020F0502020204030204" pitchFamily="34" charset="0"/>
            </a:rPr>
            <a:t>N = 24</a:t>
          </a:r>
          <a:endParaRPr lang="ko-KR" altLang="en-US" sz="2000" kern="1200" dirty="0">
            <a:latin typeface="Calibri" panose="020F0502020204030204" pitchFamily="34" charset="0"/>
          </a:endParaRPr>
        </a:p>
      </dsp:txBody>
      <dsp:txXfrm>
        <a:off x="0" y="3731952"/>
        <a:ext cx="2325564" cy="1162782"/>
      </dsp:txXfrm>
    </dsp:sp>
    <dsp:sp modelId="{C8BC7B30-D797-4174-A31A-046ED9A76432}">
      <dsp:nvSpPr>
        <dsp:cNvPr id="0" name=""/>
        <dsp:cNvSpPr/>
      </dsp:nvSpPr>
      <dsp:spPr>
        <a:xfrm>
          <a:off x="4412752" y="3731952"/>
          <a:ext cx="2325564" cy="1162782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b="1" kern="1200" baseline="0" dirty="0" smtClean="0">
              <a:latin typeface="Calibri" panose="020F0502020204030204" pitchFamily="34" charset="0"/>
              <a:cs typeface="Arial" panose="020B0604020202020204" pitchFamily="34" charset="0"/>
            </a:rPr>
            <a:t>No recurrence</a:t>
          </a:r>
          <a:endParaRPr lang="en-US" altLang="ko-KR" sz="2400" b="1" kern="1200" dirty="0" smtClean="0">
            <a:latin typeface="Calibri" panose="020F0502020204030204" pitchFamily="34" charset="0"/>
          </a:endParaRPr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Calibri" panose="020F0502020204030204" pitchFamily="34" charset="0"/>
            </a:rPr>
            <a:t>N = 231</a:t>
          </a:r>
          <a:endParaRPr lang="ko-KR" altLang="en-US" sz="2000" kern="1200" dirty="0">
            <a:latin typeface="Calibri" panose="020F0502020204030204" pitchFamily="34" charset="0"/>
          </a:endParaRPr>
        </a:p>
      </dsp:txBody>
      <dsp:txXfrm>
        <a:off x="4412752" y="3731952"/>
        <a:ext cx="2325564" cy="1162782"/>
      </dsp:txXfrm>
    </dsp:sp>
    <dsp:sp modelId="{E7D9884F-2C6B-4C18-9C8E-A5840854C176}">
      <dsp:nvSpPr>
        <dsp:cNvPr id="0" name=""/>
        <dsp:cNvSpPr/>
      </dsp:nvSpPr>
      <dsp:spPr>
        <a:xfrm>
          <a:off x="3565106" y="1431589"/>
          <a:ext cx="3825577" cy="1742685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b="1" kern="1200" dirty="0" smtClean="0">
              <a:latin typeface="Calibri" panose="020F0502020204030204" pitchFamily="34" charset="0"/>
            </a:rPr>
            <a:t>Exclusion </a:t>
          </a:r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Calibri" panose="020F0502020204030204" pitchFamily="34" charset="0"/>
            </a:rPr>
            <a:t>N = 24</a:t>
          </a:r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Intrahepatic duct(IHD) stones : 19 patients</a:t>
          </a:r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Combine operation : 3 patients</a:t>
          </a:r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CBD exploration (other hospitals) : 2 patients</a:t>
          </a:r>
          <a:endParaRPr lang="en-US" altLang="ko-KR" sz="1200" kern="1200" dirty="0" smtClean="0">
            <a:latin typeface="Calibri" panose="020F0502020204030204" pitchFamily="34" charset="0"/>
          </a:endParaRPr>
        </a:p>
      </dsp:txBody>
      <dsp:txXfrm>
        <a:off x="3565106" y="1431589"/>
        <a:ext cx="3825577" cy="1742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8F334-5658-4822-B884-9AC1B72CAAC6}" type="datetimeFigureOut">
              <a:rPr lang="ko-KR" altLang="en-US" smtClean="0"/>
              <a:t>2016-04-01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C6FA8-CB02-4BB0-AA64-4FFEB4D420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2806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C6FA8-CB02-4BB0-AA64-4FFEB4D42010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07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5A7A-27B1-4C50-A244-F47A79543C39}" type="datetimeFigureOut">
              <a:rPr lang="ko-KR" altLang="en-US" smtClean="0"/>
              <a:t>2016-04-01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AC57-F9E5-407C-9424-93C89E1BD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73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5A7A-27B1-4C50-A244-F47A79543C39}" type="datetimeFigureOut">
              <a:rPr lang="ko-KR" altLang="en-US" smtClean="0"/>
              <a:t>2016-04-01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AC57-F9E5-407C-9424-93C89E1BD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306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5A7A-27B1-4C50-A244-F47A79543C39}" type="datetimeFigureOut">
              <a:rPr lang="ko-KR" altLang="en-US" smtClean="0"/>
              <a:t>2016-04-01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AC57-F9E5-407C-9424-93C89E1BD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287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5A7A-27B1-4C50-A244-F47A79543C39}" type="datetimeFigureOut">
              <a:rPr lang="ko-KR" altLang="en-US" smtClean="0"/>
              <a:t>2016-04-01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AC57-F9E5-407C-9424-93C89E1BD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886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5A7A-27B1-4C50-A244-F47A79543C39}" type="datetimeFigureOut">
              <a:rPr lang="ko-KR" altLang="en-US" smtClean="0"/>
              <a:t>2016-04-01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AC57-F9E5-407C-9424-93C89E1BD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26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5A7A-27B1-4C50-A244-F47A79543C39}" type="datetimeFigureOut">
              <a:rPr lang="ko-KR" altLang="en-US" smtClean="0"/>
              <a:t>2016-04-01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AC57-F9E5-407C-9424-93C89E1BD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52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5A7A-27B1-4C50-A244-F47A79543C39}" type="datetimeFigureOut">
              <a:rPr lang="ko-KR" altLang="en-US" smtClean="0"/>
              <a:t>2016-04-01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AC57-F9E5-407C-9424-93C89E1BD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139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5A7A-27B1-4C50-A244-F47A79543C39}" type="datetimeFigureOut">
              <a:rPr lang="ko-KR" altLang="en-US" smtClean="0"/>
              <a:t>2016-04-01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AC57-F9E5-407C-9424-93C89E1BD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483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5A7A-27B1-4C50-A244-F47A79543C39}" type="datetimeFigureOut">
              <a:rPr lang="ko-KR" altLang="en-US" smtClean="0"/>
              <a:t>2016-04-01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AC57-F9E5-407C-9424-93C89E1BD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433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5A7A-27B1-4C50-A244-F47A79543C39}" type="datetimeFigureOut">
              <a:rPr lang="ko-KR" altLang="en-US" smtClean="0"/>
              <a:t>2016-04-01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AC57-F9E5-407C-9424-93C89E1BD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726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5A7A-27B1-4C50-A244-F47A79543C39}" type="datetimeFigureOut">
              <a:rPr lang="ko-KR" altLang="en-US" smtClean="0"/>
              <a:t>2016-04-01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AC57-F9E5-407C-9424-93C89E1BD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436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05A7A-27B1-4C50-A244-F47A79543C39}" type="datetimeFigureOut">
              <a:rPr lang="ko-KR" altLang="en-US" smtClean="0"/>
              <a:t>2016-04-01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4AC57-F9E5-407C-9424-93C89E1BD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267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5794" y="1870778"/>
            <a:ext cx="8640960" cy="1470025"/>
          </a:xfrm>
        </p:spPr>
        <p:txBody>
          <a:bodyPr>
            <a:noAutofit/>
          </a:bodyPr>
          <a:lstStyle/>
          <a:p>
            <a:r>
              <a:rPr lang="en-US" altLang="ko-KR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Risk factors for stone recurrence after laparoscopic common bile duct exploration of CBD stones</a:t>
            </a:r>
            <a:endParaRPr lang="ko-KR" altLang="en-US" sz="36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640960" cy="2639144"/>
          </a:xfrm>
        </p:spPr>
        <p:txBody>
          <a:bodyPr>
            <a:normAutofit/>
          </a:bodyPr>
          <a:lstStyle/>
          <a:p>
            <a:endParaRPr lang="en-US" altLang="ko-KR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altLang="ko-KR" sz="22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Chul</a:t>
            </a:r>
            <a:r>
              <a:rPr lang="en-US" altLang="ko-KR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ko-KR" sz="22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Woong</a:t>
            </a:r>
            <a:r>
              <a:rPr lang="en-US" altLang="ko-KR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Kim, </a:t>
            </a:r>
            <a:r>
              <a:rPr lang="en-US" altLang="ko-KR" sz="22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Ju</a:t>
            </a:r>
            <a:r>
              <a:rPr lang="en-US" altLang="ko-KR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ko-KR" sz="22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Ik</a:t>
            </a:r>
            <a:r>
              <a:rPr lang="en-US" altLang="ko-KR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Moon, In </a:t>
            </a:r>
            <a:r>
              <a:rPr lang="en-US" altLang="ko-KR" sz="22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Seok</a:t>
            </a:r>
            <a:r>
              <a:rPr lang="en-US" altLang="ko-KR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Choi</a:t>
            </a:r>
            <a:br>
              <a:rPr lang="en-US" altLang="ko-KR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altLang="ko-KR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altLang="ko-KR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altLang="ko-KR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Department of Surgery, Konyang University Hospital, Daejeon, Korea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487809" cy="1296144"/>
          </a:xfrm>
          <a:prstGeom prst="ellipse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7225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Results</a:t>
            </a:r>
            <a:endParaRPr lang="ko-KR" altLang="en-US" sz="4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379304"/>
              </p:ext>
            </p:extLst>
          </p:nvPr>
        </p:nvGraphicFramePr>
        <p:xfrm>
          <a:off x="395538" y="1628801"/>
          <a:ext cx="8496942" cy="43586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48270"/>
                <a:gridCol w="936104"/>
                <a:gridCol w="1872208"/>
                <a:gridCol w="2088232"/>
                <a:gridCol w="1152128"/>
              </a:tblGrid>
              <a:tr h="304800">
                <a:tc gridSpan="2">
                  <a:txBody>
                    <a:bodyPr/>
                    <a:lstStyle/>
                    <a:p>
                      <a:pPr marL="0" marR="0" indent="0" algn="ctr" defTabSz="9141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Variables </a:t>
                      </a:r>
                      <a:endParaRPr lang="en-US" altLang="ko-KR" sz="1500" b="1" baseline="0" dirty="0" smtClean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1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No recurrence (n=231)</a:t>
                      </a:r>
                      <a:endParaRPr lang="ko-KR" altLang="en-US" sz="15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Recurrence </a:t>
                      </a:r>
                    </a:p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(n=24)</a:t>
                      </a:r>
                      <a:endParaRPr lang="ko-KR" altLang="en-US" sz="15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altLang="ko-KR" sz="1500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value</a:t>
                      </a:r>
                      <a:endParaRPr lang="ko-KR" altLang="en-US" sz="15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Operation </a:t>
                      </a:r>
                      <a:r>
                        <a:rPr lang="en-US" sz="1500" kern="10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time</a:t>
                      </a:r>
                      <a:r>
                        <a:rPr lang="en-US" sz="1500" kern="100" baseline="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kern="10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(min)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116.3 ± 57.7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117.6 ± 55.9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0.914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Blood loss (ml)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55.6 ± 105..0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52.9 ± 98.8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0.900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Hospital stay (days)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5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  6.4 ± 3.4 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8.3 ± 5.0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0.015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Stone </a:t>
                      </a:r>
                      <a:r>
                        <a:rPr lang="en-US" sz="1500" kern="10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size (mm)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13.1 ± 8.1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12.9 ± 5.4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0.896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sz="1500" kern="10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13 mm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107 (46.3%)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14 (58.3%)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0.289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baseline="300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≥ </a:t>
                      </a:r>
                      <a:r>
                        <a:rPr lang="en-US" sz="1500" kern="10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13 mm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124 (53.7%)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10 (41.7%)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 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Previous CBD stone </a:t>
                      </a:r>
                      <a:r>
                        <a:rPr lang="en-US" sz="1500" kern="100" dirty="0" err="1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Hx</a:t>
                      </a:r>
                      <a:r>
                        <a:rPr lang="en-US" sz="1500" kern="10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.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14 (6.1%)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2 (8.3%)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0.653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Previous cholecystectomy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16 (6.9%)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4 (16.7%)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0.104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Previous EST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ko-KR" altLang="en-US" sz="15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45 (19.5%)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sz="1500" b="1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(41.7%)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0.018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Duct dilatation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172 (74.5%)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21 (87.5%)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0.213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Multiple stone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ko-KR" altLang="en-US" sz="15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144 (62.3%)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21 (87.5%)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0.013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Follow up </a:t>
                      </a:r>
                      <a:r>
                        <a:rPr lang="en-US" sz="1500" b="1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(months)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5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51.5 ± 41.9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106.1 ± 42.9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&lt; 0.001</a:t>
                      </a:r>
                      <a:endParaRPr lang="ko-KR" sz="15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6116" y="119675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800" b="1" dirty="0">
                <a:latin typeface="Calibri" panose="020F0502020204030204" pitchFamily="34" charset="0"/>
              </a:rPr>
              <a:t>Table </a:t>
            </a:r>
            <a:r>
              <a:rPr lang="en-US" altLang="ko-KR" sz="1800" b="1" dirty="0" smtClean="0">
                <a:latin typeface="Calibri" panose="020F0502020204030204" pitchFamily="34" charset="0"/>
              </a:rPr>
              <a:t>2. </a:t>
            </a:r>
            <a:r>
              <a:rPr lang="en-US" altLang="ko-KR" sz="1800" b="1" dirty="0">
                <a:latin typeface="Calibri" panose="020F0502020204030204" pitchFamily="34" charset="0"/>
              </a:rPr>
              <a:t>Univariate analysis for risk factors in recurrent CBD stone</a:t>
            </a:r>
            <a:endParaRPr lang="ko-KR" altLang="en-US" sz="1800" b="1" dirty="0">
              <a:latin typeface="Calibri" panose="020F0502020204030204" pitchFamily="34" charset="0"/>
            </a:endParaRPr>
          </a:p>
        </p:txBody>
      </p:sp>
      <p:pic>
        <p:nvPicPr>
          <p:cNvPr id="9" name="Picture 2" descr="\\192.1.7.49\외과의국공유문서\김성곤\건양대로고\영문로고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523535"/>
            <a:ext cx="3697932" cy="29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1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Results</a:t>
            </a:r>
            <a:endParaRPr lang="ko-KR" altLang="en-US" sz="4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7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236644"/>
              </p:ext>
            </p:extLst>
          </p:nvPr>
        </p:nvGraphicFramePr>
        <p:xfrm>
          <a:off x="419967" y="1628800"/>
          <a:ext cx="8328496" cy="119976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082124"/>
                <a:gridCol w="2082124"/>
                <a:gridCol w="2082124"/>
                <a:gridCol w="2082124"/>
              </a:tblGrid>
              <a:tr h="3566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Variables </a:t>
                      </a:r>
                      <a:endParaRPr lang="ko-KR" altLang="en-US" sz="1600" b="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Hazard ratio</a:t>
                      </a:r>
                      <a:endParaRPr lang="ko-KR" altLang="en-US" sz="1600" b="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95%</a:t>
                      </a:r>
                      <a:r>
                        <a:rPr lang="en-US" altLang="ko-KR" sz="1600" b="0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CI</a:t>
                      </a:r>
                      <a:endParaRPr lang="ko-KR" altLang="en-US" sz="1600" b="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altLang="ko-KR" sz="1600" b="0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value</a:t>
                      </a:r>
                      <a:endParaRPr lang="ko-KR" altLang="en-US" sz="1600" b="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215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ko-KR" sz="1600" b="1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Multiple stone</a:t>
                      </a:r>
                      <a:endParaRPr lang="ko-KR" altLang="ko-KR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3.822</a:t>
                      </a:r>
                      <a:endParaRPr lang="ko-KR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1.088 – 13.432</a:t>
                      </a:r>
                      <a:endParaRPr lang="ko-KR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0.037</a:t>
                      </a:r>
                      <a:endParaRPr lang="ko-KR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215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ko-KR" sz="1600" b="1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Previous EST</a:t>
                      </a:r>
                      <a:endParaRPr lang="ko-KR" altLang="ko-KR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2.713</a:t>
                      </a:r>
                      <a:endParaRPr lang="ko-KR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1.013 – 7.265</a:t>
                      </a:r>
                      <a:endParaRPr lang="ko-KR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0.047</a:t>
                      </a:r>
                      <a:endParaRPr lang="ko-KR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6116" y="119675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800" b="1" dirty="0">
                <a:latin typeface="Calibri" panose="020F0502020204030204" pitchFamily="34" charset="0"/>
              </a:rPr>
              <a:t>Table 3. Multivariate analysis for risk factors </a:t>
            </a:r>
            <a:r>
              <a:rPr lang="en-US" altLang="ko-KR" sz="1800" b="1" dirty="0" smtClean="0">
                <a:latin typeface="Calibri" panose="020F0502020204030204" pitchFamily="34" charset="0"/>
              </a:rPr>
              <a:t>in </a:t>
            </a:r>
            <a:r>
              <a:rPr lang="en-US" altLang="ko-KR" sz="1800" b="1" dirty="0">
                <a:latin typeface="Calibri" panose="020F0502020204030204" pitchFamily="34" charset="0"/>
              </a:rPr>
              <a:t>recurrent CBD stone</a:t>
            </a:r>
            <a:endParaRPr lang="ko-KR" altLang="en-US" sz="1800" b="1" dirty="0">
              <a:latin typeface="Calibri" panose="020F0502020204030204" pitchFamily="34" charset="0"/>
            </a:endParaRPr>
          </a:p>
        </p:txBody>
      </p:sp>
      <p:pic>
        <p:nvPicPr>
          <p:cNvPr id="11" name="Picture 2" descr="\\192.1.7.49\외과의국공유문서\김성곤\건양대로고\영문로고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523535"/>
            <a:ext cx="3697932" cy="29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1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>
                <a:solidFill>
                  <a:srgbClr val="C00000"/>
                </a:solidFill>
                <a:latin typeface="Calibri" panose="020F0502020204030204" pitchFamily="34" charset="0"/>
              </a:rPr>
              <a:t>Conclusion</a:t>
            </a:r>
            <a:endParaRPr lang="ko-KR" altLang="en-US" sz="4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00200"/>
            <a:ext cx="8619067" cy="5082822"/>
          </a:xfrm>
        </p:spPr>
        <p:txBody>
          <a:bodyPr/>
          <a:lstStyle/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According to our results, patients who have </a:t>
            </a:r>
            <a:r>
              <a:rPr lang="en-US" altLang="ko-KR" sz="2400" b="1" kern="0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</a:rPr>
              <a:t>multiple stones </a:t>
            </a: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and </a:t>
            </a:r>
            <a:r>
              <a:rPr lang="en-US" altLang="ko-KR" sz="2400" b="1" kern="0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</a:rPr>
              <a:t>previous EST </a:t>
            </a: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were statistically significant higher recurrent rates </a:t>
            </a:r>
            <a:r>
              <a:rPr lang="en-US" altLang="ko-KR" sz="2400" b="1" kern="0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</a:rPr>
              <a:t>after laparoscopic CBD exploration </a:t>
            </a: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of CBD stones</a:t>
            </a:r>
          </a:p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endParaRPr lang="en-US" altLang="ko-KR" sz="2400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</a:endParaRPr>
          </a:p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So, these patients should be considered careful observation and necessary long term follow up</a:t>
            </a:r>
            <a:endParaRPr lang="ko-KR" altLang="en-US" dirty="0"/>
          </a:p>
        </p:txBody>
      </p:sp>
      <p:pic>
        <p:nvPicPr>
          <p:cNvPr id="4" name="Picture 2" descr="\\192.1.7.49\외과의국공유문서\김성곤\건양대로고\영문로고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523535"/>
            <a:ext cx="3697932" cy="29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1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Introduction</a:t>
            </a:r>
            <a:endParaRPr lang="ko-KR" altLang="en-US" sz="4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00200"/>
            <a:ext cx="8619067" cy="5082822"/>
          </a:xfrm>
        </p:spPr>
        <p:txBody>
          <a:bodyPr/>
          <a:lstStyle/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r>
              <a:rPr lang="en-US" altLang="ko-KR" sz="2800" b="1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Management of CBD stone 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ERCP with EST and stone extraction (First line management)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Laparoscopic CBD </a:t>
            </a:r>
            <a:r>
              <a:rPr lang="en-US" altLang="ko-KR" sz="2400" kern="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exploration </a:t>
            </a: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with stone extraction </a:t>
            </a:r>
          </a:p>
          <a:p>
            <a:pPr marL="284162" lvl="1" indent="0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None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    (Alternative therapeutic approach )</a:t>
            </a:r>
          </a:p>
          <a:p>
            <a:pPr marL="517525" lvl="2" indent="0" fontAlgn="base" latinLnBrk="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9A918C">
                  <a:lumMod val="50000"/>
                </a:srgbClr>
              </a:buClr>
              <a:buNone/>
            </a:pPr>
            <a:r>
              <a:rPr lang="en-US" altLang="ko-KR" sz="1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      			                            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Gastrointestinal Endoscopy, Volume 74, No. 4 : 2011 </a:t>
            </a:r>
          </a:p>
          <a:p>
            <a:pPr marL="517525" lvl="2" indent="0" fontAlgn="base" latinLnBrk="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9A918C">
                  <a:lumMod val="50000"/>
                </a:srgbClr>
              </a:buClr>
              <a:buNone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                                   		      The American Journal of Surgery, Vol 206, No 4, October 2013</a:t>
            </a:r>
          </a:p>
          <a:p>
            <a:pPr marL="517525" lvl="2" indent="0" fontAlgn="base" latinLnBrk="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9A918C">
                  <a:lumMod val="50000"/>
                </a:srgbClr>
              </a:buClr>
              <a:buNone/>
            </a:pPr>
            <a:endParaRPr lang="en-US" altLang="ko-KR" sz="1600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  <a:cs typeface="Arial" panose="020B0604020202020204" pitchFamily="34" charset="0"/>
            </a:endParaRPr>
          </a:p>
          <a:p>
            <a:pPr marL="688975" lvl="2" indent="-171450" fontAlgn="base" latinLnBrk="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endParaRPr lang="en-US" altLang="ko-KR" sz="1600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  <a:cs typeface="Arial" panose="020B0604020202020204" pitchFamily="34" charset="0"/>
            </a:endParaRPr>
          </a:p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r>
              <a:rPr lang="en-US" altLang="ko-KR" sz="2800" b="1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Recurrent rate of endoscopic treatment : 5 – 30 %</a:t>
            </a:r>
          </a:p>
          <a:p>
            <a:pPr marL="0" lvl="0" indent="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None/>
            </a:pP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                                                                          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Korean J 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Gastroenterol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 2015;66:251-254</a:t>
            </a:r>
          </a:p>
          <a:p>
            <a:endParaRPr lang="ko-KR" altLang="en-US" dirty="0"/>
          </a:p>
        </p:txBody>
      </p:sp>
      <p:pic>
        <p:nvPicPr>
          <p:cNvPr id="4" name="Picture 2" descr="\\192.1.7.49\외과의국공유문서\김성곤\건양대로고\영문로고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523535"/>
            <a:ext cx="3697932" cy="29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Introduction</a:t>
            </a:r>
            <a:endParaRPr lang="ko-KR" altLang="en-US" sz="4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00200"/>
            <a:ext cx="8619067" cy="5082822"/>
          </a:xfrm>
        </p:spPr>
        <p:txBody>
          <a:bodyPr/>
          <a:lstStyle/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r>
              <a:rPr lang="en-US" altLang="ko-KR" sz="2800" b="1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Risk factor of recurrence  CBD stone after ERCP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Previous cholecystectomy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Mechanical lithotripsy 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CBD duct dilatation </a:t>
            </a:r>
            <a:r>
              <a:rPr lang="en-US" altLang="ko-KR" sz="2400" kern="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&amp; </a:t>
            </a: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Stricture of </a:t>
            </a:r>
            <a:r>
              <a:rPr lang="en-US" altLang="ko-KR" sz="2400" kern="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CBD</a:t>
            </a:r>
            <a:endParaRPr lang="en-US" altLang="ko-KR" sz="2400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  <a:cs typeface="Arial" panose="020B0604020202020204" pitchFamily="34" charset="0"/>
            </a:endParaRP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Existed of diverticulum around ampulla of </a:t>
            </a:r>
            <a:r>
              <a:rPr lang="en-US" altLang="ko-KR" sz="2400" kern="0" dirty="0" err="1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vater</a:t>
            </a:r>
            <a:endParaRPr lang="en-US" altLang="ko-KR" sz="2400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</a:endParaRP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CBD angle : </a:t>
            </a: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under 145˚ </a:t>
            </a:r>
          </a:p>
          <a:p>
            <a:pPr marL="284162" lvl="1" indent="0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None/>
            </a:pPr>
            <a:r>
              <a:rPr lang="en-US" altLang="ko-KR" sz="1400" kern="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                  </a:t>
            </a:r>
            <a:r>
              <a:rPr lang="en-US" altLang="ko-KR" sz="1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			        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Gastrointestinal Endoscopy 2004 ;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Volume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59 : AB197</a:t>
            </a:r>
          </a:p>
          <a:p>
            <a:pPr marL="284162" lvl="1" indent="0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None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      			              	         Gastroenterology. 1990 Apr ; 98(4) : 1008-12</a:t>
            </a:r>
          </a:p>
          <a:p>
            <a:pPr marL="284162" lvl="1" indent="0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None/>
            </a:pPr>
            <a:r>
              <a:rPr kumimoji="0" lang="fr-FR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               				         Gastrointest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Endoscopy</a:t>
            </a:r>
            <a:r>
              <a:rPr kumimoji="0" lang="fr-FR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 1998 Nov;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Volume  </a:t>
            </a:r>
            <a:r>
              <a:rPr kumimoji="0" lang="fr-FR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48 : 457-64</a:t>
            </a: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itchFamily="34" charset="0"/>
              <a:ea typeface="맑은 고딕" pitchFamily="50" charset="-127"/>
              <a:cs typeface="Arial" panose="020B0604020202020204" pitchFamily="34" charset="0"/>
            </a:endParaRPr>
          </a:p>
          <a:p>
            <a:pPr marL="284162" lvl="1" indent="0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None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                  			         </a:t>
            </a:r>
            <a:r>
              <a:rPr kumimoji="0" lang="fr-FR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Gastrointest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Endoscopy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 2001 ; Volume 54 : 42-48</a:t>
            </a:r>
          </a:p>
          <a:p>
            <a:pPr marL="284162" lvl="1" indent="0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None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               				         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Gastroenterol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 Hepatology 2006 May;18(5):461-4</a:t>
            </a:r>
          </a:p>
          <a:p>
            <a:endParaRPr lang="ko-KR" altLang="en-US" dirty="0"/>
          </a:p>
        </p:txBody>
      </p:sp>
      <p:pic>
        <p:nvPicPr>
          <p:cNvPr id="4" name="Picture 2" descr="\\192.1.7.49\외과의국공유문서\김성곤\건양대로고\영문로고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523535"/>
            <a:ext cx="3697932" cy="29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3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Purpose</a:t>
            </a:r>
            <a:endParaRPr lang="ko-KR" altLang="en-US" sz="4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00200"/>
            <a:ext cx="8619067" cy="5082822"/>
          </a:xfrm>
        </p:spPr>
        <p:txBody>
          <a:bodyPr/>
          <a:lstStyle/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r>
              <a:rPr lang="en-US" altLang="ko-KR" sz="28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However, </a:t>
            </a:r>
            <a:r>
              <a:rPr lang="en-US" altLang="ko-KR" sz="2800" b="1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risk factors of stone recurrence after laparoscopic CBD exploration </a:t>
            </a:r>
            <a:r>
              <a:rPr lang="en-US" altLang="ko-KR" sz="28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are still not established.</a:t>
            </a:r>
          </a:p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endParaRPr lang="en-US" altLang="ko-KR" sz="2400" kern="0" dirty="0" smtClean="0">
              <a:solidFill>
                <a:prstClr val="black"/>
              </a:solidFill>
              <a:latin typeface="Calibri" pitchFamily="34" charset="0"/>
              <a:ea typeface="맑은 고딕" pitchFamily="50" charset="-127"/>
              <a:cs typeface="Arial" panose="020B0604020202020204" pitchFamily="34" charset="0"/>
            </a:endParaRPr>
          </a:p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endParaRPr lang="en-US" altLang="ko-KR" sz="2400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  <a:cs typeface="Arial" panose="020B0604020202020204" pitchFamily="34" charset="0"/>
            </a:endParaRPr>
          </a:p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To </a:t>
            </a:r>
            <a:r>
              <a:rPr lang="en-US" altLang="ko-KR" sz="2400" b="1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  <a:cs typeface="Arial" panose="020B0604020202020204" pitchFamily="34" charset="0"/>
              </a:rPr>
              <a:t>identify risk factors for stone recurrence after laparoscopic CBD exploration</a:t>
            </a:r>
            <a:endParaRPr lang="ko-KR" altLang="en-US" sz="2400" b="1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  <a:cs typeface="Arial" panose="020B0604020202020204" pitchFamily="34" charset="0"/>
            </a:endParaRPr>
          </a:p>
          <a:p>
            <a:endParaRPr lang="ko-KR" altLang="en-US" dirty="0"/>
          </a:p>
        </p:txBody>
      </p:sp>
      <p:pic>
        <p:nvPicPr>
          <p:cNvPr id="4" name="Picture 2" descr="\\192.1.7.49\외과의국공유문서\김성곤\건양대로고\영문로고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523535"/>
            <a:ext cx="3697932" cy="29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1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Materials and methods</a:t>
            </a:r>
            <a:endParaRPr lang="ko-KR" altLang="en-US" sz="4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00200"/>
            <a:ext cx="8619067" cy="5082822"/>
          </a:xfrm>
        </p:spPr>
        <p:txBody>
          <a:bodyPr>
            <a:noAutofit/>
          </a:bodyPr>
          <a:lstStyle/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r>
              <a:rPr lang="en-US" altLang="ko-KR" sz="2400" b="1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Patients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March 2001 ~ December 2015, Retrospective review</a:t>
            </a:r>
            <a:endParaRPr lang="en-US" altLang="ko-KR" sz="2400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</a:endParaRP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 err="1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Konyang</a:t>
            </a:r>
            <a:r>
              <a:rPr lang="en-US" altLang="ko-KR" sz="2400" kern="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 </a:t>
            </a: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University Hospital, Daejeon,</a:t>
            </a:r>
            <a:r>
              <a:rPr lang="ko-KR" altLang="en-US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 </a:t>
            </a:r>
            <a:r>
              <a:rPr lang="en-US" altLang="ko-KR" sz="2400" kern="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Korea</a:t>
            </a:r>
            <a:endParaRPr lang="en-US" altLang="ko-KR" sz="2400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</a:endParaRP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Total 279 patients treated with laparoscopic CBD </a:t>
            </a:r>
            <a:r>
              <a:rPr lang="en-US" altLang="ko-KR" sz="2400" kern="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exploration</a:t>
            </a:r>
            <a:endParaRPr lang="en-US" altLang="ko-KR" sz="2400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</a:endParaRPr>
          </a:p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endParaRPr lang="en-US" altLang="ko-KR" sz="2400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</a:endParaRPr>
          </a:p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r>
              <a:rPr lang="en-US" altLang="ko-KR" sz="2400" b="1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Exclusion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Total 24 patients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Intrahepatic duct (IHD) stones : 19 patients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Combine operation : 3 patients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4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CBD exploration undergone in other hospitals : 2 patients</a:t>
            </a:r>
          </a:p>
        </p:txBody>
      </p:sp>
      <p:pic>
        <p:nvPicPr>
          <p:cNvPr id="4" name="Picture 2" descr="\\192.1.7.49\외과의국공유문서\김성곤\건양대로고\영문로고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523535"/>
            <a:ext cx="3697932" cy="29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82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Materials and methods</a:t>
            </a:r>
            <a:endParaRPr lang="ko-KR" altLang="en-US" sz="4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3171435494"/>
              </p:ext>
            </p:extLst>
          </p:nvPr>
        </p:nvGraphicFramePr>
        <p:xfrm>
          <a:off x="965793" y="1538488"/>
          <a:ext cx="7760093" cy="489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 bwMode="ltGray">
          <a:xfrm>
            <a:off x="1478280" y="4725144"/>
            <a:ext cx="158417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2000" b="1" dirty="0" smtClean="0">
                <a:solidFill>
                  <a:srgbClr val="FF0000"/>
                </a:solidFill>
                <a:latin typeface="Calibri" pitchFamily="34" charset="0"/>
              </a:rPr>
              <a:t>9.4 %</a:t>
            </a:r>
            <a:endParaRPr lang="ko-KR" altLang="en-US" sz="2000" b="1" dirty="0" err="1" smtClean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6" name="Picture 2" descr="\\192.1.7.49\외과의국공유문서\김성곤\건양대로고\영문로고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523535"/>
            <a:ext cx="3697932" cy="29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3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00200"/>
            <a:ext cx="8619067" cy="5082822"/>
          </a:xfrm>
        </p:spPr>
        <p:txBody>
          <a:bodyPr>
            <a:normAutofit lnSpcReduction="10000"/>
          </a:bodyPr>
          <a:lstStyle/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r>
              <a:rPr lang="en-US" altLang="ko-KR" sz="2800" b="1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Methods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000" kern="0" dirty="0">
                <a:latin typeface="Calibri" pitchFamily="34" charset="0"/>
                <a:ea typeface="맑은 고딕" pitchFamily="50" charset="-127"/>
              </a:rPr>
              <a:t>Compared with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recurrent 24 patients </a:t>
            </a:r>
            <a:r>
              <a:rPr lang="en-US" altLang="ko-KR" sz="2000" kern="0" dirty="0">
                <a:latin typeface="Calibri" pitchFamily="34" charset="0"/>
                <a:ea typeface="맑은 고딕" pitchFamily="50" charset="-127"/>
              </a:rPr>
              <a:t>and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no recurrent 231 patients 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000" kern="0" dirty="0" smtClean="0">
                <a:latin typeface="Calibri" pitchFamily="34" charset="0"/>
                <a:ea typeface="맑은 고딕" pitchFamily="50" charset="-127"/>
              </a:rPr>
              <a:t>Recurrence of stones : 12 months after op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000" kern="0" dirty="0" smtClean="0">
                <a:latin typeface="Calibri" pitchFamily="34" charset="0"/>
                <a:ea typeface="맑은 고딕" pitchFamily="50" charset="-127"/>
              </a:rPr>
              <a:t>Mean of recurrent months : 43.7 months</a:t>
            </a:r>
            <a:endParaRPr kumimoji="0" lang="en-US" altLang="ko-KR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000" kern="0" dirty="0" smtClean="0">
                <a:latin typeface="Calibri" pitchFamily="34" charset="0"/>
                <a:ea typeface="맑은 고딕" pitchFamily="50" charset="-127"/>
              </a:rPr>
              <a:t>Follow up :  1 month after op Lab data - LFT, Ultrasonography</a:t>
            </a:r>
          </a:p>
          <a:p>
            <a:pPr marL="284162" lvl="1" indent="0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None/>
            </a:pPr>
            <a:r>
              <a:rPr lang="en-US" altLang="ko-KR" sz="2000" kern="0" dirty="0">
                <a:latin typeface="Calibri" pitchFamily="34" charset="0"/>
                <a:ea typeface="맑은 고딕" pitchFamily="50" charset="-127"/>
              </a:rPr>
              <a:t> </a:t>
            </a:r>
            <a:r>
              <a:rPr lang="en-US" altLang="ko-KR" sz="2000" kern="0" dirty="0" smtClean="0">
                <a:latin typeface="Calibri" pitchFamily="34" charset="0"/>
                <a:ea typeface="맑은 고딕" pitchFamily="50" charset="-127"/>
              </a:rPr>
              <a:t>                         12 month after op – CT scan or MRCP 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endParaRPr lang="en-US" altLang="ko-KR" sz="1200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</a:endParaRPr>
          </a:p>
          <a:p>
            <a:pPr marL="233310" lvl="0" indent="-233310" fontAlgn="base" latinLnBrk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9A918C">
                  <a:lumMod val="50000"/>
                </a:srgbClr>
              </a:buClr>
              <a:buFontTx/>
              <a:buChar char="•"/>
            </a:pPr>
            <a:r>
              <a:rPr lang="en-US" altLang="ko-KR" sz="2800" b="1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Analyzed factors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0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Age, Sex, BMI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0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Operative factors : operation time, blood loss 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0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Duration of admission period</a:t>
            </a: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0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Stone size </a:t>
            </a:r>
            <a:r>
              <a:rPr lang="en-US" altLang="ko-KR" sz="2000" kern="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, multiple </a:t>
            </a:r>
            <a:r>
              <a:rPr lang="en-US" altLang="ko-KR" sz="20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or single </a:t>
            </a:r>
            <a:r>
              <a:rPr lang="en-US" altLang="ko-KR" sz="2000" kern="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stone , duct dilatation</a:t>
            </a:r>
            <a:endParaRPr lang="en-US" altLang="ko-KR" sz="2000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</a:endParaRPr>
          </a:p>
          <a:p>
            <a:pPr marL="517525" lvl="1" indent="-233363" fontAlgn="base" latinLnBrk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9A918C">
                  <a:lumMod val="50000"/>
                </a:srgbClr>
              </a:buClr>
              <a:buFont typeface="Arial" charset="0"/>
              <a:buChar char="–"/>
            </a:pPr>
            <a:r>
              <a:rPr lang="en-US" altLang="ko-KR" sz="2000" kern="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Previous </a:t>
            </a:r>
            <a:r>
              <a:rPr lang="en-US" altLang="ko-KR" sz="20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endoscopic </a:t>
            </a:r>
            <a:r>
              <a:rPr lang="en-US" altLang="ko-KR" sz="2000" kern="0" dirty="0" err="1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sphincterotomy</a:t>
            </a:r>
            <a:r>
              <a:rPr lang="en-US" altLang="ko-KR" sz="2000" kern="0" dirty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 (EST</a:t>
            </a:r>
            <a:r>
              <a:rPr lang="en-US" altLang="ko-KR" sz="2000" kern="0" dirty="0" smtClean="0">
                <a:solidFill>
                  <a:prstClr val="black"/>
                </a:solidFill>
                <a:latin typeface="Calibri" pitchFamily="34" charset="0"/>
                <a:ea typeface="맑은 고딕" pitchFamily="50" charset="-127"/>
              </a:rPr>
              <a:t>)</a:t>
            </a:r>
            <a:endParaRPr lang="en-US" altLang="ko-KR" sz="2000" kern="0" dirty="0">
              <a:solidFill>
                <a:prstClr val="black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Materials and methods</a:t>
            </a:r>
            <a:endParaRPr lang="ko-KR" altLang="en-US" sz="4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\\192.1.7.49\외과의국공유문서\김성곤\건양대로고\영문로고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523535"/>
            <a:ext cx="3697932" cy="29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8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Results</a:t>
            </a:r>
            <a:endParaRPr lang="ko-KR" altLang="en-US" sz="4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453553"/>
              </p:ext>
            </p:extLst>
          </p:nvPr>
        </p:nvGraphicFramePr>
        <p:xfrm>
          <a:off x="545478" y="1680655"/>
          <a:ext cx="3960440" cy="4750777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40160"/>
                <a:gridCol w="1008112"/>
                <a:gridCol w="1512168"/>
              </a:tblGrid>
              <a:tr h="33716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Calibri" panose="020F0502020204030204" pitchFamily="34" charset="0"/>
                        </a:rPr>
                        <a:t>Variables</a:t>
                      </a:r>
                      <a:endParaRPr lang="ko-KR" altLang="en-US" sz="11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Calibri" panose="020F0502020204030204" pitchFamily="34" charset="0"/>
                        </a:rPr>
                        <a:t>All patients (n=255)</a:t>
                      </a:r>
                      <a:endParaRPr lang="ko-KR" altLang="en-US" sz="11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Calibri" panose="020F0502020204030204" pitchFamily="34" charset="0"/>
                        </a:rPr>
                        <a:t>Age (years)</a:t>
                      </a:r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>
                          <a:latin typeface="Calibri" panose="020F0502020204030204" pitchFamily="34" charset="0"/>
                        </a:rPr>
                        <a:t>70.9 ± 13.6</a:t>
                      </a:r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Calibri" panose="020F0502020204030204" pitchFamily="34" charset="0"/>
                        </a:rPr>
                        <a:t>Sex</a:t>
                      </a:r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119 (46.7%)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>
                          <a:latin typeface="Calibri" panose="020F0502020204030204" pitchFamily="34" charset="0"/>
                        </a:rPr>
                        <a:t>Female</a:t>
                      </a:r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136 (53.3%)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Calibri" panose="020F0502020204030204" pitchFamily="34" charset="0"/>
                        </a:rPr>
                        <a:t>BMI (Kg/m²)</a:t>
                      </a:r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22.6 ± 3.9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&lt; 25 Kg/m²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196 (76.9%)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≥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25 Kg/m²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 (23.1%)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Calibri" panose="020F0502020204030204" pitchFamily="34" charset="0"/>
                        </a:rPr>
                        <a:t>Previous surgery </a:t>
                      </a:r>
                      <a:r>
                        <a:rPr lang="en-US" altLang="ko-KR" sz="1100" dirty="0" err="1" smtClean="0">
                          <a:latin typeface="Calibri" panose="020F0502020204030204" pitchFamily="34" charset="0"/>
                        </a:rPr>
                        <a:t>Hx</a:t>
                      </a:r>
                      <a:r>
                        <a:rPr lang="en-US" altLang="ko-KR" sz="1100" dirty="0" smtClean="0"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>
                          <a:latin typeface="Calibri" panose="020F0502020204030204" pitchFamily="34" charset="0"/>
                        </a:rPr>
                        <a:t>Upper</a:t>
                      </a:r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47 (18.4%)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>
                          <a:latin typeface="Calibri" panose="020F0502020204030204" pitchFamily="34" charset="0"/>
                        </a:rPr>
                        <a:t>Lower</a:t>
                      </a:r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20 (7.8</a:t>
                      </a:r>
                      <a:r>
                        <a:rPr lang="en-US" sz="1100" kern="100" dirty="0" smtClean="0">
                          <a:effectLst/>
                          <a:latin typeface="Calibri" panose="020F0502020204030204" pitchFamily="34" charset="0"/>
                        </a:rPr>
                        <a:t>%)</a:t>
                      </a:r>
                      <a:endParaRPr lang="ko-KR" altLang="ko-KR" sz="11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marL="0" marR="0" indent="0" algn="ctr" defTabSz="9141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effectLst/>
                          <a:latin typeface="Calibri" panose="020F0502020204030204" pitchFamily="34" charset="0"/>
                        </a:rPr>
                        <a:t>ASA score</a:t>
                      </a:r>
                      <a:endParaRPr lang="en-US" altLang="ko-KR" sz="11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&lt; 3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00" dirty="0" smtClean="0">
                          <a:effectLst/>
                          <a:latin typeface="Calibri" panose="020F0502020204030204" pitchFamily="34" charset="0"/>
                        </a:rPr>
                        <a:t>170 (66.7%)</a:t>
                      </a:r>
                      <a:endParaRPr lang="ko-KR" altLang="ko-KR" sz="11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≥ 3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85 (33.3%)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592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Operation time (</a:t>
                      </a:r>
                      <a:r>
                        <a:rPr lang="en-US" sz="1100" kern="100" dirty="0" smtClean="0">
                          <a:effectLst/>
                          <a:latin typeface="Calibri" panose="020F0502020204030204" pitchFamily="34" charset="0"/>
                        </a:rPr>
                        <a:t>min)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116.4 ± 57.4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592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Blood loss (ml)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55.4 ± 104.2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T-tube </a:t>
                      </a:r>
                      <a:r>
                        <a:rPr lang="en-US" sz="1100" kern="100" dirty="0" smtClean="0">
                          <a:effectLst/>
                          <a:latin typeface="Calibri" panose="020F0502020204030204" pitchFamily="34" charset="0"/>
                        </a:rPr>
                        <a:t>insertion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</a:rPr>
                        <a:t>22 (8.6%)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259" y="1225326"/>
            <a:ext cx="603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800" b="1" dirty="0">
                <a:latin typeface="Calibri" panose="020F0502020204030204" pitchFamily="34" charset="0"/>
              </a:rPr>
              <a:t>Table 1. Patient </a:t>
            </a:r>
            <a:r>
              <a:rPr lang="en-US" altLang="ko-KR" sz="1800" b="1" dirty="0" smtClean="0">
                <a:latin typeface="Calibri" panose="020F0502020204030204" pitchFamily="34" charset="0"/>
              </a:rPr>
              <a:t>characteristic : diagnosed </a:t>
            </a:r>
            <a:r>
              <a:rPr lang="en-US" altLang="ko-KR" sz="1800" b="1" dirty="0">
                <a:latin typeface="Calibri" panose="020F0502020204030204" pitchFamily="34" charset="0"/>
              </a:rPr>
              <a:t>CBD </a:t>
            </a:r>
            <a:r>
              <a:rPr lang="en-US" altLang="ko-KR" sz="1800" b="1" dirty="0" smtClean="0">
                <a:latin typeface="Calibri" panose="020F0502020204030204" pitchFamily="34" charset="0"/>
              </a:rPr>
              <a:t>stone</a:t>
            </a:r>
            <a:endParaRPr lang="en-US" altLang="ko-KR" sz="1800" b="1" dirty="0">
              <a:latin typeface="Calibri" panose="020F0502020204030204" pitchFamily="34" charset="0"/>
            </a:endParaRPr>
          </a:p>
        </p:txBody>
      </p:sp>
      <p:pic>
        <p:nvPicPr>
          <p:cNvPr id="7" name="Picture 2" descr="\\192.1.7.49\외과의국공유문서\김성곤\건양대로고\영문로고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523535"/>
            <a:ext cx="3697932" cy="29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874903"/>
              </p:ext>
            </p:extLst>
          </p:nvPr>
        </p:nvGraphicFramePr>
        <p:xfrm>
          <a:off x="4647627" y="1671084"/>
          <a:ext cx="3960440" cy="414156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40160"/>
                <a:gridCol w="1008112"/>
                <a:gridCol w="1512168"/>
              </a:tblGrid>
              <a:tr h="33716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Calibri" panose="020F0502020204030204" pitchFamily="34" charset="0"/>
                        </a:rPr>
                        <a:t>Variables</a:t>
                      </a:r>
                      <a:endParaRPr lang="ko-KR" altLang="en-US" sz="11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Calibri" panose="020F0502020204030204" pitchFamily="34" charset="0"/>
                        </a:rPr>
                        <a:t>All patients (n=255)</a:t>
                      </a:r>
                      <a:endParaRPr lang="ko-KR" altLang="en-US" sz="11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Hospital stay (days)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6.6 ± 3.6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Complication                                    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0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13 (5.1 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%)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Stone size </a:t>
                      </a:r>
                      <a:r>
                        <a:rPr lang="en-US" sz="1100" kern="10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(mm)                  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ko-KR" altLang="en-US" sz="11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13.1 ± 7.9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 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sz="1100" kern="10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13 mm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121 (47.5</a:t>
                      </a:r>
                      <a:r>
                        <a:rPr lang="en-US" sz="1100" kern="10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%)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≥ </a:t>
                      </a:r>
                      <a:r>
                        <a:rPr lang="en-US" sz="1100" kern="10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13 mm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134 (52.5%)</a:t>
                      </a:r>
                      <a:endParaRPr lang="ko-KR" altLang="ko-KR" sz="11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Previous CBD stone history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16 (6.3%)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Previous cholecystectomy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20 (7.8%)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Previous EST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55 (21.6%)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Duct dilatation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193 (75.7%)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16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Multiple </a:t>
                      </a:r>
                      <a:r>
                        <a:rPr lang="en-US" sz="1100" kern="10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stone 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165 (64.7%)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592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Follow up </a:t>
                      </a:r>
                      <a:r>
                        <a:rPr lang="en-US" sz="1100" kern="100" dirty="0" smtClean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(months)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56.7 ± 44.9</a:t>
                      </a:r>
                      <a:endParaRPr lang="ko-KR" sz="11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1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Results</a:t>
            </a:r>
            <a:endParaRPr lang="ko-KR" altLang="en-US" sz="4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433109"/>
              </p:ext>
            </p:extLst>
          </p:nvPr>
        </p:nvGraphicFramePr>
        <p:xfrm>
          <a:off x="395538" y="1628801"/>
          <a:ext cx="8496942" cy="43891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800198"/>
                <a:gridCol w="1584176"/>
                <a:gridCol w="1872208"/>
                <a:gridCol w="2088232"/>
                <a:gridCol w="1152128"/>
              </a:tblGrid>
              <a:tr h="304800">
                <a:tc gridSpan="2">
                  <a:txBody>
                    <a:bodyPr/>
                    <a:lstStyle/>
                    <a:p>
                      <a:pPr marL="0" marR="0" indent="0" algn="ctr" defTabSz="9141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Variables </a:t>
                      </a:r>
                      <a:endParaRPr lang="en-US" altLang="ko-KR" sz="1500" b="1" baseline="0" dirty="0" smtClean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1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No recurrence (n=231)</a:t>
                      </a:r>
                      <a:endParaRPr lang="ko-KR" altLang="en-US" sz="15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Recurrence </a:t>
                      </a:r>
                    </a:p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(n=24)</a:t>
                      </a:r>
                      <a:endParaRPr lang="ko-KR" altLang="en-US" sz="15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altLang="ko-KR" sz="1500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value</a:t>
                      </a:r>
                      <a:endParaRPr lang="ko-KR" altLang="en-US" sz="15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Age (</a:t>
                      </a:r>
                      <a:r>
                        <a:rPr lang="en-US" altLang="ko-KR" sz="1500" dirty="0" err="1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yrs</a:t>
                      </a:r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ko-KR" altLang="en-US" sz="15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70.9 ± 13.9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70.9 ± 10.1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0.994</a:t>
                      </a:r>
                      <a:endParaRPr lang="ko-KR" altLang="en-US" sz="15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&lt; 80</a:t>
                      </a:r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163 (70.6%)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19 (79.2%)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0.480</a:t>
                      </a:r>
                      <a:endParaRPr lang="ko-KR" altLang="en-US" sz="15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≥ </a:t>
                      </a:r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68 (29.4%)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5 (20.8%)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Sex</a:t>
                      </a:r>
                      <a:endParaRPr lang="ko-KR" altLang="en-US" sz="15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Male</a:t>
                      </a:r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124 (53.7%)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12 (50.0%)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0.831</a:t>
                      </a:r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Female</a:t>
                      </a:r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107 (46.3%)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12 (50.0%)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BMI</a:t>
                      </a:r>
                      <a:r>
                        <a:rPr lang="en-US" altLang="ko-KR" sz="1500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(kg/m</a:t>
                      </a:r>
                      <a:r>
                        <a:rPr lang="en-US" altLang="ko-KR" sz="1500" baseline="300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altLang="ko-KR" sz="1500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ko-KR" altLang="en-US" sz="1500" b="1" baseline="300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22.6 ± 4.0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22.4 ± 2.8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500" kern="10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0.699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500" dirty="0" smtClean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&lt; 25 Kg/m²</a:t>
                      </a:r>
                      <a:endParaRPr lang="ko-KR" altLang="en-US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176 (76.2%)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20 (83.3%)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0.612</a:t>
                      </a:r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500" dirty="0" smtClean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≥ </a:t>
                      </a:r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25 Kg/m²</a:t>
                      </a:r>
                      <a:endParaRPr lang="ko-KR" altLang="en-US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55 (23.8%)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4 (16.7%)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Previous 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surgery </a:t>
                      </a:r>
                      <a:r>
                        <a:rPr lang="en-US" altLang="ko-KR" sz="15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Hx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ko-KR" alt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Upper</a:t>
                      </a:r>
                      <a:endParaRPr lang="ko-KR" altLang="en-US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42 (18.2%)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5 (20.8%)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0.941</a:t>
                      </a:r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Lower</a:t>
                      </a:r>
                      <a:endParaRPr lang="ko-KR" altLang="en-US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18 (7.8%)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2 (8.3%)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1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ASA score</a:t>
                      </a:r>
                      <a:endParaRPr kumimoji="0" lang="ko-KR" altLang="en-US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&lt; 3</a:t>
                      </a:r>
                      <a:endParaRPr lang="ko-KR" altLang="en-US" sz="1500" dirty="0" smtClean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151 (65.4%)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19 (79.2%)</a:t>
                      </a:r>
                      <a:endParaRPr lang="ko-KR" sz="1500" kern="10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0.255</a:t>
                      </a:r>
                      <a:endParaRPr lang="ko-KR" altLang="en-US" sz="15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500" dirty="0" smtClean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≥ </a:t>
                      </a:r>
                      <a:r>
                        <a:rPr lang="en-US" altLang="ko-KR" sz="15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o-KR" altLang="en-US" sz="1500" dirty="0" smtClean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80 (34.6%)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Calibri" panose="020F0502020204030204" pitchFamily="34" charset="0"/>
                          <a:ea typeface="맑은 고딕"/>
                          <a:cs typeface="Arial" panose="020B0604020202020204" pitchFamily="34" charset="0"/>
                        </a:rPr>
                        <a:t>5 (20.8%)</a:t>
                      </a:r>
                      <a:endParaRPr lang="ko-KR" sz="1500" kern="100" dirty="0">
                        <a:effectLst/>
                        <a:latin typeface="Calibri" panose="020F050202020403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6116" y="119675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800" b="1" dirty="0">
                <a:latin typeface="Calibri" panose="020F0502020204030204" pitchFamily="34" charset="0"/>
              </a:rPr>
              <a:t>Table </a:t>
            </a:r>
            <a:r>
              <a:rPr lang="en-US" altLang="ko-KR" sz="1800" b="1" dirty="0" smtClean="0">
                <a:latin typeface="Calibri" panose="020F0502020204030204" pitchFamily="34" charset="0"/>
              </a:rPr>
              <a:t>2. </a:t>
            </a:r>
            <a:r>
              <a:rPr lang="en-US" altLang="ko-KR" sz="1800" b="1" dirty="0">
                <a:latin typeface="Calibri" panose="020F0502020204030204" pitchFamily="34" charset="0"/>
              </a:rPr>
              <a:t>Univariate analysis for risk factors in recurrent CBD stone</a:t>
            </a:r>
            <a:endParaRPr lang="ko-KR" altLang="en-US" sz="1800" b="1" dirty="0">
              <a:latin typeface="Calibri" panose="020F0502020204030204" pitchFamily="34" charset="0"/>
            </a:endParaRPr>
          </a:p>
        </p:txBody>
      </p:sp>
      <p:pic>
        <p:nvPicPr>
          <p:cNvPr id="5" name="Picture 2" descr="\\192.1.7.49\외과의국공유문서\김성곤\건양대로고\영문로고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523535"/>
            <a:ext cx="3697932" cy="29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08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904</Words>
  <Application>Microsoft Office PowerPoint</Application>
  <PresentationFormat>화면 슬라이드 쇼(4:3)</PresentationFormat>
  <Paragraphs>264</Paragraphs>
  <Slides>12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Risk factors for stone recurrence after laparoscopic common bile duct exploration of CBD stones</vt:lpstr>
      <vt:lpstr>Introduction</vt:lpstr>
      <vt:lpstr>Introduction</vt:lpstr>
      <vt:lpstr>Purpose</vt:lpstr>
      <vt:lpstr>Materials and methods</vt:lpstr>
      <vt:lpstr>Materials and methods</vt:lpstr>
      <vt:lpstr>Materials and methods</vt:lpstr>
      <vt:lpstr>Results</vt:lpstr>
      <vt:lpstr>Results</vt:lpstr>
      <vt:lpstr>Results</vt:lpstr>
      <vt:lpstr>Results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factors for stone recurrence after laparoscopic common bile duct exploration of CBD stones</dc:title>
  <dc:creator>외과의국4</dc:creator>
  <cp:lastModifiedBy>INDIO</cp:lastModifiedBy>
  <cp:revision>10</cp:revision>
  <dcterms:created xsi:type="dcterms:W3CDTF">2016-03-30T13:22:16Z</dcterms:created>
  <dcterms:modified xsi:type="dcterms:W3CDTF">2016-04-01T03:38:29Z</dcterms:modified>
</cp:coreProperties>
</file>