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2"/>
  </p:notesMasterIdLst>
  <p:sldIdLst>
    <p:sldId id="384" r:id="rId3"/>
    <p:sldId id="342" r:id="rId4"/>
    <p:sldId id="344" r:id="rId5"/>
    <p:sldId id="356" r:id="rId6"/>
    <p:sldId id="364" r:id="rId7"/>
    <p:sldId id="353" r:id="rId8"/>
    <p:sldId id="367" r:id="rId9"/>
    <p:sldId id="319" r:id="rId10"/>
    <p:sldId id="337" r:id="rId11"/>
    <p:sldId id="338" r:id="rId12"/>
    <p:sldId id="256" r:id="rId13"/>
    <p:sldId id="368" r:id="rId14"/>
    <p:sldId id="258" r:id="rId15"/>
    <p:sldId id="259" r:id="rId16"/>
    <p:sldId id="362" r:id="rId17"/>
    <p:sldId id="320" r:id="rId18"/>
    <p:sldId id="374" r:id="rId19"/>
    <p:sldId id="385" r:id="rId20"/>
    <p:sldId id="361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석정" initials="석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6" autoAdjust="0"/>
    <p:restoredTop sz="73637" autoAdjust="0"/>
  </p:normalViewPr>
  <p:slideViewPr>
    <p:cSldViewPr>
      <p:cViewPr varScale="1">
        <p:scale>
          <a:sx n="66" d="100"/>
          <a:sy n="66" d="100"/>
        </p:scale>
        <p:origin x="-20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CR-PHLF</c:v>
                </c:pt>
              </c:strCache>
            </c:strRef>
          </c:tx>
          <c:invertIfNegative val="0"/>
          <c:cat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No CR-PHLF</c:v>
                </c:pt>
              </c:strCache>
            </c:strRef>
          </c:tx>
          <c:invertIfNegative val="0"/>
          <c:cat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38</c:v>
                </c:pt>
                <c:pt idx="1">
                  <c:v>32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94774016"/>
        <c:axId val="94775936"/>
        <c:axId val="0"/>
      </c:bar3DChart>
      <c:catAx>
        <c:axId val="94774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en-US" sz="1200"/>
                  <a:t>Risk Factor</a:t>
                </a:r>
                <a:r>
                  <a:rPr lang="en-US" altLang="en-US" sz="1200" baseline="0"/>
                  <a:t> Numbers (PLT&lt;138, RLV/TFLV&lt;34.79)</a:t>
                </a:r>
                <a:endParaRPr lang="en-US" alt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94775936"/>
        <c:crosses val="autoZero"/>
        <c:auto val="1"/>
        <c:lblAlgn val="ctr"/>
        <c:lblOffset val="100"/>
        <c:noMultiLvlLbl val="0"/>
      </c:catAx>
      <c:valAx>
        <c:axId val="9477593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94774016"/>
        <c:crosses val="autoZero"/>
        <c:crossBetween val="between"/>
        <c:majorUnit val="0.5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ko-K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2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CCBB5-FF9E-4295-A818-818FE39F1071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8E086-892D-4264-BA1D-6B24940F15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508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Thanks chairman and Good</a:t>
            </a:r>
            <a:r>
              <a:rPr lang="en-US" altLang="ko-KR" baseline="0" dirty="0" smtClean="0"/>
              <a:t> afternoon</a:t>
            </a:r>
            <a:r>
              <a:rPr lang="en-US" altLang="ko-KR" dirty="0" smtClean="0"/>
              <a:t> everyone, Today,</a:t>
            </a:r>
            <a:r>
              <a:rPr lang="en-US" altLang="ko-KR" baseline="0" dirty="0" smtClean="0"/>
              <a:t> My topic </a:t>
            </a:r>
            <a:r>
              <a:rPr lang="en-US" altLang="ko-KR" baseline="0" smtClean="0"/>
              <a:t>is  selecting </a:t>
            </a:r>
            <a:r>
              <a:rPr lang="en-US" altLang="ko-KR" baseline="0" dirty="0" smtClean="0"/>
              <a:t>practical predictors for </a:t>
            </a:r>
            <a:r>
              <a:rPr lang="en-US" altLang="ko-KR" baseline="0" dirty="0" err="1" smtClean="0"/>
              <a:t>postheptectomy</a:t>
            </a:r>
            <a:r>
              <a:rPr lang="en-US" altLang="ko-KR" baseline="0" dirty="0" smtClean="0"/>
              <a:t> liver failure.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BDD9D-5698-4253-970C-708FA432BFD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017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ISGLS categorized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PHLF</a:t>
            </a:r>
            <a:r>
              <a:rPr lang="en-US" altLang="ko-KR" baseline="0" dirty="0" smtClean="0"/>
              <a:t> as grade A, B, C. Grade A is just when there are abnormal INR or bilirubin level at POD 5 without any clinical implication. So We divided study group to No PHLF or grade A and Grade B or C group, then we named grade B or C as clinical relevant PHLF.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Demographics of this study is here.</a:t>
            </a:r>
            <a:r>
              <a:rPr lang="en-US" altLang="ko-KR" baseline="0" dirty="0" smtClean="0"/>
              <a:t> The median value of PLT is 175, </a:t>
            </a:r>
            <a:r>
              <a:rPr lang="en-US" altLang="ko-KR" baseline="0" dirty="0" err="1" smtClean="0"/>
              <a:t>biliruin</a:t>
            </a:r>
            <a:r>
              <a:rPr lang="en-US" altLang="ko-KR" baseline="0" dirty="0" smtClean="0"/>
              <a:t> level was 0.7, ICG R15 was 9.2,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was 12.3, </a:t>
            </a:r>
            <a:r>
              <a:rPr lang="en-US" altLang="ko-KR" baseline="0" dirty="0" err="1" smtClean="0"/>
              <a:t>Remannt</a:t>
            </a:r>
            <a:r>
              <a:rPr lang="en-US" altLang="ko-KR" baseline="0" dirty="0" smtClean="0"/>
              <a:t> liver volume to total liver volume ratio was 39.3 and Remnant liver volume to Body weight ratio was 0.69. But as you see, there were wide ranges of each parameters.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87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About 72% patients had more than fibrosis or cirrhosis by pathologic report.  26.6% patient had PHLF, among them Grade B was 12.2%, Grade C was 4.4%. The in hospital mortality was 3.3% and about 10% of total patients died by HCC or liver disease progression within1 year after surgery.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When</a:t>
            </a:r>
            <a:r>
              <a:rPr lang="en-US" altLang="ko-KR" baseline="0" dirty="0" smtClean="0"/>
              <a:t> we compared the clinical relevant PHLF group to No CR PHLF group. Platelet count, total bilirubin level,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and remnant liver volume showed statistical </a:t>
            </a:r>
            <a:r>
              <a:rPr lang="en-US" altLang="ko-KR" baseline="0" dirty="0" err="1" smtClean="0"/>
              <a:t>significan</a:t>
            </a:r>
            <a:r>
              <a:rPr lang="en-US" altLang="ko-KR" baseline="0" dirty="0" smtClean="0"/>
              <a:t> difference. But ICG clearance did not.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To determine cut-off</a:t>
            </a:r>
            <a:r>
              <a:rPr lang="en-US" altLang="ko-KR" baseline="0" dirty="0" smtClean="0"/>
              <a:t> levels of each items, We </a:t>
            </a:r>
            <a:r>
              <a:rPr lang="en-US" altLang="ko-KR" baseline="0" dirty="0" err="1" smtClean="0"/>
              <a:t>drawed</a:t>
            </a:r>
            <a:r>
              <a:rPr lang="en-US" altLang="ko-KR" baseline="0" dirty="0" smtClean="0"/>
              <a:t> ROC curves. As you see, RLV to TFLV has widest area under curve and the cut-off value was about 35%. And PLT count showed the second wide area under curve and the </a:t>
            </a:r>
            <a:r>
              <a:rPr lang="en-US" altLang="ko-KR" baseline="0" dirty="0" err="1" smtClean="0"/>
              <a:t>cuf</a:t>
            </a:r>
            <a:r>
              <a:rPr lang="en-US" altLang="ko-KR" baseline="0" dirty="0" smtClean="0"/>
              <a:t>-off is 138.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Among those criteria,</a:t>
            </a:r>
            <a:r>
              <a:rPr lang="en-US" altLang="ko-KR" baseline="0" dirty="0" smtClean="0"/>
              <a:t> the Platelet count 138 and  RLV to TFLV ratio 34.79 % are only proven risk factor by multivariable analysis. And we can expect CRPHLF prevalence with those two parameter.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Those two</a:t>
            </a:r>
            <a:r>
              <a:rPr lang="en-US" altLang="ko-KR" baseline="0" dirty="0" smtClean="0"/>
              <a:t> parameters are the discriminating factor for PHLF, CR-PHLF, more than Grade III complication </a:t>
            </a:r>
            <a:r>
              <a:rPr lang="en-US" altLang="ko-KR" baseline="0" dirty="0" err="1" smtClean="0"/>
              <a:t>prevalences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Conclusions</a:t>
            </a:r>
            <a:r>
              <a:rPr lang="en-US" altLang="ko-KR" baseline="0" dirty="0" smtClean="0"/>
              <a:t> ~~, </a:t>
            </a:r>
          </a:p>
          <a:p>
            <a:r>
              <a:rPr lang="en-US" altLang="ko-KR" baseline="0" dirty="0" smtClean="0"/>
              <a:t>But A strong selection bias is a crucial handicap of this retrospective study. I mean the enrolled patients seemed to be appropriate subjects or inevitable cases for right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eventhough</a:t>
            </a:r>
            <a:r>
              <a:rPr lang="en-US" altLang="ko-KR" baseline="0" dirty="0" smtClean="0"/>
              <a:t> they had abnormal level of </a:t>
            </a:r>
            <a:r>
              <a:rPr lang="en-US" altLang="ko-KR" baseline="0" smtClean="0"/>
              <a:t>each parameters.</a:t>
            </a:r>
            <a:endParaRPr lang="en-US" altLang="ko-KR" baseline="0" dirty="0" smtClean="0"/>
          </a:p>
          <a:p>
            <a:r>
              <a:rPr lang="en-US" altLang="ko-KR" baseline="0" dirty="0" smtClean="0"/>
              <a:t>And, The concept of grade B PHLF of ISGLS is too broad, sometimes we can accept the grade B PHLF, So, Grade C  subgroup analysis is </a:t>
            </a:r>
            <a:r>
              <a:rPr lang="en-US" altLang="ko-KR" baseline="0" dirty="0" err="1" smtClean="0"/>
              <a:t>necessory</a:t>
            </a:r>
            <a:r>
              <a:rPr lang="en-US" altLang="ko-KR" baseline="0" dirty="0" smtClean="0"/>
              <a:t> but the cases of grade C was just 4.. So, We need multicenter study.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BDD9D-5698-4253-970C-708FA432BFD8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As you know,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11 is well  matched with grade 4 fibrosis or cirrhosis.  </a:t>
            </a:r>
            <a:r>
              <a:rPr lang="en-US" altLang="ko-KR" dirty="0" smtClean="0"/>
              <a:t>Interestingly, when we divided CR PHLF group</a:t>
            </a:r>
            <a:r>
              <a:rPr lang="en-US" altLang="ko-KR" baseline="0" dirty="0" smtClean="0"/>
              <a:t> to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 11  less or more subgroup,  in the more than 11 </a:t>
            </a:r>
            <a:r>
              <a:rPr lang="en-US" altLang="ko-KR" baseline="0" dirty="0" err="1" smtClean="0"/>
              <a:t>kpa</a:t>
            </a:r>
            <a:r>
              <a:rPr lang="en-US" altLang="ko-KR" baseline="0" dirty="0" smtClean="0"/>
              <a:t> of LSM group, RLV /TFLV ratio is most appropriate, and If LSM is less than 11, RLV / body weight </a:t>
            </a:r>
            <a:r>
              <a:rPr lang="en-US" altLang="ko-KR" baseline="0" smtClean="0"/>
              <a:t>is best </a:t>
            </a:r>
            <a:r>
              <a:rPr lang="en-US" altLang="ko-KR" baseline="0" dirty="0" smtClean="0"/>
              <a:t>predictors of </a:t>
            </a:r>
            <a:r>
              <a:rPr lang="en-US" altLang="ko-KR" baseline="0" smtClean="0"/>
              <a:t>CR , </a:t>
            </a:r>
            <a:r>
              <a:rPr lang="en-US" altLang="ko-KR" baseline="0" dirty="0" smtClean="0"/>
              <a:t>It can be translated that if there is cirrhosis(like majority patients in this study), the safe future remnant liver volume should be decided according to total functional liver volume, not to </a:t>
            </a:r>
            <a:r>
              <a:rPr lang="en-US" altLang="ko-KR" baseline="0" smtClean="0"/>
              <a:t>body weight or SLV.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When we plan</a:t>
            </a:r>
            <a:r>
              <a:rPr lang="en-US" altLang="ko-KR" baseline="0" dirty="0" smtClean="0"/>
              <a:t> to  liver resection for HCC, we should consider underlying liver fibrosis, liver function, portal pressure and remnant liver volume. Although there is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different preference, surgeons usually use liver stiffness measurement(LSM), ICG clearance, platelet count and CT </a:t>
            </a:r>
            <a:r>
              <a:rPr lang="en-US" altLang="ko-KR" baseline="0" dirty="0" err="1" smtClean="0"/>
              <a:t>volumetry</a:t>
            </a:r>
            <a:r>
              <a:rPr lang="en-US" altLang="ko-KR" baseline="0" dirty="0" smtClean="0"/>
              <a:t> to assess each subject. So, I </a:t>
            </a:r>
            <a:r>
              <a:rPr lang="en-US" altLang="ko-KR" baseline="0" dirty="0" err="1" smtClean="0"/>
              <a:t>gonna</a:t>
            </a:r>
            <a:r>
              <a:rPr lang="en-US" altLang="ko-KR" baseline="0" dirty="0" smtClean="0"/>
              <a:t> review these parameters shortly, then let me introduce my study.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4F45-BE49-496A-BE83-F2105B72515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95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One of the most popular guideline for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heptectomy</a:t>
            </a:r>
            <a:r>
              <a:rPr lang="en-US" altLang="ko-KR" baseline="0" dirty="0" smtClean="0"/>
              <a:t>  </a:t>
            </a:r>
            <a:r>
              <a:rPr lang="en-US" altLang="ko-KR" dirty="0" smtClean="0"/>
              <a:t>is </a:t>
            </a:r>
            <a:r>
              <a:rPr lang="en-US" altLang="ko-KR" dirty="0" err="1" smtClean="0"/>
              <a:t>Makuuchi’s</a:t>
            </a:r>
            <a:r>
              <a:rPr lang="en-US" altLang="ko-KR" dirty="0" smtClean="0"/>
              <a:t> decision tree based on bilirubin level and ICG clearance. But, as we know, suggested bilirubin level is too tight and ICG clearance</a:t>
            </a:r>
            <a:r>
              <a:rPr lang="en-US" altLang="ko-KR" baseline="0" dirty="0" smtClean="0"/>
              <a:t> can be affected by many factors. So We need to update this 23 years old </a:t>
            </a:r>
            <a:r>
              <a:rPr lang="en-US" altLang="ko-KR" baseline="0" dirty="0" err="1" smtClean="0"/>
              <a:t>guidleline</a:t>
            </a:r>
            <a:r>
              <a:rPr lang="en-US" altLang="ko-KR" baseline="0" dirty="0" smtClean="0"/>
              <a:t> to keep pace with recent advancement of medicine.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4F45-BE49-496A-BE83-F2105B72515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21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Next parameter is Platelet count. </a:t>
            </a:r>
            <a:r>
              <a:rPr lang="en-US" altLang="ko-KR" baseline="0" dirty="0" smtClean="0"/>
              <a:t>At 2011, Dr. </a:t>
            </a:r>
            <a:r>
              <a:rPr lang="en-US" altLang="ko-KR" baseline="0" dirty="0" err="1" smtClean="0"/>
              <a:t>Maithel</a:t>
            </a:r>
            <a:r>
              <a:rPr lang="en-US" altLang="ko-KR" baseline="0" dirty="0" smtClean="0"/>
              <a:t> reported multicenter study, the result is </a:t>
            </a:r>
            <a:r>
              <a:rPr lang="en-US" altLang="ko-KR" baseline="0" dirty="0" err="1" smtClean="0"/>
              <a:t>peroperative</a:t>
            </a:r>
            <a:r>
              <a:rPr lang="en-US" altLang="ko-KR" baseline="0" dirty="0" smtClean="0"/>
              <a:t> PLT count 150,000 per </a:t>
            </a:r>
            <a:r>
              <a:rPr lang="en-US" altLang="ko-KR" baseline="0" dirty="0" err="1" smtClean="0"/>
              <a:t>microL</a:t>
            </a:r>
            <a:r>
              <a:rPr lang="en-US" altLang="ko-KR" baseline="0" dirty="0" smtClean="0"/>
              <a:t> is cut-off value for the probability of major complications, liver failure and 60 day mortality. But, this value seemed to be too high to </a:t>
            </a:r>
            <a:r>
              <a:rPr lang="en-US" altLang="ko-KR" baseline="0" dirty="0" err="1" smtClean="0"/>
              <a:t>abandone</a:t>
            </a:r>
            <a:r>
              <a:rPr lang="en-US" altLang="ko-KR" baseline="0" dirty="0" smtClean="0"/>
              <a:t> any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7547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Liver stiffness measurement by </a:t>
            </a:r>
            <a:r>
              <a:rPr lang="en-US" altLang="ko-KR" dirty="0" err="1" smtClean="0"/>
              <a:t>fibroscan</a:t>
            </a:r>
            <a:r>
              <a:rPr lang="en-US" altLang="ko-KR" dirty="0" smtClean="0"/>
              <a:t> is relatively</a:t>
            </a:r>
            <a:r>
              <a:rPr lang="en-US" altLang="ko-KR" baseline="0" dirty="0" smtClean="0"/>
              <a:t> recent item. Many researchers revealed that the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can reflect accurate pathologic liver fibrosis degree and portal HTN. </a:t>
            </a:r>
          </a:p>
          <a:p>
            <a:r>
              <a:rPr lang="en-US" altLang="ko-KR" baseline="0" dirty="0" smtClean="0"/>
              <a:t>In Korea, Professor Kim and </a:t>
            </a:r>
            <a:r>
              <a:rPr lang="en-US" altLang="ko-KR" baseline="0" dirty="0" err="1" smtClean="0"/>
              <a:t>collegues</a:t>
            </a:r>
            <a:r>
              <a:rPr lang="en-US" altLang="ko-KR" baseline="0" dirty="0" smtClean="0"/>
              <a:t> reported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25 is critical level related to severe postoperative hepatic insufficiency. At 2013, Dr. Wong also mentioned </a:t>
            </a:r>
            <a:r>
              <a:rPr lang="en-US" altLang="ko-KR" baseline="0" dirty="0" err="1" smtClean="0"/>
              <a:t>fibroscan</a:t>
            </a:r>
            <a:r>
              <a:rPr lang="en-US" altLang="ko-KR" baseline="0" dirty="0" smtClean="0"/>
              <a:t> score 12 is the single prognostic factor for major complication in the multivariate </a:t>
            </a:r>
            <a:r>
              <a:rPr lang="en-US" altLang="ko-KR" baseline="0" dirty="0" err="1" smtClean="0"/>
              <a:t>ananlysis</a:t>
            </a:r>
            <a:r>
              <a:rPr lang="en-US" altLang="ko-KR" baseline="0" dirty="0" smtClean="0"/>
              <a:t>. But, These studies used different definition of </a:t>
            </a:r>
            <a:r>
              <a:rPr lang="en-US" altLang="ko-KR" baseline="0" dirty="0" err="1" smtClean="0"/>
              <a:t>posthepatectomy</a:t>
            </a:r>
            <a:r>
              <a:rPr lang="en-US" altLang="ko-KR" baseline="0" dirty="0" smtClean="0"/>
              <a:t> liver failure and contained various extent of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, So that’s why the cut-off value is quite difference from the study to study.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last parameter is</a:t>
            </a:r>
            <a:r>
              <a:rPr lang="en-US" altLang="ko-KR" baseline="0" dirty="0" smtClean="0"/>
              <a:t> remnant liver volume. In general, we know </a:t>
            </a:r>
            <a:r>
              <a:rPr lang="en-US" altLang="ko-KR" baseline="0" dirty="0" err="1" smtClean="0"/>
              <a:t>remannt</a:t>
            </a:r>
            <a:r>
              <a:rPr lang="en-US" altLang="ko-KR" baseline="0" dirty="0" smtClean="0"/>
              <a:t> liver volume should be more than at least 20% of total liver volume in non-disease liver. And Recent studies are saying that remnant liver volume to body weight ratio 0.5 or to standard liver volume ratio 30% , which reported by Dr </a:t>
            </a:r>
            <a:r>
              <a:rPr lang="en-US" altLang="ko-KR" baseline="0" dirty="0" err="1" smtClean="0"/>
              <a:t>kim</a:t>
            </a:r>
            <a:r>
              <a:rPr lang="en-US" altLang="ko-KR" baseline="0" dirty="0" smtClean="0"/>
              <a:t> from </a:t>
            </a:r>
            <a:r>
              <a:rPr lang="en-US" altLang="ko-KR" baseline="0" dirty="0" err="1" smtClean="0"/>
              <a:t>Chonnam</a:t>
            </a:r>
            <a:r>
              <a:rPr lang="en-US" altLang="ko-KR" baseline="0" dirty="0" smtClean="0"/>
              <a:t> national university, are more accurate than to total liver volume to predict liver failure. But for diseased liver, I think we don’t have enough evidence to decide safe </a:t>
            </a:r>
            <a:r>
              <a:rPr lang="en-US" altLang="ko-KR" baseline="0" dirty="0" err="1" smtClean="0"/>
              <a:t>remannt</a:t>
            </a:r>
            <a:r>
              <a:rPr lang="en-US" altLang="ko-KR" baseline="0" dirty="0" smtClean="0"/>
              <a:t> liver volume.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So, We</a:t>
            </a:r>
            <a:r>
              <a:rPr lang="en-US" altLang="ko-KR" baseline="0" dirty="0" smtClean="0"/>
              <a:t> tried to evaluate appropriate cut-off levels of these four parameters according to extent of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 to prevent </a:t>
            </a:r>
            <a:r>
              <a:rPr lang="en-US" altLang="ko-KR" baseline="0" dirty="0" err="1" smtClean="0"/>
              <a:t>posthepatectomy</a:t>
            </a:r>
            <a:r>
              <a:rPr lang="en-US" altLang="ko-KR" baseline="0" dirty="0" smtClean="0"/>
              <a:t> liver failure(PHLF)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As a first step, we designed retrospective study from January 2007 to December 2013, confined to right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 for HCC, the PHLF was defined as international study group of liver surgery(ISGLS) criteria.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During study period, 202 patients were</a:t>
            </a:r>
            <a:r>
              <a:rPr lang="en-US" altLang="ko-KR" baseline="0" dirty="0" smtClean="0"/>
              <a:t> underwent right </a:t>
            </a:r>
            <a:r>
              <a:rPr lang="en-US" altLang="ko-KR" baseline="0" dirty="0" err="1" smtClean="0"/>
              <a:t>hepatectomy</a:t>
            </a:r>
            <a:r>
              <a:rPr lang="en-US" altLang="ko-KR" baseline="0" dirty="0" smtClean="0"/>
              <a:t> for HCC. Among them we only included 90 cases who had all four parameters and enough data to estimate PHLF.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8E086-892D-4264-BA1D-6B24940F156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5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7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9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2"/>
          <p:cNvSpPr>
            <a:spLocks noChangeArrowheads="1"/>
          </p:cNvSpPr>
          <p:nvPr userDrawn="1"/>
        </p:nvSpPr>
        <p:spPr bwMode="auto">
          <a:xfrm>
            <a:off x="0" y="857250"/>
            <a:ext cx="9144000" cy="76200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ko-KR" altLang="ko-KR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19801" r="55988" b="68964"/>
          <a:stretch>
            <a:fillRect/>
          </a:stretch>
        </p:blipFill>
        <p:spPr bwMode="auto">
          <a:xfrm>
            <a:off x="0" y="0"/>
            <a:ext cx="1187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연세대학교_2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0"/>
            <a:ext cx="9286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3"/>
          <p:cNvSpPr>
            <a:spLocks noGrp="1"/>
          </p:cNvSpPr>
          <p:nvPr>
            <p:ph type="title"/>
          </p:nvPr>
        </p:nvSpPr>
        <p:spPr>
          <a:xfrm>
            <a:off x="1264271" y="116632"/>
            <a:ext cx="6912942" cy="692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02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2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805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717567-3487-432F-A7FF-FEFA60BE765E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4D0F08-6B3E-4E04-8BDC-AD458542F8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07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7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8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96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92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7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2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51380-5EEA-41E6-8BD5-5CC07B6258FF}" type="datetimeFigureOut">
              <a:rPr lang="ko-KR" altLang="en-US" smtClean="0"/>
              <a:pPr/>
              <a:t>2016-04-02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4C27-B918-427F-BA72-0DB41A0892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06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16632"/>
            <a:ext cx="9144000" cy="1800199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2400" dirty="0" smtClean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Evaluation of Safe Resection Guideline 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for Preventing Post-</a:t>
            </a:r>
            <a:r>
              <a:rPr lang="en-US" altLang="ko-KR" sz="24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Liver Failure 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after Right </a:t>
            </a:r>
            <a:r>
              <a:rPr lang="en-US" altLang="ko-KR" sz="24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for </a:t>
            </a:r>
            <a:r>
              <a:rPr lang="en-US" altLang="ko-KR" sz="24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Hepatocellular</a:t>
            </a:r>
            <a:r>
              <a:rPr lang="en-US" altLang="ko-KR" sz="24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Carcinoma</a:t>
            </a:r>
            <a:endParaRPr lang="en-US" altLang="ko-KR" sz="2400" b="1" dirty="0" smtClean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" name="Picture 12" descr="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0056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세브란스병원 본관 (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03" y="2060575"/>
            <a:ext cx="47879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9603" y="5245100"/>
            <a:ext cx="9144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ko-KR" sz="1600" dirty="0"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ko-KR" sz="1600" dirty="0" smtClean="0">
                <a:latin typeface="Arial Black" pitchFamily="34" charset="0"/>
              </a:rPr>
              <a:t>Seok Jeong Yang*, Dai </a:t>
            </a:r>
            <a:r>
              <a:rPr lang="en-US" altLang="ko-KR" sz="1600" dirty="0" err="1" smtClean="0">
                <a:latin typeface="Arial Black" pitchFamily="34" charset="0"/>
              </a:rPr>
              <a:t>Hoon</a:t>
            </a:r>
            <a:r>
              <a:rPr lang="en-US" altLang="ko-KR" sz="1600" dirty="0" smtClean="0">
                <a:latin typeface="Arial Black" pitchFamily="34" charset="0"/>
              </a:rPr>
              <a:t> Han, </a:t>
            </a:r>
            <a:r>
              <a:rPr lang="en-US" altLang="ko-KR" sz="1600" dirty="0" err="1" smtClean="0">
                <a:latin typeface="Arial Black" pitchFamily="34" charset="0"/>
              </a:rPr>
              <a:t>Gi</a:t>
            </a:r>
            <a:r>
              <a:rPr lang="en-US" altLang="ko-KR" sz="1600" dirty="0" smtClean="0">
                <a:latin typeface="Arial Black" pitchFamily="34" charset="0"/>
              </a:rPr>
              <a:t> Hong </a:t>
            </a:r>
            <a:r>
              <a:rPr lang="en-US" altLang="ko-KR" sz="1600" dirty="0" err="1" smtClean="0">
                <a:latin typeface="Arial Black" pitchFamily="34" charset="0"/>
              </a:rPr>
              <a:t>Choi</a:t>
            </a:r>
            <a:r>
              <a:rPr lang="en-US" altLang="ko-KR" sz="1600" dirty="0" smtClean="0">
                <a:latin typeface="Arial Black" pitchFamily="34" charset="0"/>
              </a:rPr>
              <a:t>,</a:t>
            </a:r>
            <a:endParaRPr lang="en-US" altLang="ko-KR" sz="1600" dirty="0"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ko-KR" sz="1600" dirty="0" smtClean="0">
                <a:latin typeface="Arial Black" pitchFamily="34" charset="0"/>
              </a:rPr>
              <a:t>Jin Sub </a:t>
            </a:r>
            <a:r>
              <a:rPr lang="en-US" altLang="ko-KR" sz="1600" dirty="0" err="1" smtClean="0">
                <a:latin typeface="Arial Black" pitchFamily="34" charset="0"/>
              </a:rPr>
              <a:t>Choi</a:t>
            </a:r>
            <a:endParaRPr lang="en-US" altLang="ko-KR" sz="1600" dirty="0"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ko-KR" sz="800" dirty="0">
              <a:latin typeface="Arial Black" pitchFamily="34" charset="0"/>
            </a:endParaRPr>
          </a:p>
          <a:p>
            <a:pPr algn="ctr"/>
            <a:r>
              <a:rPr lang="en-US" altLang="ko-KR" sz="1600" b="1" dirty="0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Division of </a:t>
            </a:r>
            <a:r>
              <a:rPr lang="en-US" altLang="ko-KR" sz="1600" b="1" dirty="0" err="1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Hepatopancreaticobiliary</a:t>
            </a:r>
            <a:r>
              <a:rPr lang="en-US" altLang="ko-KR" sz="1600" b="1" dirty="0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 Surgery, Department of Surgery, Severance Hospital, </a:t>
            </a:r>
            <a:r>
              <a:rPr lang="en-US" altLang="ko-KR" sz="1600" b="1" dirty="0" err="1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Yonsei</a:t>
            </a:r>
            <a:r>
              <a:rPr lang="en-US" altLang="ko-KR" sz="1600" b="1" dirty="0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 University College of Medicine, </a:t>
            </a:r>
          </a:p>
          <a:p>
            <a:pPr algn="ctr"/>
            <a:r>
              <a:rPr lang="en-US" altLang="ko-KR" sz="1600" b="1" dirty="0" err="1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Yonsei</a:t>
            </a:r>
            <a:r>
              <a:rPr lang="en-US" altLang="ko-KR" sz="1600" b="1" dirty="0" smtClean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6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rPr>
              <a:t>University Health System, Seoul, Kore</a:t>
            </a:r>
            <a:r>
              <a:rPr lang="en-US" altLang="ko-KR" sz="1600" b="1" dirty="0">
                <a:latin typeface="Arial Black" pitchFamily="34" charset="0"/>
                <a:ea typeface="새굴림" pitchFamily="18" charset="-127"/>
                <a:cs typeface="한컴돋움" pitchFamily="18" charset="2"/>
              </a:rPr>
              <a:t>a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486603"/>
            <a:ext cx="1383700" cy="3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SGLS PHI 정의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7987" r="7759" b="42767"/>
          <a:stretch/>
        </p:blipFill>
        <p:spPr>
          <a:xfrm>
            <a:off x="395535" y="836712"/>
            <a:ext cx="8481991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326073"/>
            <a:ext cx="7416824" cy="461665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dobe Kaiti Std R" pitchFamily="18" charset="-128"/>
                <a:ea typeface="Adobe Kaiti Std R" pitchFamily="18" charset="-128"/>
              </a:rPr>
              <a:t>Grading of </a:t>
            </a:r>
            <a:r>
              <a:rPr lang="en-US" altLang="ko-KR" sz="2400" dirty="0" err="1" smtClean="0">
                <a:latin typeface="Adobe Kaiti Std R" pitchFamily="18" charset="-128"/>
                <a:ea typeface="Adobe Kaiti Std R" pitchFamily="18" charset="-128"/>
              </a:rPr>
              <a:t>Posthepatectomy</a:t>
            </a:r>
            <a:r>
              <a:rPr lang="en-US" altLang="ko-KR" sz="2400" dirty="0" smtClean="0">
                <a:latin typeface="Adobe Kaiti Std R" pitchFamily="18" charset="-128"/>
                <a:ea typeface="Adobe Kaiti Std R" pitchFamily="18" charset="-128"/>
              </a:rPr>
              <a:t> Liver </a:t>
            </a:r>
            <a:r>
              <a:rPr lang="en-US" altLang="ko-KR" sz="2400" dirty="0">
                <a:latin typeface="Adobe Kaiti Std R" pitchFamily="18" charset="-128"/>
                <a:ea typeface="Adobe Kaiti Std R" pitchFamily="18" charset="-128"/>
              </a:rPr>
              <a:t>F</a:t>
            </a:r>
            <a:r>
              <a:rPr lang="en-US" altLang="ko-KR" sz="2400" dirty="0" smtClean="0">
                <a:latin typeface="Adobe Kaiti Std R" pitchFamily="18" charset="-128"/>
                <a:ea typeface="Adobe Kaiti Std R" pitchFamily="18" charset="-128"/>
              </a:rPr>
              <a:t>ailure by ISGLS</a:t>
            </a:r>
            <a:endParaRPr lang="ko-KR" altLang="en-US" sz="2400" dirty="0">
              <a:latin typeface="Adobe Kaiti Std R" pitchFamily="18" charset="-128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5652120" y="2564904"/>
            <a:ext cx="2880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987824" y="3068960"/>
            <a:ext cx="4752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2987824" y="2780928"/>
            <a:ext cx="5472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6080" y="5085184"/>
            <a:ext cx="7992888" cy="107721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altLang="ko-KR" sz="1600" dirty="0" smtClean="0"/>
          </a:p>
          <a:p>
            <a:endParaRPr lang="en-US" altLang="ko-KR" sz="1600" dirty="0"/>
          </a:p>
          <a:p>
            <a:endParaRPr lang="en-US" altLang="ko-KR" sz="1600" dirty="0" smtClean="0"/>
          </a:p>
          <a:p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208" y="5955042"/>
            <a:ext cx="26645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Clinical Relevant PHLF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Autofit/>
          </a:bodyPr>
          <a:lstStyle/>
          <a:p>
            <a:r>
              <a:rPr lang="en-US" altLang="ko-KR" sz="4000" dirty="0" smtClean="0"/>
              <a:t>Demographics (1)</a:t>
            </a:r>
            <a:endParaRPr lang="ko-KR" altLang="en-US" sz="40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331640" y="1052746"/>
          <a:ext cx="6120679" cy="5616604"/>
        </p:xfrm>
        <a:graphic>
          <a:graphicData uri="http://schemas.openxmlformats.org/drawingml/2006/table">
            <a:tbl>
              <a:tblPr/>
              <a:tblGrid>
                <a:gridCol w="3672407"/>
                <a:gridCol w="2448272"/>
              </a:tblGrid>
              <a:tr h="1967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1. Preoperative characteristics of the study population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2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Variables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N=90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Age (years)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55.6 (28-81)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Sex (Male/Female, 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78(86.7%) / 12 (13.3%)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9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BMI (kg/m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23.3 ± 3.1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Background liver disease (%)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HBV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77 (86.5%)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HCV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 (4.5%)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Alcoholic LC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(1.1%)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Others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 (7.8%)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Hypertension / DM (%)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 (22.2%) / 15 (16.7%)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Hemoglobin (g/dL)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14.2(11-17)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9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Platelet </a:t>
                      </a: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count </a:t>
                      </a:r>
                      <a:r>
                        <a:rPr lang="en-US" sz="1200" b="1" i="0" u="none" strike="noStrike" smtClean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en-US" altLang="ko-KR" sz="1200" b="1" i="0" u="none" strike="noStrike" smtClean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  <a:r>
                        <a:rPr lang="en-US" altLang="ko-KR" sz="1200" b="1" i="0" u="none" strike="noStrike" baseline="30000" smtClean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r>
                        <a:rPr lang="en-US" altLang="ko-KR" sz="1200" b="1" i="0" u="none" strike="noStrike" smtClean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/L</a:t>
                      </a:r>
                      <a:r>
                        <a:rPr lang="en-US" sz="1200" b="1" i="0" u="none" strike="noStrike" smtClean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C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175 (71-334)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Albumin (g/dL)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4.3 (3.3-5.6)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AST (IU/L)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35.7 (17-111)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ALT (IU/L)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37.3 (8-172)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Total bilirubin (mg/dL)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0.7 (0.2-1.4)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Prothrombin time (%)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95.8 (80-100)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Alpha-feto protein (ng/mL)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24.4 (1.5-83000)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PIVKA-II* (mAU/mL)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67 (0-17817)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ICG R15 (%)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9.2 (3.2-24.8)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Liver stiffness in fibroscan (kPa)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12.4 (4.0-48.0)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RLV/TFLV</a:t>
                      </a:r>
                      <a:r>
                        <a:rPr lang="en-US" sz="1200" b="1" i="0" u="none" strike="noStrike" baseline="3000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†</a:t>
                      </a: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(%)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39.3 (17.1-75.7)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9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RLV/Bwt </a:t>
                      </a:r>
                      <a:r>
                        <a:rPr lang="en-US" sz="1200" b="1" i="0" u="none" strike="noStrike" baseline="3000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‡</a:t>
                      </a:r>
                      <a:endParaRPr lang="en-US" sz="1200" b="1" i="0" u="none" strike="noStrike">
                        <a:solidFill>
                          <a:srgbClr val="C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0.69 (0.28-1.38)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Child-Pugh score (%)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 (100%)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9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MELD</a:t>
                      </a:r>
                      <a:r>
                        <a:rPr lang="en-US" sz="1200" b="1" i="0" u="none" strike="noStrike" baseline="3000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§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score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6.8 (6-11)</a:t>
                      </a:r>
                    </a:p>
                  </a:txBody>
                  <a:tcPr marL="6030" marR="6030" marT="60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21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*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Prothrombin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induced by vitamin K absence-II,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†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Remnant liver volume to total functional liver volume ratio,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‡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Remnant liver volume to body weight ratio, 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§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Model for End-stage Liver Disease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9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Autofit/>
          </a:bodyPr>
          <a:lstStyle/>
          <a:p>
            <a:r>
              <a:rPr lang="en-US" altLang="ko-KR" sz="4000" dirty="0" smtClean="0"/>
              <a:t>Demographics (2)</a:t>
            </a:r>
            <a:endParaRPr lang="ko-KR" altLang="en-US" sz="40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655676" y="980728"/>
          <a:ext cx="5832648" cy="5649230"/>
        </p:xfrm>
        <a:graphic>
          <a:graphicData uri="http://schemas.openxmlformats.org/drawingml/2006/table">
            <a:tbl>
              <a:tblPr/>
              <a:tblGrid>
                <a:gridCol w="3499589"/>
                <a:gridCol w="2333059"/>
              </a:tblGrid>
              <a:tr h="49506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2.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Perioperative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characteristics of the study population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Variables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N=90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Tumor size (cm)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4.4 (1-11)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Fibrosis stage (%)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      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/ 2                          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(1.1%) / 19 (21.1%) 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       </a:t>
                      </a:r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/ 4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23 (25.6%) / 42(46.7%)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Operative time (min)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269.4 (136-753)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44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Blood loss (ml)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594.3 (50-2200)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Hospital stay (days)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14.5 (7-69)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Postoperative complications</a:t>
                      </a:r>
                      <a:r>
                        <a:rPr lang="en-US" sz="1200" b="1" i="0" u="none" strike="noStrike" baseline="3000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¶ 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45 (49.9%)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(13.3%)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II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18 (20.0%)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III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11 (12.2%)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IV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(1.1%)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V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(3.3%)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076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Posthepatectomy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Liver Failure(PHLF)** (%)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24 (26.6%)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Grade A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 (10.0%)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Grade B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11 (12.2%)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Grade C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 (4.4%)</a:t>
                      </a:r>
                    </a:p>
                  </a:txBody>
                  <a:tcPr marL="6651" marR="6651" marT="66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Postoperative mortality (%)</a:t>
                      </a:r>
                    </a:p>
                  </a:txBody>
                  <a:tcPr marL="6651" marR="6651" marT="665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(3.3%)</a:t>
                      </a:r>
                    </a:p>
                  </a:txBody>
                  <a:tcPr marL="6651" marR="6651" marT="6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7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Death within 1 year after surgery (%)</a:t>
                      </a:r>
                    </a:p>
                  </a:txBody>
                  <a:tcPr marL="6651" marR="6651" marT="6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C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10 (11.1%)</a:t>
                      </a:r>
                    </a:p>
                  </a:txBody>
                  <a:tcPr marL="6651" marR="6651" marT="6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796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¶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Postoperaive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complications are stratified according to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Clavien-Dindo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classification, **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Posthepatectomy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liver failure(PHLF) is defined as suggestion by International Study Group of Liver Surgery(ISGLS)</a:t>
                      </a:r>
                    </a:p>
                  </a:txBody>
                  <a:tcPr marL="6651" marR="6651" marT="665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4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9632" y="0"/>
            <a:ext cx="6912942" cy="809328"/>
          </a:xfr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Autofit/>
          </a:bodyPr>
          <a:lstStyle/>
          <a:p>
            <a:r>
              <a:rPr lang="en-US" altLang="ko-KR" sz="2000" dirty="0" smtClean="0"/>
              <a:t>Clinical factors for </a:t>
            </a:r>
            <a:r>
              <a:rPr lang="en-US" altLang="ko-KR" sz="2000" dirty="0" err="1" smtClean="0"/>
              <a:t>Posthepatectomy</a:t>
            </a:r>
            <a:r>
              <a:rPr lang="en-US" altLang="ko-KR" sz="2000" dirty="0" smtClean="0"/>
              <a:t> Liver Failure(PHLF) after Right </a:t>
            </a:r>
            <a:r>
              <a:rPr lang="en-US" altLang="ko-KR" sz="2000" dirty="0" err="1" smtClean="0"/>
              <a:t>hepatectomy</a:t>
            </a:r>
            <a:r>
              <a:rPr lang="en-US" altLang="ko-KR" sz="2000" dirty="0" smtClean="0"/>
              <a:t> </a:t>
            </a:r>
            <a:endParaRPr lang="ko-KR" altLang="en-US" sz="20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79512" y="980728"/>
          <a:ext cx="8784976" cy="5772017"/>
        </p:xfrm>
        <a:graphic>
          <a:graphicData uri="http://schemas.openxmlformats.org/drawingml/2006/table">
            <a:tbl>
              <a:tblPr/>
              <a:tblGrid>
                <a:gridCol w="2720326"/>
                <a:gridCol w="2176218"/>
                <a:gridCol w="2232248"/>
                <a:gridCol w="1656184"/>
              </a:tblGrid>
              <a:tr h="42637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3. Comparisons of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clinicopathologic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variables between the groups with or without Clinical Relevant PHLF(CR PHLF)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†† </a:t>
                      </a:r>
                      <a:b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after right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hepatectomy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8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Clinicopathologic variables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CR PHLF (n=15)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No CR PHLF (n=75)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P-value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Age (years)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55 (43-72)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56 (28-81)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0.452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Sex (Male/Female)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14 (93.3%) / 1 (6.7%)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64 (85.3%) / 11 (14.7%)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0.682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49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BMI (kg/m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23.6 (19.6-28.3)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22.8 (17.6-35.4)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0.383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Background liver disease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0.357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HBV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13 (86.7%)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64 (86.5%)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HCV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 (13.3%)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 (2.7%)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others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 (0%)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9(10.8%)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Platelet count (10</a:t>
                      </a:r>
                      <a:r>
                        <a:rPr lang="en-US" sz="1200" b="1" i="0" u="none" strike="noStrike" baseline="3000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/L)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121.0 (71-201)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168.5 (72-334)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0.000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Albumin (g/dl)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4.3 (3.4-5.6)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4.4 (3.3-5.0)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0.302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AST (IU/L)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34.0 (23-111)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31.0 (17-102)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0.063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ALT (IU/L)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36.0 (12-172)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30.5 (11-96)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0.159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Total bilirubin (mg/dL)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0.8 (0.4-1.2)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0.7 (0.3-1.4)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0.030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632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Prothrombin time (%)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98 (80-100)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98 (80-100)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0.069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ICG R15 (%)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9.1 (5.3-24.8)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7.9 (3.2-20.5)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0.149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Liver stiffness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by </a:t>
                      </a:r>
                      <a:r>
                        <a:rPr lang="en-US" sz="1200" b="1" i="0" u="none" strike="noStrike" dirty="0" err="1" smtClean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Fibroscan</a:t>
                      </a:r>
                      <a:r>
                        <a:rPr lang="en-US" sz="1200" b="1" i="0" u="none" strike="noStrike" baseline="30000" dirty="0" smtClean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®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en-US" sz="1200" b="1" i="0" u="none" strike="noStrike" dirty="0" err="1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kPa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12.1 (6.4-35.3)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9.9 (4.0-48.0)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0.025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MELD score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 (6-9)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 (6-11)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0.298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8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RLV/TFLV (%)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31.8 (18.1-43.7)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38.9 (17.1-75.7)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0.001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</a:t>
                      </a:r>
                      <a:r>
                        <a:rPr lang="en-US" sz="1200" b="1" i="0" u="none" strike="noStrike" dirty="0" err="1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Bwt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0.51 (0.28-0.74)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0.69 (0.35-1.37)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0.000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Tumor size (cm)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3.3 (1.7-9.6)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4.0 (1.0-11.0)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0.168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Fibrosis stage 4 (%)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(80.0%)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30 (42.9%)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0.002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Operative time (min)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249 (175-343)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250 (136-753)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0.471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7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Blood loss (ml)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500 (50-2200)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425 (50-2000)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0.115 </a:t>
                      </a:r>
                    </a:p>
                  </a:txBody>
                  <a:tcPr marL="5933" marR="5933" marT="593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77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Postoperative mortality (%)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 (13.3%)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(1.3%)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0.071 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41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Death within 1 year after surgery (%)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 (33.3%)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 (6.7%)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sng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0.010 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8976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††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Clinical Relevant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Posthepatectomy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Liver Failure(CR PHLF) means grade B and C PHLF by ISGLS definition</a:t>
                      </a:r>
                    </a:p>
                  </a:txBody>
                  <a:tcPr marL="5933" marR="5933" marT="59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139"/>
            <a:ext cx="8896428" cy="969605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r>
              <a:rPr lang="en-US" altLang="ko-KR" sz="2800" dirty="0" smtClean="0"/>
              <a:t>ROC curves and Cut-off values </a:t>
            </a:r>
            <a:br>
              <a:rPr lang="en-US" altLang="ko-KR" sz="2800" dirty="0" smtClean="0"/>
            </a:br>
            <a:r>
              <a:rPr lang="en-US" altLang="ko-KR" sz="2800" dirty="0" smtClean="0"/>
              <a:t>for Clinical relevant PHLF after Right </a:t>
            </a:r>
            <a:r>
              <a:rPr lang="en-US" altLang="ko-KR" sz="2800" dirty="0" err="1" smtClean="0"/>
              <a:t>hepatectomy</a:t>
            </a:r>
            <a:r>
              <a:rPr lang="en-US" altLang="ko-KR" sz="2800" dirty="0" smtClean="0"/>
              <a:t> (1)</a:t>
            </a:r>
            <a:endParaRPr lang="ko-KR" altLang="en-US" sz="2800" dirty="0"/>
          </a:p>
        </p:txBody>
      </p:sp>
      <p:pic>
        <p:nvPicPr>
          <p:cNvPr id="8" name="Picture 12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3672408" cy="386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1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196753"/>
            <a:ext cx="3690104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475656" y="5157192"/>
          <a:ext cx="5760640" cy="1700808"/>
        </p:xfrm>
        <a:graphic>
          <a:graphicData uri="http://schemas.openxmlformats.org/drawingml/2006/table">
            <a:tbl>
              <a:tblPr/>
              <a:tblGrid>
                <a:gridCol w="2088232"/>
                <a:gridCol w="1080120"/>
                <a:gridCol w="1352739"/>
                <a:gridCol w="1239549"/>
              </a:tblGrid>
              <a:tr h="313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Comparison of ROC curves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AUC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95% CI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Cut- off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RLV/TFLV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0.759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0.639-0.879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34.79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RLV/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latin typeface="맑은 고딕"/>
                        </a:rPr>
                        <a:t>Bwt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0.575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0.421-0.728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latin typeface="맑은 고딕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Platelet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latin typeface="맑은 고딕"/>
                        </a:rPr>
                        <a:t>count(10</a:t>
                      </a:r>
                      <a:r>
                        <a:rPr lang="en-US" sz="1200" b="1" i="0" u="none" strike="noStrike" baseline="30000" dirty="0" smtClean="0">
                          <a:solidFill>
                            <a:srgbClr val="FF0000"/>
                          </a:solidFill>
                          <a:latin typeface="맑은 고딕"/>
                        </a:rPr>
                        <a:t>9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latin typeface="맑은 고딕"/>
                        </a:rPr>
                        <a:t>/L)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맑은 고딕"/>
                        </a:rPr>
                        <a:t>0.593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0.429-0.758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맑은 고딕"/>
                        </a:rPr>
                        <a:t>138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Total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Bilirubin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0.516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0.352-0.679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Liver_Stiffness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0.536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0.389-0.683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ICG R15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0.512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0.369-0.656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23728" y="4077072"/>
            <a:ext cx="129614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3789040"/>
            <a:ext cx="12961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090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79512" y="116632"/>
            <a:ext cx="7056784" cy="864096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Validation of 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ew criteria for expectation of Clinical Relevant PHLF after Right </a:t>
            </a:r>
            <a:r>
              <a:rPr lang="en-US" altLang="ko-KR" sz="2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(1)</a:t>
            </a:r>
            <a:endParaRPr lang="ko-KR" altLang="en-US" sz="2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68396"/>
              </p:ext>
            </p:extLst>
          </p:nvPr>
        </p:nvGraphicFramePr>
        <p:xfrm>
          <a:off x="251520" y="1052736"/>
          <a:ext cx="8136903" cy="2880324"/>
        </p:xfrm>
        <a:graphic>
          <a:graphicData uri="http://schemas.openxmlformats.org/drawingml/2006/table">
            <a:tbl>
              <a:tblPr/>
              <a:tblGrid>
                <a:gridCol w="2849012"/>
                <a:gridCol w="1512964"/>
                <a:gridCol w="1686696"/>
                <a:gridCol w="2088231"/>
              </a:tblGrid>
              <a:tr h="54635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4. Logistic regression analysis of risk factors for clinical relevant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posthepatectomy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liver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failure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after right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hepatectomy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23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Clinicopathologic factors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Univariable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(P-value)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Multivariable (P-value)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Exp(B) (95% CI)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Platelet count (10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/L) &lt; 138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0.000 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0.002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14.812 (2.771-79.181)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22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Total bilirubin (mg/dL) &gt; 0.8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0.079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0.835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0.748 (0.159-3.505)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22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ICG R15 (%) &gt; 11.1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0.914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0.230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3.104 (0.488-19.730)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60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Liver stiffness in fibroscan (kPa) &gt; 11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0.038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0.557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0.555 (0.078-3.965)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60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Liver stiffness in fibroscan (kPa) &gt; 13.3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0.161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0.354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0.381 (0.049-2.930)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323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RLV/TFLV (%) &lt; 34.79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0.001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0.012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9.302 (1.644-52.652)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96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RLV/Bwt &lt; 0.5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0.025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0.344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2.220 (0.425-11.584)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30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502822"/>
              </p:ext>
            </p:extLst>
          </p:nvPr>
        </p:nvGraphicFramePr>
        <p:xfrm>
          <a:off x="1907704" y="4005064"/>
          <a:ext cx="53285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44624"/>
            <a:ext cx="8064895" cy="936104"/>
          </a:xfr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90000"/>
          </a:bodyPr>
          <a:lstStyle/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Validation of </a:t>
            </a:r>
            <a:r>
              <a:rPr lang="en-US" altLang="ko-KR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ew criteria for expectation of Clinical Relevant PHLF after Right </a:t>
            </a:r>
            <a:r>
              <a:rPr lang="en-US" altLang="ko-KR" sz="28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(2)</a:t>
            </a:r>
            <a:endParaRPr lang="ko-KR" altLang="en-US" sz="28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431540" y="1124744"/>
          <a:ext cx="8280920" cy="2664297"/>
        </p:xfrm>
        <a:graphic>
          <a:graphicData uri="http://schemas.openxmlformats.org/drawingml/2006/table">
            <a:tbl>
              <a:tblPr/>
              <a:tblGrid>
                <a:gridCol w="2516997"/>
                <a:gridCol w="1677998"/>
                <a:gridCol w="1703168"/>
                <a:gridCol w="2382757"/>
              </a:tblGrid>
              <a:tr h="3491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5.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Perioperative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and postoperative course according to Platelet count (Cut-off value = 138, ×10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/L)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0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Variables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Platelet ≥ 138  (n=59)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Platelet &lt; 138 (n=31)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P-value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Operative time (min)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259 (136-753)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249 (140-565)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0.619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Blood loss (ml)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450 (50-2000)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500 (50-2200)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0.331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PHLF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10 (16.9%)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14 (45.2%)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0.006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CR PHLF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(5.1%)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(38.7%)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0.000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Clinical relevant complication 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‡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 (10.3%)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9 (29.0%)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0.025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Hospital stay (days)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(7-26)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15 (8-69)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0.005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Postoperative mortality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(1.7%)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 (6.5%)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0.272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Death within 1 year after surgery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4(6.8%)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 (19.4%)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0.087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9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‡ postoperative complications which are more than grade III by 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Clavien-Dindo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classification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68986"/>
              </p:ext>
            </p:extLst>
          </p:nvPr>
        </p:nvGraphicFramePr>
        <p:xfrm>
          <a:off x="395536" y="3861048"/>
          <a:ext cx="8424935" cy="2973867"/>
        </p:xfrm>
        <a:graphic>
          <a:graphicData uri="http://schemas.openxmlformats.org/drawingml/2006/table">
            <a:tbl>
              <a:tblPr/>
              <a:tblGrid>
                <a:gridCol w="2560770"/>
                <a:gridCol w="1707181"/>
                <a:gridCol w="1732787"/>
                <a:gridCol w="2424197"/>
              </a:tblGrid>
              <a:tr h="28803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Table 6.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Perioperative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and postoperative course according to RLV/TFLV  (Cut-off value = 34.79)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7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Variables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RLV/TFLV ≥ 34.79  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n=54)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RLV-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Bwt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ratio &lt;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34.79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(n=36)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P-value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Operative time (min)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263 (140-565)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237 (136-753)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0.759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7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Blood loss (ml)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425 (50-2050)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550 (50-2200)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0.240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PHLF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 (13.0%)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17 (47.2%)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0.000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CR PHLF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(5.6%)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(33.3%)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0.001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Clinical relevant complication </a:t>
                      </a:r>
                      <a:r>
                        <a:rPr lang="en-US" sz="1200" b="1" i="0" u="none" strike="noStrike" baseline="3000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‡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 (13.2%)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8 (22.2%)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0.387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Hospital stay (days)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12 (7-44)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13 (8-69)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0.107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Postoperative mortality (%)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 (0.0%)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 (8.3%)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0.061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Death within 1 year after surgery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5(9.3%)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 (13.9%)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0.513 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0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7504" y="116632"/>
            <a:ext cx="7128792" cy="20882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 smtClean="0"/>
              <a:t>Evaluation of Safe Guideline </a:t>
            </a:r>
            <a:br>
              <a:rPr lang="en-US" altLang="ko-KR" sz="2400" b="1" dirty="0" smtClean="0"/>
            </a:br>
            <a:r>
              <a:rPr lang="en-US" altLang="ko-KR" sz="2400" b="1" dirty="0" smtClean="0"/>
              <a:t>to Prevent </a:t>
            </a:r>
            <a:r>
              <a:rPr lang="en-US" altLang="ko-KR" sz="2400" b="1" dirty="0" err="1" smtClean="0"/>
              <a:t>Posthepatectomy</a:t>
            </a:r>
            <a:r>
              <a:rPr lang="en-US" altLang="ko-KR" sz="2400" b="1" dirty="0" smtClean="0"/>
              <a:t> Liver Failure in </a:t>
            </a:r>
            <a:r>
              <a:rPr lang="en-US" altLang="ko-KR" sz="2400" b="1" dirty="0" err="1" smtClean="0"/>
              <a:t>Hepatocelluar</a:t>
            </a:r>
            <a:r>
              <a:rPr lang="en-US" altLang="ko-KR" sz="2400" b="1" dirty="0" smtClean="0"/>
              <a:t> </a:t>
            </a:r>
            <a:r>
              <a:rPr lang="en-US" altLang="ko-KR" sz="2400" b="1" dirty="0" err="1" smtClean="0"/>
              <a:t>Carinoma</a:t>
            </a:r>
            <a:r>
              <a:rPr lang="en-US" altLang="ko-KR" sz="2400" b="1" dirty="0" smtClean="0"/>
              <a:t> Patients</a:t>
            </a:r>
            <a:br>
              <a:rPr lang="en-US" altLang="ko-KR" sz="2400" b="1" dirty="0" smtClean="0"/>
            </a:br>
            <a:r>
              <a:rPr lang="en-US" altLang="ko-KR" sz="2400" b="1" dirty="0" smtClean="0"/>
              <a:t> </a:t>
            </a:r>
            <a:r>
              <a:rPr lang="en-US" altLang="ko-KR" sz="2800" dirty="0" smtClean="0"/>
              <a:t/>
            </a:r>
            <a:br>
              <a:rPr lang="en-US" altLang="ko-KR" sz="2800" dirty="0" smtClean="0"/>
            </a:br>
            <a:r>
              <a:rPr lang="en-US" altLang="ko-KR" sz="2800" dirty="0" smtClean="0">
                <a:latin typeface="Adobe Kaiti Std R" pitchFamily="18" charset="-128"/>
                <a:ea typeface="Adobe Kaiti Std R" pitchFamily="18" charset="-128"/>
              </a:rPr>
              <a:t>-  </a:t>
            </a:r>
            <a:r>
              <a:rPr lang="en-US" altLang="ko-KR" sz="2800" b="1" dirty="0" smtClean="0">
                <a:latin typeface="돋움" pitchFamily="50" charset="-127"/>
                <a:ea typeface="돋움" pitchFamily="50" charset="-127"/>
              </a:rPr>
              <a:t>For Rt. </a:t>
            </a:r>
            <a:r>
              <a:rPr lang="en-US" altLang="ko-KR" sz="2800" b="1" dirty="0" err="1" smtClean="0">
                <a:latin typeface="돋움" pitchFamily="50" charset="-127"/>
                <a:ea typeface="돋움" pitchFamily="50" charset="-127"/>
              </a:rPr>
              <a:t>Hepatectomy</a:t>
            </a:r>
            <a:r>
              <a:rPr lang="en-US" altLang="ko-KR" sz="28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2800" dirty="0" smtClean="0">
                <a:latin typeface="Adobe Kaiti Std R" pitchFamily="18" charset="-128"/>
                <a:ea typeface="Adobe Kaiti Std R" pitchFamily="18" charset="-128"/>
              </a:rPr>
              <a:t>- </a:t>
            </a:r>
            <a:endParaRPr lang="ko-KR" altLang="en-US" sz="2800" dirty="0">
              <a:latin typeface="Adobe Kaiti Std R" pitchFamily="18" charset="-128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3528" y="2276872"/>
            <a:ext cx="8352928" cy="439248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sz="2000" b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Conclusions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ko-KR" sz="16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1. Platelet count, total bilirubin, </a:t>
            </a:r>
            <a:r>
              <a:rPr lang="en-US" altLang="ko-KR" sz="16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</a:t>
            </a:r>
            <a:r>
              <a:rPr lang="en-US" altLang="ko-KR" sz="16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iver stiffness measurement, residual liver volume to      body weight ratio or total functional liver volume are significantly related to </a:t>
            </a:r>
            <a:r>
              <a:rPr lang="en-US" altLang="ko-KR" sz="16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posthepatectomy</a:t>
            </a:r>
            <a:r>
              <a:rPr lang="en-US" altLang="ko-KR" sz="16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liver failure after right </a:t>
            </a:r>
            <a:r>
              <a:rPr lang="en-US" altLang="ko-KR" sz="16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endParaRPr lang="en-US" altLang="ko-KR" sz="16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0" indent="0" algn="just">
              <a:buNone/>
            </a:pPr>
            <a:endParaRPr lang="en-US" altLang="ko-KR" sz="16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0" indent="0" algn="just">
              <a:buNone/>
            </a:pPr>
            <a:r>
              <a:rPr lang="en-US" altLang="ko-KR" sz="16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2. Platelet count &lt;</a:t>
            </a:r>
            <a:r>
              <a:rPr lang="en-US" altLang="ko-KR" sz="1600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138 ×10</a:t>
            </a:r>
            <a:r>
              <a:rPr lang="en-US" altLang="ko-KR" sz="1600" baseline="30000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9</a:t>
            </a:r>
            <a:r>
              <a:rPr lang="en-US" altLang="ko-KR" sz="1600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/L and RLV/TFLV (%) &lt; 34.79 are most effective predictors for clinical relevant </a:t>
            </a:r>
            <a:r>
              <a:rPr lang="en-US" altLang="ko-KR" sz="1600" dirty="0" err="1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posthepatectomy</a:t>
            </a:r>
            <a:r>
              <a:rPr lang="en-US" altLang="ko-KR" sz="1600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liver failure</a:t>
            </a:r>
          </a:p>
          <a:p>
            <a:pPr marL="0" indent="0" algn="just">
              <a:buNone/>
            </a:pPr>
            <a:endParaRPr lang="en-US" altLang="ko-KR" sz="1600" dirty="0" smtClean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0" indent="0">
              <a:buNone/>
            </a:pPr>
            <a:endParaRPr lang="en-US" altLang="ko-KR" sz="2000" dirty="0">
              <a:solidFill>
                <a:srgbClr val="000000"/>
              </a:solidFill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solidFill>
                  <a:srgbClr val="0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" pitchFamily="34" charset="0"/>
              </a:rPr>
              <a:t>Limitations</a:t>
            </a:r>
          </a:p>
          <a:p>
            <a:pPr marL="457200" indent="-457200">
              <a:buAutoNum type="arabicPeriod"/>
            </a:pPr>
            <a:r>
              <a:rPr lang="en-US" altLang="ko-KR" sz="1600" dirty="0" smtClean="0">
                <a:solidFill>
                  <a:srgbClr val="0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" pitchFamily="34" charset="0"/>
              </a:rPr>
              <a:t>Retrospective study, selection bias</a:t>
            </a:r>
          </a:p>
          <a:p>
            <a:pPr marL="457200" indent="-457200">
              <a:buAutoNum type="arabicPeriod"/>
            </a:pPr>
            <a:endParaRPr lang="en-US" altLang="ko-KR" sz="1600" dirty="0" smtClean="0">
              <a:solidFill>
                <a:srgbClr val="000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altLang="ko-KR" sz="1600" dirty="0" smtClean="0">
                <a:solidFill>
                  <a:srgbClr val="0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" pitchFamily="34" charset="0"/>
              </a:rPr>
              <a:t>Further investigation is needed to subgroup analysis and multicenter study.</a:t>
            </a:r>
            <a:endParaRPr lang="en-US" altLang="ko-KR" sz="1600" dirty="0" smtClean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endParaRPr lang="en-US" altLang="ko-KR" sz="16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altLang="ko-K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순천향전경(바닥수정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 descr="무제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492896"/>
            <a:ext cx="4032448" cy="158417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그림 7" descr="메인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구름 모양 설명선 8"/>
          <p:cNvSpPr/>
          <p:nvPr/>
        </p:nvSpPr>
        <p:spPr>
          <a:xfrm>
            <a:off x="395536" y="332656"/>
            <a:ext cx="5112568" cy="208823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latin typeface="Brush Script MT" pitchFamily="66" charset="0"/>
              </a:rPr>
              <a:t>Thanks for your attentions</a:t>
            </a:r>
            <a:endParaRPr lang="ko-KR" altLang="en-US" sz="4400" dirty="0">
              <a:latin typeface="Brus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4165275" cy="4248472"/>
          </a:xfrm>
          <a:prstGeom prst="rect">
            <a:avLst/>
          </a:prstGeom>
        </p:spPr>
      </p:pic>
      <p:pic>
        <p:nvPicPr>
          <p:cNvPr id="19" name="Picture 13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1844824"/>
            <a:ext cx="3993779" cy="42484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87835" y="1351678"/>
            <a:ext cx="4052117" cy="4558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ko-KR" sz="2800" dirty="0" smtClean="0"/>
              <a:t>In </a:t>
            </a:r>
            <a:r>
              <a:rPr lang="en-US" altLang="ko-KR" sz="2400" dirty="0" smtClean="0"/>
              <a:t>LSM &lt; 11 </a:t>
            </a:r>
            <a:r>
              <a:rPr lang="en-US" altLang="ko-KR" sz="2400" dirty="0" err="1" smtClean="0"/>
              <a:t>k</a:t>
            </a:r>
            <a:r>
              <a:rPr lang="en-US" altLang="ko-KR" sz="2400" dirty="0" err="1"/>
              <a:t>P</a:t>
            </a:r>
            <a:r>
              <a:rPr lang="en-US" altLang="ko-KR" sz="2400" dirty="0" err="1" smtClean="0"/>
              <a:t>a</a:t>
            </a:r>
            <a:r>
              <a:rPr lang="en-US" altLang="ko-KR" sz="2400" dirty="0" smtClean="0"/>
              <a:t> </a:t>
            </a:r>
            <a:endParaRPr lang="ko-KR" alt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561657" y="1343729"/>
            <a:ext cx="3970784" cy="4558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ko-KR" sz="2400" dirty="0" smtClean="0"/>
              <a:t>In LSM </a:t>
            </a:r>
            <a:r>
              <a:rPr lang="ko-KR" altLang="en-US" sz="2400" dirty="0" smtClean="0"/>
              <a:t>≥</a:t>
            </a:r>
            <a:r>
              <a:rPr lang="en-US" altLang="ko-KR" sz="2400" dirty="0" smtClean="0"/>
              <a:t> 11 </a:t>
            </a:r>
            <a:r>
              <a:rPr lang="en-US" altLang="ko-KR" sz="2400" dirty="0" err="1" smtClean="0"/>
              <a:t>k</a:t>
            </a:r>
            <a:r>
              <a:rPr lang="en-US" altLang="ko-KR" sz="2400" dirty="0" err="1"/>
              <a:t>P</a:t>
            </a:r>
            <a:r>
              <a:rPr lang="en-US" altLang="ko-KR" sz="2400" dirty="0" err="1" smtClean="0"/>
              <a:t>a</a:t>
            </a:r>
            <a:r>
              <a:rPr lang="en-US" altLang="ko-KR" sz="2400" dirty="0" smtClean="0"/>
              <a:t>  </a:t>
            </a:r>
            <a:endParaRPr lang="ko-KR" alt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230832" y="55875"/>
            <a:ext cx="8661648" cy="114300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90000"/>
          </a:bodyPr>
          <a:lstStyle/>
          <a:p>
            <a:r>
              <a:rPr lang="en-US" altLang="ko-KR" sz="2800" dirty="0" smtClean="0"/>
              <a:t>ROC curves and Cut-off values </a:t>
            </a:r>
            <a:br>
              <a:rPr lang="en-US" altLang="ko-KR" sz="2800" dirty="0" smtClean="0"/>
            </a:br>
            <a:r>
              <a:rPr lang="en-US" altLang="ko-KR" sz="2800" dirty="0" smtClean="0"/>
              <a:t>for Clinical relevant PHLF after Right </a:t>
            </a:r>
            <a:r>
              <a:rPr lang="en-US" altLang="ko-KR" sz="2800" dirty="0" err="1" smtClean="0"/>
              <a:t>hepatectomy</a:t>
            </a:r>
            <a:r>
              <a:rPr lang="en-US" altLang="ko-KR" sz="2800" dirty="0" smtClean="0"/>
              <a:t> (2)</a:t>
            </a:r>
            <a:endParaRPr lang="ko-KR" alt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79712" y="4653136"/>
            <a:ext cx="1512168" cy="380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216" y="5013176"/>
            <a:ext cx="1512168" cy="3082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0" y="973820"/>
            <a:ext cx="901759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949280"/>
            <a:ext cx="5505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699792" y="4293096"/>
            <a:ext cx="136815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51520" y="3645024"/>
            <a:ext cx="180020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264271" y="116632"/>
            <a:ext cx="6965330" cy="6926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ko-KR" sz="3200" dirty="0" smtClean="0"/>
              <a:t>Considerations for liver resection</a:t>
            </a:r>
            <a:endParaRPr lang="ko-KR" altLang="en-US" sz="3200" dirty="0"/>
          </a:p>
        </p:txBody>
      </p:sp>
      <p:sp>
        <p:nvSpPr>
          <p:cNvPr id="8" name="직사각형 7"/>
          <p:cNvSpPr/>
          <p:nvPr/>
        </p:nvSpPr>
        <p:spPr>
          <a:xfrm>
            <a:off x="5004048" y="3933056"/>
            <a:ext cx="136815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7"/>
          <p:cNvSpPr/>
          <p:nvPr/>
        </p:nvSpPr>
        <p:spPr>
          <a:xfrm>
            <a:off x="7308304" y="4288270"/>
            <a:ext cx="136815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179512" y="3259723"/>
            <a:ext cx="35779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endParaRPr lang="en-US" altLang="ko-KR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1760" y="3933056"/>
            <a:ext cx="35779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ko-KR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altLang="ko-KR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3645024"/>
            <a:ext cx="35779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endParaRPr lang="en-US" altLang="ko-KR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9843" y="3979803"/>
            <a:ext cx="35779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  <a:endParaRPr lang="en-US" altLang="ko-KR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715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 bwMode="auto">
          <a:xfrm>
            <a:off x="899592" y="980728"/>
            <a:ext cx="7586746" cy="5116873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309320"/>
            <a:ext cx="2863627" cy="23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7664" y="245789"/>
            <a:ext cx="65527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Guide 1. ICG clearance</a:t>
            </a:r>
            <a:endParaRPr lang="en-US" altLang="ko-KR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888069"/>
            <a:ext cx="7200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nihms356532.pdf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31380" r="19784" b="36100"/>
          <a:stretch/>
        </p:blipFill>
        <p:spPr>
          <a:xfrm>
            <a:off x="107504" y="931595"/>
            <a:ext cx="6120854" cy="20653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그림 3" descr="nihms356532.pdf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27170" r="15238" b="21383"/>
          <a:stretch/>
        </p:blipFill>
        <p:spPr>
          <a:xfrm>
            <a:off x="2195736" y="2996952"/>
            <a:ext cx="5705422" cy="33843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그림 2" descr="nihms356532.pdf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27235" r="53285" b="70140"/>
          <a:stretch/>
        </p:blipFill>
        <p:spPr>
          <a:xfrm>
            <a:off x="5580112" y="6453336"/>
            <a:ext cx="3312368" cy="2332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64271" y="116632"/>
            <a:ext cx="698013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altLang="ko-KR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Guide 2. Platelet count  (150,000)</a:t>
            </a:r>
            <a:endParaRPr lang="en-US" altLang="ko-KR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5877272"/>
            <a:ext cx="1296144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79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264271" y="116632"/>
            <a:ext cx="69129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Guide 3. Liver Stiffness Measurement</a:t>
            </a:r>
            <a:endParaRPr lang="en-US" altLang="ko-KR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22. LSM as predictor on posthepatectomy outcomes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2700" r="6160" b="62676"/>
          <a:stretch/>
        </p:blipFill>
        <p:spPr>
          <a:xfrm>
            <a:off x="4716016" y="1008238"/>
            <a:ext cx="4420791" cy="980602"/>
          </a:xfrm>
          <a:prstGeom prst="rect">
            <a:avLst/>
          </a:prstGeom>
        </p:spPr>
      </p:pic>
      <p:pic>
        <p:nvPicPr>
          <p:cNvPr id="5" name="Picture 4" descr="22. LSM as predictor on posthepatectomy outcomes.pdf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t="27951" r="23159" b="9050"/>
          <a:stretch/>
        </p:blipFill>
        <p:spPr>
          <a:xfrm>
            <a:off x="4716017" y="1988840"/>
            <a:ext cx="4427984" cy="4356142"/>
          </a:xfrm>
          <a:prstGeom prst="rect">
            <a:avLst/>
          </a:prstGeom>
        </p:spPr>
      </p:pic>
      <p:pic>
        <p:nvPicPr>
          <p:cNvPr id="6" name="Picture 5" descr="★★Prediction of postop hepatic insufficiency by fibroscan in HCC★★.pdf - Adobe Rea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6693" r="12588" b="29056"/>
          <a:stretch/>
        </p:blipFill>
        <p:spPr>
          <a:xfrm>
            <a:off x="107504" y="1032349"/>
            <a:ext cx="4464496" cy="1985675"/>
          </a:xfrm>
          <a:prstGeom prst="rect">
            <a:avLst/>
          </a:prstGeom>
        </p:spPr>
      </p:pic>
      <p:pic>
        <p:nvPicPr>
          <p:cNvPr id="7" name="Picture 6" descr="★★Prediction of postop hepatic insufficiency by fibroscan in HCC★★.pdf - Adobe Rea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60" r="19288" b="76421"/>
          <a:stretch/>
        </p:blipFill>
        <p:spPr>
          <a:xfrm>
            <a:off x="85713" y="3029058"/>
            <a:ext cx="3982231" cy="948170"/>
          </a:xfrm>
          <a:prstGeom prst="rect">
            <a:avLst/>
          </a:prstGeom>
        </p:spPr>
      </p:pic>
      <p:pic>
        <p:nvPicPr>
          <p:cNvPr id="8" name="Picture 7" descr="★★Prediction of postop hepatic insufficiency by fibroscan in HCC★★.pdf - Adobe Rea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827" r="16138" b="13833"/>
          <a:stretch/>
        </p:blipFill>
        <p:spPr>
          <a:xfrm>
            <a:off x="85713" y="3974919"/>
            <a:ext cx="4486287" cy="2622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5373216"/>
            <a:ext cx="3888432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4581128"/>
            <a:ext cx="2272999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92080" y="6381328"/>
            <a:ext cx="385192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000" b="1" i="1" dirty="0">
                <a:latin typeface="StoneSans-Italic"/>
              </a:rPr>
              <a:t>Annals of Surgery </a:t>
            </a:r>
            <a:r>
              <a:rPr lang="en-US" altLang="ko-KR" sz="1000" b="1" dirty="0">
                <a:latin typeface="LCIRCLE10"/>
              </a:rPr>
              <a:t> </a:t>
            </a:r>
            <a:r>
              <a:rPr lang="en-US" altLang="ko-KR" sz="1000" b="1" dirty="0">
                <a:latin typeface="StoneSans"/>
              </a:rPr>
              <a:t>Volume 257, Number 5, May 2013</a:t>
            </a:r>
            <a:endParaRPr lang="ko-K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592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art%3A10.1007%2Fs00268-014-2929-9.pdf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14771" r="16926" b="49778"/>
          <a:stretch/>
        </p:blipFill>
        <p:spPr>
          <a:xfrm>
            <a:off x="25691" y="836712"/>
            <a:ext cx="4690326" cy="2037034"/>
          </a:xfrm>
          <a:ln>
            <a:solidFill>
              <a:srgbClr val="C00000"/>
            </a:solidFill>
          </a:ln>
        </p:spPr>
      </p:pic>
      <p:pic>
        <p:nvPicPr>
          <p:cNvPr id="5" name="그림 4" descr="art%3A10.1007%2Fs00268-014-2929-9.pdf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t="39874" r="50505" b="34465"/>
          <a:stretch/>
        </p:blipFill>
        <p:spPr>
          <a:xfrm>
            <a:off x="4936176" y="764704"/>
            <a:ext cx="4207824" cy="266429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394113" y="140636"/>
            <a:ext cx="69129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Guide 4. Remnant liver volume</a:t>
            </a:r>
            <a:endParaRPr lang="en-US" altLang="ko-KR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그림 6" descr="광주 꺼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68960"/>
            <a:ext cx="4572000" cy="21132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그림 9" descr="광주 표.bmp"/>
          <p:cNvPicPr>
            <a:picLocks noChangeAspect="1"/>
          </p:cNvPicPr>
          <p:nvPr/>
        </p:nvPicPr>
        <p:blipFill>
          <a:blip r:embed="rId6" cstate="print"/>
          <a:srcRect b="51724"/>
          <a:stretch>
            <a:fillRect/>
          </a:stretch>
        </p:blipFill>
        <p:spPr>
          <a:xfrm>
            <a:off x="3923928" y="4293096"/>
            <a:ext cx="5220072" cy="237626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2" name="직선 연결선 11"/>
          <p:cNvCxnSpPr/>
          <p:nvPr/>
        </p:nvCxnSpPr>
        <p:spPr>
          <a:xfrm>
            <a:off x="4572000" y="6525344"/>
            <a:ext cx="3024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4572000" y="5733256"/>
            <a:ext cx="295232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076056" y="2780928"/>
            <a:ext cx="158417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7092280" y="2132856"/>
            <a:ext cx="1584176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1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908720"/>
            <a:ext cx="8608536" cy="2016224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400" dirty="0" smtClean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30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Evaluation of Safe Guideline </a:t>
            </a:r>
          </a:p>
          <a:p>
            <a:r>
              <a:rPr lang="en-US" altLang="ko-KR" sz="30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to Prevent Postoperative </a:t>
            </a:r>
            <a:r>
              <a:rPr lang="en-US" altLang="ko-KR" sz="3000" dirty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Liver Failure </a:t>
            </a:r>
            <a:r>
              <a:rPr lang="en-US" altLang="ko-KR" sz="30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r>
              <a:rPr lang="en-US" altLang="ko-KR" sz="30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after Major </a:t>
            </a:r>
            <a:r>
              <a:rPr lang="en-US" altLang="ko-KR" sz="30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Hepatectomy</a:t>
            </a:r>
            <a:endParaRPr lang="en-US" altLang="ko-KR" sz="3000" dirty="0" smtClean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75656" y="3356992"/>
            <a:ext cx="6048672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ICG clearance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Platelet 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Liver stiffness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Remnant liver volume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/>
            <a:r>
              <a:rPr lang="en-US" altLang="ko-KR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According to Extent of </a:t>
            </a:r>
            <a:r>
              <a:rPr lang="en-US" altLang="ko-KR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Hepatectomy</a:t>
            </a:r>
            <a:endParaRPr lang="en-US" altLang="ko-KR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8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7356110" cy="1800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en-US" altLang="ko-KR" sz="2400" b="1" dirty="0"/>
              <a:t>Evaluation of </a:t>
            </a:r>
            <a:r>
              <a:rPr lang="en-US" altLang="ko-KR" sz="2400" b="1" dirty="0" smtClean="0"/>
              <a:t>Safe Guideline </a:t>
            </a:r>
            <a:br>
              <a:rPr lang="en-US" altLang="ko-KR" sz="2400" b="1" dirty="0" smtClean="0"/>
            </a:br>
            <a:r>
              <a:rPr lang="en-US" altLang="ko-KR" sz="2400" b="1" dirty="0" smtClean="0"/>
              <a:t>to Prevent </a:t>
            </a:r>
            <a:r>
              <a:rPr lang="en-US" altLang="ko-KR" sz="2400" b="1" dirty="0" err="1" smtClean="0"/>
              <a:t>Posthepatectomy</a:t>
            </a:r>
            <a:r>
              <a:rPr lang="en-US" altLang="ko-KR" sz="2400" b="1" dirty="0" smtClean="0"/>
              <a:t> </a:t>
            </a:r>
            <a:r>
              <a:rPr lang="en-US" altLang="ko-KR" sz="2400" b="1" dirty="0"/>
              <a:t>Liver </a:t>
            </a:r>
            <a:r>
              <a:rPr lang="en-US" altLang="ko-KR" sz="2400" b="1" dirty="0" smtClean="0"/>
              <a:t>Failure</a:t>
            </a:r>
            <a:br>
              <a:rPr lang="en-US" altLang="ko-KR" sz="2400" b="1" dirty="0" smtClean="0"/>
            </a:br>
            <a:r>
              <a:rPr lang="en-US" altLang="ko-KR" sz="2400" b="1" dirty="0" smtClean="0"/>
              <a:t> </a:t>
            </a:r>
            <a:r>
              <a:rPr lang="en-US" altLang="ko-KR" sz="2800" dirty="0"/>
              <a:t/>
            </a:r>
            <a:br>
              <a:rPr lang="en-US" altLang="ko-KR" sz="2800" dirty="0"/>
            </a:br>
            <a:r>
              <a:rPr lang="en-US" altLang="ko-KR" sz="2800" dirty="0" smtClean="0">
                <a:latin typeface="Adobe Kaiti Std R" pitchFamily="18" charset="-128"/>
                <a:ea typeface="Adobe Kaiti Std R" pitchFamily="18" charset="-128"/>
              </a:rPr>
              <a:t>- For Right </a:t>
            </a:r>
            <a:r>
              <a:rPr lang="en-US" altLang="ko-KR" sz="2800" dirty="0" err="1">
                <a:latin typeface="Adobe Kaiti Std R" pitchFamily="18" charset="-128"/>
                <a:ea typeface="Adobe Kaiti Std R" pitchFamily="18" charset="-128"/>
              </a:rPr>
              <a:t>H</a:t>
            </a:r>
            <a:r>
              <a:rPr lang="en-US" altLang="ko-KR" sz="2800" dirty="0" err="1" smtClean="0">
                <a:latin typeface="Adobe Kaiti Std R" pitchFamily="18" charset="-128"/>
                <a:ea typeface="Adobe Kaiti Std R" pitchFamily="18" charset="-128"/>
              </a:rPr>
              <a:t>epatectomy</a:t>
            </a:r>
            <a:r>
              <a:rPr lang="en-US" altLang="ko-KR" sz="2800" dirty="0" smtClean="0">
                <a:latin typeface="Adobe Kaiti Std R" pitchFamily="18" charset="-128"/>
                <a:ea typeface="Adobe Kaiti Std R" pitchFamily="18" charset="-128"/>
              </a:rPr>
              <a:t> -</a:t>
            </a:r>
            <a:endParaRPr lang="ko-KR" altLang="en-US" sz="2800" dirty="0">
              <a:latin typeface="Adobe Kaiti Std R" pitchFamily="18" charset="-128"/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idx="4294967295"/>
          </p:nvPr>
        </p:nvSpPr>
        <p:spPr>
          <a:xfrm>
            <a:off x="467544" y="2204864"/>
            <a:ext cx="8352928" cy="439248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000" b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Material and Method</a:t>
            </a:r>
          </a:p>
          <a:p>
            <a:pPr marL="0" indent="0">
              <a:buNone/>
            </a:pPr>
            <a:endParaRPr lang="en-US" altLang="ko-KR" sz="2000" b="1" dirty="0" smtClean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From </a:t>
            </a:r>
            <a:r>
              <a:rPr lang="en-US" altLang="ko-KR" sz="20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January </a:t>
            </a:r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2007 </a:t>
            </a:r>
            <a:r>
              <a:rPr lang="en-US" altLang="ko-KR" sz="20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to December 2013</a:t>
            </a:r>
          </a:p>
          <a:p>
            <a:endParaRPr lang="en-US" altLang="ko-KR" sz="2000" dirty="0" smtClean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Right </a:t>
            </a:r>
            <a:r>
              <a:rPr lang="en-US" altLang="ko-KR" sz="2000" dirty="0" err="1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hepatectomy</a:t>
            </a:r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 for Hepatocellular </a:t>
            </a:r>
            <a:r>
              <a:rPr lang="en-US" altLang="ko-KR" sz="20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Carcinoma</a:t>
            </a:r>
          </a:p>
          <a:p>
            <a:endParaRPr lang="en-US" altLang="ko-KR" sz="2000" dirty="0" smtClean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Preoperative </a:t>
            </a:r>
            <a:r>
              <a:rPr lang="en-US" altLang="ko-KR" sz="20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work-up by </a:t>
            </a:r>
            <a:r>
              <a:rPr lang="en-US" altLang="ko-KR" sz="2000" dirty="0" err="1">
                <a:latin typeface="Arial" pitchFamily="34" charset="0"/>
                <a:ea typeface="Arial Unicode MS" pitchFamily="50" charset="-127"/>
                <a:cs typeface="Arial" pitchFamily="34" charset="0"/>
              </a:rPr>
              <a:t>Fibroscan</a:t>
            </a:r>
            <a:r>
              <a:rPr lang="en-US" altLang="ko-KR" sz="2000" baseline="30000" dirty="0">
                <a:latin typeface="Arial" pitchFamily="34" charset="0"/>
                <a:cs typeface="Arial" pitchFamily="34" charset="0"/>
              </a:rPr>
              <a:t>®</a:t>
            </a:r>
            <a:r>
              <a:rPr lang="en-US" altLang="ko-KR" sz="2000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 and ICG </a:t>
            </a:r>
            <a:r>
              <a:rPr lang="en-US" altLang="ko-KR" sz="20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R15</a:t>
            </a:r>
          </a:p>
          <a:p>
            <a:endParaRPr lang="en-US" altLang="ko-KR" sz="2000" dirty="0">
              <a:solidFill>
                <a:srgbClr val="FF0000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Check residual volume with Voxel</a:t>
            </a:r>
            <a:r>
              <a:rPr lang="en-US" altLang="ko-KR" sz="20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® 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Posthepatectomy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Liver Failure(PHLF) by criteria of International Study Group of Liver Surgery(ISGLS)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411760" y="836712"/>
            <a:ext cx="3528867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2007.3~2013.12</a:t>
            </a:r>
          </a:p>
          <a:p>
            <a:pPr algn="ctr"/>
            <a:r>
              <a:rPr lang="en-US" altLang="ko-KR" b="1" dirty="0" smtClean="0"/>
              <a:t>Liver resections for HCC</a:t>
            </a:r>
          </a:p>
          <a:p>
            <a:pPr algn="ctr"/>
            <a:r>
              <a:rPr lang="en-US" altLang="ko-KR" b="1" dirty="0" smtClean="0"/>
              <a:t>N =835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6156176" y="1844824"/>
            <a:ext cx="2493851" cy="970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r>
              <a:rPr lang="en-US" altLang="ko-KR" sz="1400" b="1" dirty="0" smtClean="0"/>
              <a:t>Exclusion</a:t>
            </a:r>
          </a:p>
          <a:p>
            <a:pPr algn="ctr"/>
            <a:r>
              <a:rPr lang="en-US" altLang="ko-KR" sz="1400" b="1" dirty="0" smtClean="0"/>
              <a:t> 633 cases other than Right </a:t>
            </a:r>
            <a:r>
              <a:rPr lang="en-US" altLang="ko-KR" sz="1400" b="1" dirty="0" err="1" smtClean="0"/>
              <a:t>hepatectomy</a:t>
            </a:r>
            <a:endParaRPr lang="en-US" altLang="ko-KR" sz="1400" b="1" dirty="0" smtClean="0"/>
          </a:p>
          <a:p>
            <a:pPr algn="ctr"/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411760" y="2708920"/>
            <a:ext cx="3528392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Right </a:t>
            </a:r>
            <a:r>
              <a:rPr lang="en-US" altLang="ko-KR" b="1" dirty="0" err="1" smtClean="0"/>
              <a:t>hepatectomy</a:t>
            </a:r>
            <a:endParaRPr lang="en-US" altLang="ko-KR" b="1" dirty="0" smtClean="0"/>
          </a:p>
          <a:p>
            <a:pPr algn="ctr"/>
            <a:r>
              <a:rPr lang="en-US" altLang="ko-KR" b="1" dirty="0"/>
              <a:t> </a:t>
            </a:r>
            <a:r>
              <a:rPr lang="en-US" altLang="ko-KR" b="1" dirty="0" smtClean="0"/>
              <a:t>N = 202</a:t>
            </a:r>
          </a:p>
        </p:txBody>
      </p:sp>
      <p:sp>
        <p:nvSpPr>
          <p:cNvPr id="10" name="아래쪽 화살표 9"/>
          <p:cNvSpPr/>
          <p:nvPr/>
        </p:nvSpPr>
        <p:spPr>
          <a:xfrm>
            <a:off x="4139952" y="3861048"/>
            <a:ext cx="108011" cy="682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>
            <a:off x="4211960" y="4077072"/>
            <a:ext cx="19442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6156176" y="3429000"/>
            <a:ext cx="2520280" cy="1440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r>
              <a:rPr lang="en-US" altLang="ko-KR" sz="1400" b="1" dirty="0" smtClean="0"/>
              <a:t>Exclusion</a:t>
            </a:r>
          </a:p>
          <a:p>
            <a:pPr algn="ctr"/>
            <a:r>
              <a:rPr lang="en-US" altLang="ko-KR" sz="1400" b="1" dirty="0" smtClean="0"/>
              <a:t> 1) 106 cases absence of </a:t>
            </a:r>
            <a:r>
              <a:rPr lang="en-US" altLang="ko-KR" sz="1400" b="1" dirty="0" err="1" smtClean="0"/>
              <a:t>Fibroscan</a:t>
            </a:r>
            <a:r>
              <a:rPr lang="en-US" altLang="ko-KR" sz="1400" b="1" baseline="30000" dirty="0" smtClean="0"/>
              <a:t>®</a:t>
            </a:r>
            <a:r>
              <a:rPr lang="en-US" altLang="ko-KR" sz="1400" b="1" dirty="0" smtClean="0"/>
              <a:t>, ICG R15, CT </a:t>
            </a:r>
            <a:r>
              <a:rPr lang="en-US" altLang="ko-KR" sz="1400" b="1" dirty="0" err="1" smtClean="0"/>
              <a:t>volumetry</a:t>
            </a:r>
            <a:r>
              <a:rPr lang="en-US" altLang="ko-KR" sz="1400" b="1" dirty="0" smtClean="0"/>
              <a:t> </a:t>
            </a:r>
          </a:p>
          <a:p>
            <a:pPr algn="ctr"/>
            <a:r>
              <a:rPr lang="en-US" altLang="ko-KR" sz="1400" b="1" dirty="0" smtClean="0"/>
              <a:t>2) 5 cases invalid data for PHLF</a:t>
            </a:r>
          </a:p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2411760" y="4581128"/>
            <a:ext cx="3528392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N = 90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16632"/>
            <a:ext cx="4320480" cy="646331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Adobe Kaiti Std R" pitchFamily="18" charset="-128"/>
                <a:ea typeface="Adobe Kaiti Std R" pitchFamily="18" charset="-128"/>
              </a:rPr>
              <a:t>Patient Selection</a:t>
            </a:r>
            <a:endParaRPr lang="ko-KR" altLang="en-US" sz="3600" dirty="0">
              <a:latin typeface="Adobe Kaiti Std R" pitchFamily="18" charset="-128"/>
            </a:endParaRPr>
          </a:p>
        </p:txBody>
      </p:sp>
      <p:sp>
        <p:nvSpPr>
          <p:cNvPr id="19" name="오른쪽 화살표 18"/>
          <p:cNvSpPr/>
          <p:nvPr/>
        </p:nvSpPr>
        <p:spPr>
          <a:xfrm>
            <a:off x="4211960" y="2204864"/>
            <a:ext cx="19442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4139952" y="1988840"/>
            <a:ext cx="108011" cy="682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92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4470</TotalTime>
  <Words>2657</Words>
  <Application>Microsoft Office PowerPoint</Application>
  <PresentationFormat>화면 슬라이드 쇼(4:3)</PresentationFormat>
  <Paragraphs>465</Paragraphs>
  <Slides>19</Slides>
  <Notes>19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1" baseType="lpstr">
      <vt:lpstr>Office 테마</vt:lpstr>
      <vt:lpstr>37_디자인 사용자 지정</vt:lpstr>
      <vt:lpstr>PowerPoint 프레젠테이션</vt:lpstr>
      <vt:lpstr>Considerations for liver resection</vt:lpstr>
      <vt:lpstr>PowerPoint 프레젠테이션</vt:lpstr>
      <vt:lpstr>Guide 2. Platelet count  (150,000)</vt:lpstr>
      <vt:lpstr>Guide 3. Liver Stiffness Measurement</vt:lpstr>
      <vt:lpstr>Guide 4. Remnant liver volume</vt:lpstr>
      <vt:lpstr>PowerPoint 프레젠테이션</vt:lpstr>
      <vt:lpstr>Evaluation of Safe Guideline  to Prevent Posthepatectomy Liver Failure   - For Right Hepatectomy -</vt:lpstr>
      <vt:lpstr>PowerPoint 프레젠테이션</vt:lpstr>
      <vt:lpstr>PowerPoint 프레젠테이션</vt:lpstr>
      <vt:lpstr>Demographics (1)</vt:lpstr>
      <vt:lpstr>Demographics (2)</vt:lpstr>
      <vt:lpstr>Clinical factors for Posthepatectomy Liver Failure(PHLF) after Right hepatectomy </vt:lpstr>
      <vt:lpstr>ROC curves and Cut-off values  for Clinical relevant PHLF after Right hepatectomy (1)</vt:lpstr>
      <vt:lpstr>Validation of new criteria for expectation of Clinical Relevant PHLF after Right hepatectomy (1)</vt:lpstr>
      <vt:lpstr>Validation of new criteria for expectation of Clinical Relevant PHLF after Right hepatectomy (2)</vt:lpstr>
      <vt:lpstr>PowerPoint 프레젠테이션</vt:lpstr>
      <vt:lpstr>PowerPoint 프레젠테이션</vt:lpstr>
      <vt:lpstr>ROC curves and Cut-off values  for Clinical relevant PHLF after Right hepatectomy (2)</vt:lpstr>
    </vt:vector>
  </TitlesOfParts>
  <Company>연세의료원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양석정(외과학교실)</dc:creator>
  <cp:lastModifiedBy>INDIO</cp:lastModifiedBy>
  <cp:revision>250</cp:revision>
  <dcterms:created xsi:type="dcterms:W3CDTF">2015-10-23T14:44:45Z</dcterms:created>
  <dcterms:modified xsi:type="dcterms:W3CDTF">2016-04-02T02:50:18Z</dcterms:modified>
</cp:coreProperties>
</file>