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76" r:id="rId2"/>
    <p:sldId id="577" r:id="rId3"/>
    <p:sldId id="579" r:id="rId4"/>
    <p:sldId id="580" r:id="rId5"/>
    <p:sldId id="543" r:id="rId6"/>
    <p:sldId id="637" r:id="rId7"/>
    <p:sldId id="638" r:id="rId8"/>
    <p:sldId id="594" r:id="rId9"/>
    <p:sldId id="566" r:id="rId10"/>
    <p:sldId id="583" r:id="rId11"/>
    <p:sldId id="625" r:id="rId12"/>
    <p:sldId id="627" r:id="rId13"/>
    <p:sldId id="630" r:id="rId14"/>
    <p:sldId id="635" r:id="rId15"/>
    <p:sldId id="633" r:id="rId16"/>
    <p:sldId id="628" r:id="rId17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n-Young Jang" initials="JJ" lastIdx="20" clrIdx="0">
    <p:extLst/>
  </p:cmAuthor>
  <p:cmAuthor id="2" name="Digital NEX" initials="DN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99"/>
    <a:srgbClr val="FFFF9F"/>
    <a:srgbClr val="D09E00"/>
    <a:srgbClr val="F3CE67"/>
    <a:srgbClr val="58A7EE"/>
    <a:srgbClr val="FCAAD5"/>
    <a:srgbClr val="F0C13C"/>
    <a:srgbClr val="C9C400"/>
    <a:srgbClr val="FFFF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77673" autoAdjust="0"/>
  </p:normalViewPr>
  <p:slideViewPr>
    <p:cSldViewPr>
      <p:cViewPr varScale="1">
        <p:scale>
          <a:sx n="70" d="100"/>
          <a:sy n="70" d="100"/>
        </p:scale>
        <p:origin x="-19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73E7B-1B9B-4DC1-BEC8-F02AD85F9295}" type="datetimeFigureOut">
              <a:rPr lang="ko-KR" altLang="en-US" smtClean="0"/>
              <a:t>2016-04-01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F8C7F-F959-429C-A4E8-9A932EED51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6967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BAE05-DF2C-4208-9665-22B62AE932C3}" type="datetimeFigureOut">
              <a:rPr lang="ko-KR" altLang="en-US" smtClean="0"/>
              <a:pPr/>
              <a:t>2016-04-01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B1FE5-C52B-4643-8B1F-875A50954C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999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F0BF5-2F92-4154-B36E-DA53E7263983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147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1FE5-C52B-4643-8B1F-875A50954C31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0499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1FE5-C52B-4643-8B1F-875A50954C31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9407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Distant recurrence rate</a:t>
            </a:r>
            <a:r>
              <a:rPr lang="ko-KR" altLang="en-US" dirty="0" smtClean="0"/>
              <a:t>가 어떻게 </a:t>
            </a:r>
            <a:r>
              <a:rPr lang="en-US" altLang="ko-KR" dirty="0" smtClean="0"/>
              <a:t>68.8%</a:t>
            </a:r>
            <a:r>
              <a:rPr lang="ko-KR" altLang="en-US" dirty="0" smtClean="0"/>
              <a:t>인지</a:t>
            </a:r>
            <a:r>
              <a:rPr lang="en-US" altLang="ko-KR" dirty="0" smtClean="0"/>
              <a:t>? 70/259</a:t>
            </a:r>
            <a:r>
              <a:rPr lang="ko-KR" altLang="en-US" dirty="0" smtClean="0"/>
              <a:t>가 맞을 것이고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recur </a:t>
            </a:r>
            <a:r>
              <a:rPr lang="ko-KR" altLang="en-US" baseline="0" dirty="0" smtClean="0"/>
              <a:t>중 </a:t>
            </a:r>
            <a:r>
              <a:rPr lang="en-US" altLang="ko-KR" baseline="0" dirty="0" smtClean="0"/>
              <a:t>distant meta</a:t>
            </a:r>
            <a:r>
              <a:rPr lang="ko-KR" altLang="en-US" baseline="0" dirty="0" smtClean="0"/>
              <a:t>를 알고 싶다면 </a:t>
            </a:r>
            <a:r>
              <a:rPr lang="en-US" altLang="ko-KR" baseline="0" dirty="0" smtClean="0"/>
              <a:t>70/89 </a:t>
            </a:r>
            <a:r>
              <a:rPr lang="ko-KR" altLang="en-US" baseline="0" dirty="0" smtClean="0"/>
              <a:t>아닌가 모르겠다</a:t>
            </a:r>
            <a:r>
              <a:rPr lang="en-US" altLang="ko-KR" baseline="0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1FE5-C52B-4643-8B1F-875A50954C31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983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1FE5-C52B-4643-8B1F-875A50954C31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7434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이 슬라이드에서는 </a:t>
            </a:r>
            <a:r>
              <a:rPr lang="ko-KR" altLang="en-US" dirty="0" err="1" smtClean="0"/>
              <a:t>첫번째</a:t>
            </a:r>
            <a:r>
              <a:rPr lang="ko-KR" altLang="en-US" dirty="0" smtClean="0"/>
              <a:t> 문장과 생존그래프가 불필요하고 아래 내용만 있으면 </a:t>
            </a:r>
            <a:r>
              <a:rPr lang="ko-KR" altLang="en-US" dirty="0" err="1" smtClean="0"/>
              <a:t>될것</a:t>
            </a:r>
            <a:r>
              <a:rPr lang="ko-KR" altLang="en-US" dirty="0" smtClean="0"/>
              <a:t> 같다는 말씀이셨는데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전보다 여백이 많이 생긴 것 같고 아래 것으로 한</a:t>
            </a:r>
            <a:r>
              <a:rPr lang="ko-KR" altLang="en-US" baseline="0" dirty="0" smtClean="0"/>
              <a:t> 페이지 채우려면 너무 썰렁하니 그냥 두는 것도 괜찮겠다</a:t>
            </a:r>
            <a:r>
              <a:rPr lang="en-US" altLang="ko-KR" baseline="0" dirty="0" smtClean="0"/>
              <a:t>. </a:t>
            </a:r>
            <a:r>
              <a:rPr lang="ko-KR" altLang="en-US" baseline="0" dirty="0" err="1" smtClean="0"/>
              <a:t>너가</a:t>
            </a:r>
            <a:r>
              <a:rPr lang="ko-KR" altLang="en-US" baseline="0" dirty="0" smtClean="0"/>
              <a:t> 정해라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1FE5-C52B-4643-8B1F-875A50954C31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2107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이 페이지에서는 </a:t>
            </a:r>
            <a:r>
              <a:rPr lang="en-US" altLang="ko-KR" dirty="0" smtClean="0"/>
              <a:t>ca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말고 </a:t>
            </a:r>
            <a:r>
              <a:rPr lang="en-US" altLang="ko-KR" baseline="0" dirty="0" smtClean="0"/>
              <a:t>cancer </a:t>
            </a:r>
            <a:r>
              <a:rPr lang="ko-KR" altLang="en-US" baseline="0" dirty="0" smtClean="0"/>
              <a:t>다 쓰라는 말씀으로 기억됨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1FE5-C52B-4643-8B1F-875A50954C31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5806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사진 바꾸기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1FE5-C52B-4643-8B1F-875A50954C31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8303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1FE5-C52B-4643-8B1F-875A50954C31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1240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Multivariate</a:t>
            </a:r>
            <a:r>
              <a:rPr lang="ko-KR" altLang="en-US" dirty="0" smtClean="0"/>
              <a:t>에서는 </a:t>
            </a:r>
            <a:r>
              <a:rPr lang="en-US" altLang="ko-KR" dirty="0" smtClean="0"/>
              <a:t>95% CI </a:t>
            </a:r>
            <a:r>
              <a:rPr lang="ko-KR" altLang="en-US" dirty="0" smtClean="0"/>
              <a:t>어지간하면 써주자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</a:t>
            </a:r>
            <a:r>
              <a:rPr lang="en-US" altLang="ko-KR" dirty="0" smtClean="0"/>
              <a:t>%</a:t>
            </a:r>
            <a:r>
              <a:rPr lang="ko-KR" altLang="en-US" dirty="0" smtClean="0"/>
              <a:t>는 행 중 </a:t>
            </a:r>
            <a:r>
              <a:rPr lang="en-US" altLang="ko-KR" dirty="0" smtClean="0"/>
              <a:t>% </a:t>
            </a:r>
            <a:r>
              <a:rPr lang="ko-KR" altLang="en-US" dirty="0" smtClean="0"/>
              <a:t>말고 열 중 </a:t>
            </a:r>
            <a:r>
              <a:rPr lang="en-US" altLang="ko-KR" dirty="0" smtClean="0"/>
              <a:t>% </a:t>
            </a:r>
            <a:r>
              <a:rPr lang="ko-KR" altLang="en-US" dirty="0" smtClean="0"/>
              <a:t>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적어야 할 것 같은데</a:t>
            </a:r>
            <a:r>
              <a:rPr lang="en-US" altLang="ko-KR" dirty="0" smtClean="0"/>
              <a:t>..</a:t>
            </a:r>
          </a:p>
          <a:p>
            <a:r>
              <a:rPr lang="ko-KR" altLang="en-US" dirty="0" smtClean="0"/>
              <a:t>예를 들면 </a:t>
            </a:r>
            <a:r>
              <a:rPr lang="en-US" altLang="ko-KR" dirty="0" smtClean="0"/>
              <a:t>No</a:t>
            </a:r>
            <a:r>
              <a:rPr lang="en-US" altLang="ko-KR" baseline="0" dirty="0" smtClean="0"/>
              <a:t> recur group</a:t>
            </a:r>
            <a:r>
              <a:rPr lang="ko-KR" altLang="en-US" baseline="0" dirty="0" smtClean="0"/>
              <a:t>에서 남자가 </a:t>
            </a:r>
            <a:r>
              <a:rPr lang="en-US" altLang="ko-KR" baseline="0" dirty="0" smtClean="0"/>
              <a:t>89</a:t>
            </a:r>
            <a:r>
              <a:rPr lang="ko-KR" altLang="en-US" baseline="0" dirty="0" smtClean="0"/>
              <a:t>명으로 </a:t>
            </a:r>
            <a:r>
              <a:rPr lang="en-US" altLang="ko-KR" baseline="0" dirty="0" smtClean="0"/>
              <a:t>52.4%</a:t>
            </a:r>
            <a:r>
              <a:rPr lang="ko-KR" altLang="en-US" baseline="0" dirty="0" smtClean="0"/>
              <a:t>고 여자가 </a:t>
            </a:r>
            <a:r>
              <a:rPr lang="en-US" altLang="ko-KR" baseline="0" dirty="0" smtClean="0"/>
              <a:t>51</a:t>
            </a:r>
            <a:r>
              <a:rPr lang="ko-KR" altLang="en-US" baseline="0" dirty="0" smtClean="0"/>
              <a:t>명으로 </a:t>
            </a:r>
            <a:r>
              <a:rPr lang="en-US" altLang="ko-KR" baseline="0" dirty="0" smtClean="0"/>
              <a:t>47.6%.</a:t>
            </a:r>
          </a:p>
          <a:p>
            <a:r>
              <a:rPr lang="ko-KR" altLang="en-US" baseline="0" dirty="0" smtClean="0"/>
              <a:t>그 그룹의 전체에서 차지하는 비율에 차이가 있음을 검정하는 것이므로</a:t>
            </a:r>
            <a:r>
              <a:rPr lang="en-US" altLang="ko-KR" baseline="0" dirty="0" smtClean="0"/>
              <a:t>…</a:t>
            </a:r>
          </a:p>
          <a:p>
            <a:r>
              <a:rPr lang="ko-KR" altLang="en-US" baseline="0" dirty="0" smtClean="0"/>
              <a:t>그리고</a:t>
            </a:r>
            <a:r>
              <a:rPr lang="en-US" altLang="ko-KR" baseline="0" dirty="0" smtClean="0"/>
              <a:t> multivariate</a:t>
            </a:r>
            <a:r>
              <a:rPr lang="ko-KR" altLang="en-US" baseline="0" dirty="0" smtClean="0"/>
              <a:t>에서 </a:t>
            </a:r>
            <a:r>
              <a:rPr lang="en-US" altLang="ko-KR" baseline="0" dirty="0" smtClean="0"/>
              <a:t>N1</a:t>
            </a:r>
            <a:r>
              <a:rPr lang="ko-KR" altLang="en-US" baseline="0" dirty="0" smtClean="0"/>
              <a:t>이 </a:t>
            </a:r>
            <a:r>
              <a:rPr lang="en-US" altLang="ko-KR" baseline="0" dirty="0" smtClean="0"/>
              <a:t>HR 2.309</a:t>
            </a:r>
            <a:r>
              <a:rPr lang="ko-KR" altLang="en-US" baseline="0" dirty="0" err="1" smtClean="0"/>
              <a:t>인거</a:t>
            </a:r>
            <a:r>
              <a:rPr lang="ko-KR" altLang="en-US" baseline="0" dirty="0" smtClean="0"/>
              <a:t> 맞지</a:t>
            </a:r>
            <a:r>
              <a:rPr lang="en-US" altLang="ko-KR" baseline="0" dirty="0" smtClean="0"/>
              <a:t>??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1FE5-C52B-4643-8B1F-875A50954C31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7309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1FE5-C52B-4643-8B1F-875A50954C31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9982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이전과 마찬가지로 </a:t>
            </a:r>
            <a:r>
              <a:rPr lang="en-US" altLang="ko-KR" dirty="0" smtClean="0"/>
              <a:t>%</a:t>
            </a:r>
            <a:r>
              <a:rPr lang="ko-KR" altLang="en-US" dirty="0" smtClean="0"/>
              <a:t>를 각 그룹에 대한 것으로 바꿔줘</a:t>
            </a:r>
            <a:r>
              <a:rPr lang="en-US" altLang="ko-KR" dirty="0" smtClean="0"/>
              <a:t>..</a:t>
            </a:r>
          </a:p>
          <a:p>
            <a:r>
              <a:rPr lang="ko-KR" altLang="en-US" dirty="0" smtClean="0"/>
              <a:t>통계량은 차이 없을 것이야</a:t>
            </a:r>
            <a:r>
              <a:rPr lang="en-US" altLang="ko-KR" dirty="0" smtClean="0"/>
              <a:t>…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1FE5-C52B-4643-8B1F-875A50954C31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2772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아마도 </a:t>
            </a:r>
            <a:r>
              <a:rPr lang="en-US" altLang="ko-KR" dirty="0" smtClean="0"/>
              <a:t>T stage</a:t>
            </a:r>
            <a:r>
              <a:rPr lang="ko-KR" altLang="en-US" dirty="0" smtClean="0"/>
              <a:t>가 높아짐에 따라 </a:t>
            </a:r>
            <a:r>
              <a:rPr lang="en-US" altLang="ko-KR" dirty="0" smtClean="0"/>
              <a:t>non-SMA</a:t>
            </a:r>
            <a:r>
              <a:rPr lang="en-US" altLang="ko-KR" baseline="0" dirty="0" smtClean="0"/>
              <a:t> recur</a:t>
            </a:r>
            <a:r>
              <a:rPr lang="ko-KR" altLang="en-US" baseline="0" dirty="0" smtClean="0"/>
              <a:t>의 빈도가 증가한다는 이야기를 하려고 사용한 통계 같은데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그렇다면 </a:t>
            </a:r>
            <a:r>
              <a:rPr lang="en-US" altLang="ko-KR" baseline="0" dirty="0" smtClean="0"/>
              <a:t>%</a:t>
            </a:r>
            <a:r>
              <a:rPr lang="ko-KR" altLang="en-US" baseline="0" dirty="0" smtClean="0"/>
              <a:t>를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다르게 써야 할 것 같다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그리고 </a:t>
            </a:r>
            <a:r>
              <a:rPr lang="en-US" altLang="ko-KR" baseline="0" dirty="0" smtClean="0"/>
              <a:t>Total recur </a:t>
            </a:r>
            <a:r>
              <a:rPr lang="ko-KR" altLang="en-US" baseline="0" dirty="0" smtClean="0"/>
              <a:t>열은 없어도 될 듯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1FE5-C52B-4643-8B1F-875A50954C31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2769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C8E2-A3D3-4AB4-8DB3-7925AD091F5B}" type="datetimeFigureOut">
              <a:rPr lang="ko-KR" altLang="en-US" smtClean="0"/>
              <a:pPr/>
              <a:t>2016-04-01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D56-34D7-4A34-B478-D68B2E073C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803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C8E2-A3D3-4AB4-8DB3-7925AD091F5B}" type="datetimeFigureOut">
              <a:rPr lang="ko-KR" altLang="en-US" smtClean="0"/>
              <a:pPr/>
              <a:t>2016-04-01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D56-34D7-4A34-B478-D68B2E073C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5809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C8E2-A3D3-4AB4-8DB3-7925AD091F5B}" type="datetimeFigureOut">
              <a:rPr lang="ko-KR" altLang="en-US" smtClean="0"/>
              <a:pPr/>
              <a:t>2016-04-01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D56-34D7-4A34-B478-D68B2E073C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488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C8E2-A3D3-4AB4-8DB3-7925AD091F5B}" type="datetimeFigureOut">
              <a:rPr lang="ko-KR" altLang="en-US" smtClean="0"/>
              <a:pPr/>
              <a:t>2016-04-01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D56-34D7-4A34-B478-D68B2E073C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181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C8E2-A3D3-4AB4-8DB3-7925AD091F5B}" type="datetimeFigureOut">
              <a:rPr lang="ko-KR" altLang="en-US" smtClean="0"/>
              <a:pPr/>
              <a:t>2016-04-01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D56-34D7-4A34-B478-D68B2E073C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440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C8E2-A3D3-4AB4-8DB3-7925AD091F5B}" type="datetimeFigureOut">
              <a:rPr lang="ko-KR" altLang="en-US" smtClean="0"/>
              <a:pPr/>
              <a:t>2016-04-01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D56-34D7-4A34-B478-D68B2E073C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36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C8E2-A3D3-4AB4-8DB3-7925AD091F5B}" type="datetimeFigureOut">
              <a:rPr lang="ko-KR" altLang="en-US" smtClean="0"/>
              <a:pPr/>
              <a:t>2016-04-01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D56-34D7-4A34-B478-D68B2E073C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7056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C8E2-A3D3-4AB4-8DB3-7925AD091F5B}" type="datetimeFigureOut">
              <a:rPr lang="ko-KR" altLang="en-US" smtClean="0"/>
              <a:pPr/>
              <a:t>2016-04-01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D56-34D7-4A34-B478-D68B2E073C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061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C8E2-A3D3-4AB4-8DB3-7925AD091F5B}" type="datetimeFigureOut">
              <a:rPr lang="ko-KR" altLang="en-US" smtClean="0"/>
              <a:pPr/>
              <a:t>2016-04-01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D56-34D7-4A34-B478-D68B2E073C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457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C8E2-A3D3-4AB4-8DB3-7925AD091F5B}" type="datetimeFigureOut">
              <a:rPr lang="ko-KR" altLang="en-US" smtClean="0"/>
              <a:pPr/>
              <a:t>2016-04-01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D56-34D7-4A34-B478-D68B2E073C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2119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C8E2-A3D3-4AB4-8DB3-7925AD091F5B}" type="datetimeFigureOut">
              <a:rPr lang="ko-KR" altLang="en-US" smtClean="0"/>
              <a:pPr/>
              <a:t>2016-04-01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D56-34D7-4A34-B478-D68B2E073C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007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9C8E2-A3D3-4AB4-8DB3-7925AD091F5B}" type="datetimeFigureOut">
              <a:rPr lang="ko-KR" altLang="en-US" smtClean="0"/>
              <a:pPr/>
              <a:t>2016-04-01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A6D56-34D7-4A34-B478-D68B2E073C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728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4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988" y="49959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430937"/>
            <a:ext cx="8625970" cy="3070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 smtClean="0">
                <a:latin typeface="+mj-ea"/>
                <a:ea typeface="+mj-ea"/>
                <a:cs typeface="Tahoma" pitchFamily="34" charset="0"/>
              </a:rPr>
              <a:t>Recurrence </a:t>
            </a:r>
            <a:r>
              <a:rPr lang="en-US" altLang="ko-KR" sz="3600" b="1" dirty="0">
                <a:latin typeface="+mj-ea"/>
                <a:ea typeface="+mj-ea"/>
                <a:cs typeface="Tahoma" pitchFamily="34" charset="0"/>
              </a:rPr>
              <a:t>P</a:t>
            </a:r>
            <a:r>
              <a:rPr lang="en-US" altLang="ko-KR" sz="3600" b="1" dirty="0" smtClean="0">
                <a:latin typeface="+mj-ea"/>
                <a:ea typeface="+mj-ea"/>
                <a:cs typeface="Tahoma" pitchFamily="34" charset="0"/>
              </a:rPr>
              <a:t>atterns </a:t>
            </a:r>
            <a:r>
              <a:rPr lang="en-US" altLang="ko-KR" sz="3600" b="1" dirty="0">
                <a:latin typeface="+mj-ea"/>
                <a:ea typeface="+mj-ea"/>
                <a:cs typeface="Tahoma" pitchFamily="34" charset="0"/>
              </a:rPr>
              <a:t>of </a:t>
            </a:r>
            <a:r>
              <a:rPr lang="en-US" altLang="ko-KR" sz="3600" b="1" dirty="0" smtClean="0">
                <a:latin typeface="+mj-ea"/>
                <a:ea typeface="+mj-ea"/>
                <a:cs typeface="Tahoma" pitchFamily="34" charset="0"/>
              </a:rPr>
              <a:t>Curative Resected Ampulla </a:t>
            </a:r>
            <a:r>
              <a:rPr lang="en-US" altLang="ko-KR" sz="3600" b="1" dirty="0">
                <a:latin typeface="+mj-ea"/>
                <a:ea typeface="+mj-ea"/>
                <a:cs typeface="Tahoma" pitchFamily="34" charset="0"/>
              </a:rPr>
              <a:t>of </a:t>
            </a:r>
            <a:r>
              <a:rPr lang="en-US" altLang="ko-KR" sz="3600" b="1" dirty="0" err="1" smtClean="0">
                <a:latin typeface="+mj-ea"/>
                <a:ea typeface="+mj-ea"/>
                <a:cs typeface="Tahoma" pitchFamily="34" charset="0"/>
              </a:rPr>
              <a:t>Vater</a:t>
            </a:r>
            <a:r>
              <a:rPr lang="en-US" altLang="ko-KR" sz="3600" b="1" dirty="0" smtClean="0">
                <a:latin typeface="+mj-ea"/>
                <a:ea typeface="+mj-ea"/>
                <a:cs typeface="Tahoma" pitchFamily="34" charset="0"/>
              </a:rPr>
              <a:t> Cancer</a:t>
            </a:r>
          </a:p>
          <a:p>
            <a:pPr algn="ctr">
              <a:lnSpc>
                <a:spcPct val="150000"/>
              </a:lnSpc>
            </a:pPr>
            <a:endParaRPr lang="en-US" altLang="ko-KR" sz="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ahoma" pitchFamily="34" charset="0"/>
              </a:rPr>
              <a:t>: </a:t>
            </a:r>
            <a:r>
              <a:rPr lang="en-US" altLang="ko-KR" sz="26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ahoma" pitchFamily="34" charset="0"/>
              </a:rPr>
              <a:t>Significance of </a:t>
            </a:r>
            <a:r>
              <a:rPr lang="en-US" altLang="ko-KR" sz="2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ahoma" pitchFamily="34" charset="0"/>
              </a:rPr>
              <a:t>Lymph Node Dissection Around Superior Mesentery Artery</a:t>
            </a:r>
            <a:endParaRPr lang="en-US" altLang="ko-KR" sz="36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3" y="3717032"/>
            <a:ext cx="87849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100" b="1" u="sng" dirty="0" err="1">
                <a:latin typeface="+mj-ea"/>
                <a:ea typeface="+mj-ea"/>
                <a:cs typeface="Tahoma" pitchFamily="34" charset="0"/>
              </a:rPr>
              <a:t>Hongbeom</a:t>
            </a:r>
            <a:r>
              <a:rPr lang="en-US" altLang="ko-KR" sz="2100" b="1" u="sng" dirty="0">
                <a:latin typeface="+mj-ea"/>
                <a:ea typeface="+mj-ea"/>
                <a:cs typeface="Tahoma" pitchFamily="34" charset="0"/>
              </a:rPr>
              <a:t> </a:t>
            </a:r>
            <a:r>
              <a:rPr lang="en-US" altLang="ko-KR" sz="2100" b="1" u="sng" dirty="0" smtClean="0">
                <a:latin typeface="+mj-ea"/>
                <a:ea typeface="+mj-ea"/>
                <a:cs typeface="Tahoma" pitchFamily="34" charset="0"/>
              </a:rPr>
              <a:t>Kim</a:t>
            </a:r>
            <a:r>
              <a:rPr lang="en-US" altLang="ko-KR" sz="2100" dirty="0" smtClean="0">
                <a:latin typeface="+mj-ea"/>
                <a:ea typeface="+mj-ea"/>
                <a:cs typeface="Tahoma" pitchFamily="34" charset="0"/>
              </a:rPr>
              <a:t>, Jae </a:t>
            </a:r>
            <a:r>
              <a:rPr lang="en-US" altLang="ko-KR" sz="2100" dirty="0" err="1" smtClean="0">
                <a:latin typeface="+mj-ea"/>
                <a:ea typeface="+mj-ea"/>
                <a:cs typeface="Tahoma" pitchFamily="34" charset="0"/>
              </a:rPr>
              <a:t>Ri</a:t>
            </a:r>
            <a:r>
              <a:rPr lang="en-US" altLang="ko-KR" sz="2100" dirty="0" smtClean="0">
                <a:latin typeface="+mj-ea"/>
                <a:ea typeface="+mj-ea"/>
                <a:cs typeface="Tahoma" pitchFamily="34" charset="0"/>
              </a:rPr>
              <a:t> Kim, </a:t>
            </a:r>
            <a:r>
              <a:rPr lang="en-US" altLang="ko-KR" sz="2100" dirty="0" err="1" smtClean="0">
                <a:latin typeface="+mj-ea"/>
                <a:ea typeface="+mj-ea"/>
                <a:cs typeface="Tahoma" pitchFamily="34" charset="0"/>
              </a:rPr>
              <a:t>Wooil</a:t>
            </a:r>
            <a:r>
              <a:rPr lang="en-US" altLang="ko-KR" sz="2100" dirty="0" smtClean="0">
                <a:latin typeface="+mj-ea"/>
                <a:ea typeface="+mj-ea"/>
                <a:cs typeface="Tahoma" pitchFamily="34" charset="0"/>
              </a:rPr>
              <a:t> Kwon, Jin-Young Jang, </a:t>
            </a:r>
          </a:p>
          <a:p>
            <a:pPr algn="ctr"/>
            <a:r>
              <a:rPr lang="en-US" altLang="ko-KR" sz="2100" dirty="0" smtClean="0">
                <a:latin typeface="+mj-ea"/>
                <a:ea typeface="+mj-ea"/>
                <a:cs typeface="Tahoma" pitchFamily="34" charset="0"/>
              </a:rPr>
              <a:t>Sun-</a:t>
            </a:r>
            <a:r>
              <a:rPr lang="en-US" altLang="ko-KR" sz="2100" dirty="0" err="1" smtClean="0">
                <a:latin typeface="+mj-ea"/>
                <a:ea typeface="+mj-ea"/>
                <a:cs typeface="Tahoma" pitchFamily="34" charset="0"/>
              </a:rPr>
              <a:t>Whe</a:t>
            </a:r>
            <a:r>
              <a:rPr lang="en-US" altLang="ko-KR" sz="2100" dirty="0" smtClean="0">
                <a:latin typeface="+mj-ea"/>
                <a:ea typeface="+mj-ea"/>
                <a:cs typeface="Tahoma" pitchFamily="34" charset="0"/>
              </a:rPr>
              <a:t> Kim </a:t>
            </a:r>
            <a:endParaRPr lang="ko-KR" altLang="en-US" sz="2100" dirty="0">
              <a:latin typeface="+mj-ea"/>
              <a:ea typeface="+mj-ea"/>
              <a:cs typeface="Tahoma" pitchFamily="34" charset="0"/>
            </a:endParaRPr>
          </a:p>
          <a:p>
            <a:pPr algn="ctr"/>
            <a:endParaRPr lang="en-US" altLang="ko-KR" sz="2200" dirty="0" smtClean="0">
              <a:latin typeface="+mj-ea"/>
              <a:ea typeface="+mj-ea"/>
              <a:cs typeface="Tahoma" pitchFamily="34" charset="0"/>
            </a:endParaRPr>
          </a:p>
          <a:p>
            <a:pPr algn="ctr"/>
            <a:r>
              <a:rPr lang="en-US" altLang="ko-KR" sz="2000" dirty="0" smtClean="0">
                <a:latin typeface="+mj-ea"/>
                <a:ea typeface="+mj-ea"/>
                <a:cs typeface="Tahoma" pitchFamily="34" charset="0"/>
              </a:rPr>
              <a:t>Division </a:t>
            </a:r>
            <a:r>
              <a:rPr lang="en-US" altLang="ko-KR" sz="2000" dirty="0">
                <a:latin typeface="+mj-ea"/>
                <a:ea typeface="+mj-ea"/>
                <a:cs typeface="Tahoma" pitchFamily="34" charset="0"/>
              </a:rPr>
              <a:t>of </a:t>
            </a:r>
            <a:r>
              <a:rPr lang="en-US" altLang="ko-KR" sz="2000" dirty="0" err="1" smtClean="0">
                <a:latin typeface="+mj-ea"/>
                <a:ea typeface="+mj-ea"/>
                <a:cs typeface="Tahoma" pitchFamily="34" charset="0"/>
              </a:rPr>
              <a:t>Hepatobiliarypancreas</a:t>
            </a:r>
            <a:r>
              <a:rPr lang="en-US" altLang="ko-KR" sz="2000" dirty="0" smtClean="0">
                <a:latin typeface="+mj-ea"/>
                <a:ea typeface="+mj-ea"/>
                <a:cs typeface="Tahoma" pitchFamily="34" charset="0"/>
              </a:rPr>
              <a:t> Surgery </a:t>
            </a:r>
          </a:p>
          <a:p>
            <a:pPr algn="ctr"/>
            <a:r>
              <a:rPr lang="en-US" altLang="ko-KR" sz="2000" dirty="0" smtClean="0">
                <a:latin typeface="+mj-ea"/>
                <a:ea typeface="+mj-ea"/>
                <a:cs typeface="Tahoma" pitchFamily="34" charset="0"/>
              </a:rPr>
              <a:t>Department </a:t>
            </a:r>
            <a:r>
              <a:rPr lang="en-US" altLang="ko-KR" sz="2000" dirty="0">
                <a:latin typeface="+mj-ea"/>
                <a:ea typeface="+mj-ea"/>
                <a:cs typeface="Tahoma" pitchFamily="34" charset="0"/>
              </a:rPr>
              <a:t>of Surgery </a:t>
            </a:r>
            <a:endParaRPr lang="en-US" altLang="ko-KR" sz="2000" dirty="0" smtClean="0">
              <a:latin typeface="+mj-ea"/>
              <a:ea typeface="+mj-ea"/>
              <a:cs typeface="Tahoma" pitchFamily="34" charset="0"/>
            </a:endParaRPr>
          </a:p>
          <a:p>
            <a:pPr algn="ctr"/>
            <a:r>
              <a:rPr lang="en-US" altLang="ko-KR" sz="2000" dirty="0" smtClean="0">
                <a:latin typeface="+mj-ea"/>
                <a:ea typeface="+mj-ea"/>
                <a:cs typeface="Tahoma" pitchFamily="34" charset="0"/>
              </a:rPr>
              <a:t>Seoul National University College of Medicine</a:t>
            </a:r>
          </a:p>
        </p:txBody>
      </p:sp>
    </p:spTree>
    <p:extLst>
      <p:ext uri="{BB962C8B-B14F-4D97-AF65-F5344CB8AC3E}">
        <p14:creationId xmlns:p14="http://schemas.microsoft.com/office/powerpoint/2010/main" val="265393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3887924" y="980728"/>
            <a:ext cx="36004" cy="5616624"/>
          </a:xfrm>
          <a:prstGeom prst="line">
            <a:avLst/>
          </a:prstGeom>
          <a:ln w="57150">
            <a:solidFill>
              <a:srgbClr val="FF75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5544108" y="980728"/>
            <a:ext cx="36004" cy="5616624"/>
          </a:xfrm>
          <a:prstGeom prst="line">
            <a:avLst/>
          </a:prstGeom>
          <a:ln w="57150">
            <a:solidFill>
              <a:srgbClr val="FF75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자유형 16"/>
          <p:cNvSpPr/>
          <p:nvPr/>
        </p:nvSpPr>
        <p:spPr>
          <a:xfrm>
            <a:off x="5049126" y="2042901"/>
            <a:ext cx="1899138" cy="522003"/>
          </a:xfrm>
          <a:custGeom>
            <a:avLst/>
            <a:gdLst>
              <a:gd name="connsiteX0" fmla="*/ 0 w 1899138"/>
              <a:gd name="connsiteY0" fmla="*/ 522003 h 522003"/>
              <a:gd name="connsiteX1" fmla="*/ 79131 w 1899138"/>
              <a:gd name="connsiteY1" fmla="*/ 284610 h 522003"/>
              <a:gd name="connsiteX2" fmla="*/ 246184 w 1899138"/>
              <a:gd name="connsiteY2" fmla="*/ 117556 h 522003"/>
              <a:gd name="connsiteX3" fmla="*/ 615461 w 1899138"/>
              <a:gd name="connsiteY3" fmla="*/ 47218 h 522003"/>
              <a:gd name="connsiteX4" fmla="*/ 1107831 w 1899138"/>
              <a:gd name="connsiteY4" fmla="*/ 3256 h 522003"/>
              <a:gd name="connsiteX5" fmla="*/ 1899138 w 1899138"/>
              <a:gd name="connsiteY5" fmla="*/ 3256 h 522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9138" h="522003">
                <a:moveTo>
                  <a:pt x="0" y="522003"/>
                </a:moveTo>
                <a:cubicBezTo>
                  <a:pt x="19050" y="437010"/>
                  <a:pt x="38100" y="352018"/>
                  <a:pt x="79131" y="284610"/>
                </a:cubicBezTo>
                <a:cubicBezTo>
                  <a:pt x="120162" y="217202"/>
                  <a:pt x="156796" y="157121"/>
                  <a:pt x="246184" y="117556"/>
                </a:cubicBezTo>
                <a:cubicBezTo>
                  <a:pt x="335572" y="77991"/>
                  <a:pt x="471853" y="66268"/>
                  <a:pt x="615461" y="47218"/>
                </a:cubicBezTo>
                <a:cubicBezTo>
                  <a:pt x="759069" y="28168"/>
                  <a:pt x="893885" y="10583"/>
                  <a:pt x="1107831" y="3256"/>
                </a:cubicBezTo>
                <a:cubicBezTo>
                  <a:pt x="1321777" y="-4071"/>
                  <a:pt x="1899138" y="3256"/>
                  <a:pt x="1899138" y="3256"/>
                </a:cubicBezTo>
              </a:path>
            </a:pathLst>
          </a:custGeom>
          <a:noFill/>
          <a:ln w="38100">
            <a:solidFill>
              <a:srgbClr val="FF7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자유형 17"/>
          <p:cNvSpPr/>
          <p:nvPr/>
        </p:nvSpPr>
        <p:spPr>
          <a:xfrm>
            <a:off x="5148064" y="1700809"/>
            <a:ext cx="1728192" cy="144016"/>
          </a:xfrm>
          <a:custGeom>
            <a:avLst/>
            <a:gdLst>
              <a:gd name="connsiteX0" fmla="*/ 0 w 1899138"/>
              <a:gd name="connsiteY0" fmla="*/ 522003 h 522003"/>
              <a:gd name="connsiteX1" fmla="*/ 79131 w 1899138"/>
              <a:gd name="connsiteY1" fmla="*/ 284610 h 522003"/>
              <a:gd name="connsiteX2" fmla="*/ 246184 w 1899138"/>
              <a:gd name="connsiteY2" fmla="*/ 117556 h 522003"/>
              <a:gd name="connsiteX3" fmla="*/ 615461 w 1899138"/>
              <a:gd name="connsiteY3" fmla="*/ 47218 h 522003"/>
              <a:gd name="connsiteX4" fmla="*/ 1107831 w 1899138"/>
              <a:gd name="connsiteY4" fmla="*/ 3256 h 522003"/>
              <a:gd name="connsiteX5" fmla="*/ 1899138 w 1899138"/>
              <a:gd name="connsiteY5" fmla="*/ 3256 h 522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9138" h="522003">
                <a:moveTo>
                  <a:pt x="0" y="522003"/>
                </a:moveTo>
                <a:cubicBezTo>
                  <a:pt x="19050" y="437010"/>
                  <a:pt x="38100" y="352018"/>
                  <a:pt x="79131" y="284610"/>
                </a:cubicBezTo>
                <a:cubicBezTo>
                  <a:pt x="120162" y="217202"/>
                  <a:pt x="156796" y="157121"/>
                  <a:pt x="246184" y="117556"/>
                </a:cubicBezTo>
                <a:cubicBezTo>
                  <a:pt x="335572" y="77991"/>
                  <a:pt x="471853" y="66268"/>
                  <a:pt x="615461" y="47218"/>
                </a:cubicBezTo>
                <a:cubicBezTo>
                  <a:pt x="759069" y="28168"/>
                  <a:pt x="893885" y="10583"/>
                  <a:pt x="1107831" y="3256"/>
                </a:cubicBezTo>
                <a:cubicBezTo>
                  <a:pt x="1321777" y="-4071"/>
                  <a:pt x="1899138" y="3256"/>
                  <a:pt x="1899138" y="3256"/>
                </a:cubicBezTo>
              </a:path>
            </a:pathLst>
          </a:custGeom>
          <a:noFill/>
          <a:ln w="38100">
            <a:solidFill>
              <a:srgbClr val="FF7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자유형 21"/>
          <p:cNvSpPr/>
          <p:nvPr/>
        </p:nvSpPr>
        <p:spPr>
          <a:xfrm>
            <a:off x="5053536" y="923192"/>
            <a:ext cx="415279" cy="994405"/>
          </a:xfrm>
          <a:custGeom>
            <a:avLst/>
            <a:gdLst>
              <a:gd name="connsiteX0" fmla="*/ 133926 w 415279"/>
              <a:gd name="connsiteY0" fmla="*/ 870439 h 994405"/>
              <a:gd name="connsiteX1" fmla="*/ 54795 w 415279"/>
              <a:gd name="connsiteY1" fmla="*/ 975946 h 994405"/>
              <a:gd name="connsiteX2" fmla="*/ 28418 w 415279"/>
              <a:gd name="connsiteY2" fmla="*/ 975946 h 994405"/>
              <a:gd name="connsiteX3" fmla="*/ 2041 w 415279"/>
              <a:gd name="connsiteY3" fmla="*/ 791308 h 994405"/>
              <a:gd name="connsiteX4" fmla="*/ 19626 w 415279"/>
              <a:gd name="connsiteY4" fmla="*/ 571500 h 994405"/>
              <a:gd name="connsiteX5" fmla="*/ 160302 w 415279"/>
              <a:gd name="connsiteY5" fmla="*/ 334108 h 994405"/>
              <a:gd name="connsiteX6" fmla="*/ 318564 w 415279"/>
              <a:gd name="connsiteY6" fmla="*/ 123093 h 994405"/>
              <a:gd name="connsiteX7" fmla="*/ 415279 w 415279"/>
              <a:gd name="connsiteY7" fmla="*/ 0 h 994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279" h="994405">
                <a:moveTo>
                  <a:pt x="133926" y="870439"/>
                </a:moveTo>
                <a:cubicBezTo>
                  <a:pt x="103153" y="914400"/>
                  <a:pt x="72380" y="958362"/>
                  <a:pt x="54795" y="975946"/>
                </a:cubicBezTo>
                <a:cubicBezTo>
                  <a:pt x="37210" y="993530"/>
                  <a:pt x="37210" y="1006719"/>
                  <a:pt x="28418" y="975946"/>
                </a:cubicBezTo>
                <a:cubicBezTo>
                  <a:pt x="19626" y="945173"/>
                  <a:pt x="3506" y="858716"/>
                  <a:pt x="2041" y="791308"/>
                </a:cubicBezTo>
                <a:cubicBezTo>
                  <a:pt x="576" y="723900"/>
                  <a:pt x="-6751" y="647700"/>
                  <a:pt x="19626" y="571500"/>
                </a:cubicBezTo>
                <a:cubicBezTo>
                  <a:pt x="46003" y="495300"/>
                  <a:pt x="110479" y="408842"/>
                  <a:pt x="160302" y="334108"/>
                </a:cubicBezTo>
                <a:cubicBezTo>
                  <a:pt x="210125" y="259374"/>
                  <a:pt x="276068" y="178778"/>
                  <a:pt x="318564" y="123093"/>
                </a:cubicBezTo>
                <a:cubicBezTo>
                  <a:pt x="361060" y="67408"/>
                  <a:pt x="399160" y="23446"/>
                  <a:pt x="415279" y="0"/>
                </a:cubicBezTo>
              </a:path>
            </a:pathLst>
          </a:custGeom>
          <a:noFill/>
          <a:ln w="38100">
            <a:solidFill>
              <a:srgbClr val="FF7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자유형 22"/>
          <p:cNvSpPr/>
          <p:nvPr/>
        </p:nvSpPr>
        <p:spPr>
          <a:xfrm>
            <a:off x="4703707" y="893587"/>
            <a:ext cx="427588" cy="1007252"/>
          </a:xfrm>
          <a:custGeom>
            <a:avLst/>
            <a:gdLst>
              <a:gd name="connsiteX0" fmla="*/ 133926 w 415279"/>
              <a:gd name="connsiteY0" fmla="*/ 870439 h 994405"/>
              <a:gd name="connsiteX1" fmla="*/ 54795 w 415279"/>
              <a:gd name="connsiteY1" fmla="*/ 975946 h 994405"/>
              <a:gd name="connsiteX2" fmla="*/ 28418 w 415279"/>
              <a:gd name="connsiteY2" fmla="*/ 975946 h 994405"/>
              <a:gd name="connsiteX3" fmla="*/ 2041 w 415279"/>
              <a:gd name="connsiteY3" fmla="*/ 791308 h 994405"/>
              <a:gd name="connsiteX4" fmla="*/ 19626 w 415279"/>
              <a:gd name="connsiteY4" fmla="*/ 571500 h 994405"/>
              <a:gd name="connsiteX5" fmla="*/ 160302 w 415279"/>
              <a:gd name="connsiteY5" fmla="*/ 334108 h 994405"/>
              <a:gd name="connsiteX6" fmla="*/ 318564 w 415279"/>
              <a:gd name="connsiteY6" fmla="*/ 123093 h 994405"/>
              <a:gd name="connsiteX7" fmla="*/ 415279 w 415279"/>
              <a:gd name="connsiteY7" fmla="*/ 0 h 994405"/>
              <a:gd name="connsiteX0" fmla="*/ 63588 w 415279"/>
              <a:gd name="connsiteY0" fmla="*/ 984739 h 1002503"/>
              <a:gd name="connsiteX1" fmla="*/ 54795 w 415279"/>
              <a:gd name="connsiteY1" fmla="*/ 975946 h 1002503"/>
              <a:gd name="connsiteX2" fmla="*/ 28418 w 415279"/>
              <a:gd name="connsiteY2" fmla="*/ 975946 h 1002503"/>
              <a:gd name="connsiteX3" fmla="*/ 2041 w 415279"/>
              <a:gd name="connsiteY3" fmla="*/ 791308 h 1002503"/>
              <a:gd name="connsiteX4" fmla="*/ 19626 w 415279"/>
              <a:gd name="connsiteY4" fmla="*/ 571500 h 1002503"/>
              <a:gd name="connsiteX5" fmla="*/ 160302 w 415279"/>
              <a:gd name="connsiteY5" fmla="*/ 334108 h 1002503"/>
              <a:gd name="connsiteX6" fmla="*/ 318564 w 415279"/>
              <a:gd name="connsiteY6" fmla="*/ 123093 h 1002503"/>
              <a:gd name="connsiteX7" fmla="*/ 415279 w 415279"/>
              <a:gd name="connsiteY7" fmla="*/ 0 h 1002503"/>
              <a:gd name="connsiteX0" fmla="*/ 66159 w 417850"/>
              <a:gd name="connsiteY0" fmla="*/ 984739 h 1003973"/>
              <a:gd name="connsiteX1" fmla="*/ 57366 w 417850"/>
              <a:gd name="connsiteY1" fmla="*/ 975946 h 1003973"/>
              <a:gd name="connsiteX2" fmla="*/ 66158 w 417850"/>
              <a:gd name="connsiteY2" fmla="*/ 993531 h 1003973"/>
              <a:gd name="connsiteX3" fmla="*/ 4612 w 417850"/>
              <a:gd name="connsiteY3" fmla="*/ 791308 h 1003973"/>
              <a:gd name="connsiteX4" fmla="*/ 22197 w 417850"/>
              <a:gd name="connsiteY4" fmla="*/ 571500 h 1003973"/>
              <a:gd name="connsiteX5" fmla="*/ 162873 w 417850"/>
              <a:gd name="connsiteY5" fmla="*/ 334108 h 1003973"/>
              <a:gd name="connsiteX6" fmla="*/ 321135 w 417850"/>
              <a:gd name="connsiteY6" fmla="*/ 123093 h 1003973"/>
              <a:gd name="connsiteX7" fmla="*/ 417850 w 417850"/>
              <a:gd name="connsiteY7" fmla="*/ 0 h 1003973"/>
              <a:gd name="connsiteX0" fmla="*/ 62954 w 414645"/>
              <a:gd name="connsiteY0" fmla="*/ 984739 h 1003973"/>
              <a:gd name="connsiteX1" fmla="*/ 54161 w 414645"/>
              <a:gd name="connsiteY1" fmla="*/ 975946 h 1003973"/>
              <a:gd name="connsiteX2" fmla="*/ 18991 w 414645"/>
              <a:gd name="connsiteY2" fmla="*/ 993531 h 1003973"/>
              <a:gd name="connsiteX3" fmla="*/ 1407 w 414645"/>
              <a:gd name="connsiteY3" fmla="*/ 791308 h 1003973"/>
              <a:gd name="connsiteX4" fmla="*/ 18992 w 414645"/>
              <a:gd name="connsiteY4" fmla="*/ 571500 h 1003973"/>
              <a:gd name="connsiteX5" fmla="*/ 159668 w 414645"/>
              <a:gd name="connsiteY5" fmla="*/ 334108 h 1003973"/>
              <a:gd name="connsiteX6" fmla="*/ 317930 w 414645"/>
              <a:gd name="connsiteY6" fmla="*/ 123093 h 1003973"/>
              <a:gd name="connsiteX7" fmla="*/ 414645 w 414645"/>
              <a:gd name="connsiteY7" fmla="*/ 0 h 1003973"/>
              <a:gd name="connsiteX0" fmla="*/ 62954 w 414645"/>
              <a:gd name="connsiteY0" fmla="*/ 984739 h 1006142"/>
              <a:gd name="connsiteX1" fmla="*/ 1408 w 414645"/>
              <a:gd name="connsiteY1" fmla="*/ 984738 h 1006142"/>
              <a:gd name="connsiteX2" fmla="*/ 18991 w 414645"/>
              <a:gd name="connsiteY2" fmla="*/ 993531 h 1006142"/>
              <a:gd name="connsiteX3" fmla="*/ 1407 w 414645"/>
              <a:gd name="connsiteY3" fmla="*/ 791308 h 1006142"/>
              <a:gd name="connsiteX4" fmla="*/ 18992 w 414645"/>
              <a:gd name="connsiteY4" fmla="*/ 571500 h 1006142"/>
              <a:gd name="connsiteX5" fmla="*/ 159668 w 414645"/>
              <a:gd name="connsiteY5" fmla="*/ 334108 h 1006142"/>
              <a:gd name="connsiteX6" fmla="*/ 317930 w 414645"/>
              <a:gd name="connsiteY6" fmla="*/ 123093 h 1006142"/>
              <a:gd name="connsiteX7" fmla="*/ 414645 w 414645"/>
              <a:gd name="connsiteY7" fmla="*/ 0 h 1006142"/>
              <a:gd name="connsiteX0" fmla="*/ 14351 w 427588"/>
              <a:gd name="connsiteY0" fmla="*/ 949570 h 1007252"/>
              <a:gd name="connsiteX1" fmla="*/ 14351 w 427588"/>
              <a:gd name="connsiteY1" fmla="*/ 984738 h 1007252"/>
              <a:gd name="connsiteX2" fmla="*/ 31934 w 427588"/>
              <a:gd name="connsiteY2" fmla="*/ 993531 h 1007252"/>
              <a:gd name="connsiteX3" fmla="*/ 14350 w 427588"/>
              <a:gd name="connsiteY3" fmla="*/ 791308 h 1007252"/>
              <a:gd name="connsiteX4" fmla="*/ 31935 w 427588"/>
              <a:gd name="connsiteY4" fmla="*/ 571500 h 1007252"/>
              <a:gd name="connsiteX5" fmla="*/ 172611 w 427588"/>
              <a:gd name="connsiteY5" fmla="*/ 334108 h 1007252"/>
              <a:gd name="connsiteX6" fmla="*/ 330873 w 427588"/>
              <a:gd name="connsiteY6" fmla="*/ 123093 h 1007252"/>
              <a:gd name="connsiteX7" fmla="*/ 427588 w 427588"/>
              <a:gd name="connsiteY7" fmla="*/ 0 h 1007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7588" h="1007252">
                <a:moveTo>
                  <a:pt x="14351" y="949570"/>
                </a:moveTo>
                <a:cubicBezTo>
                  <a:pt x="-16422" y="993531"/>
                  <a:pt x="11420" y="977411"/>
                  <a:pt x="14351" y="984738"/>
                </a:cubicBezTo>
                <a:cubicBezTo>
                  <a:pt x="17282" y="992065"/>
                  <a:pt x="31934" y="1025769"/>
                  <a:pt x="31934" y="993531"/>
                </a:cubicBezTo>
                <a:cubicBezTo>
                  <a:pt x="31934" y="961293"/>
                  <a:pt x="14350" y="861646"/>
                  <a:pt x="14350" y="791308"/>
                </a:cubicBezTo>
                <a:cubicBezTo>
                  <a:pt x="14350" y="720970"/>
                  <a:pt x="5558" y="647700"/>
                  <a:pt x="31935" y="571500"/>
                </a:cubicBezTo>
                <a:cubicBezTo>
                  <a:pt x="58312" y="495300"/>
                  <a:pt x="122788" y="408842"/>
                  <a:pt x="172611" y="334108"/>
                </a:cubicBezTo>
                <a:cubicBezTo>
                  <a:pt x="222434" y="259374"/>
                  <a:pt x="288377" y="178778"/>
                  <a:pt x="330873" y="123093"/>
                </a:cubicBezTo>
                <a:cubicBezTo>
                  <a:pt x="373369" y="67408"/>
                  <a:pt x="411469" y="23446"/>
                  <a:pt x="427588" y="0"/>
                </a:cubicBezTo>
              </a:path>
            </a:pathLst>
          </a:custGeom>
          <a:noFill/>
          <a:ln w="38100">
            <a:solidFill>
              <a:srgbClr val="FF7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자유형 25"/>
          <p:cNvSpPr/>
          <p:nvPr/>
        </p:nvSpPr>
        <p:spPr>
          <a:xfrm>
            <a:off x="1767254" y="1380392"/>
            <a:ext cx="2936631" cy="474785"/>
          </a:xfrm>
          <a:custGeom>
            <a:avLst/>
            <a:gdLst>
              <a:gd name="connsiteX0" fmla="*/ 2936631 w 2936631"/>
              <a:gd name="connsiteY0" fmla="*/ 474785 h 474785"/>
              <a:gd name="connsiteX1" fmla="*/ 2567354 w 2936631"/>
              <a:gd name="connsiteY1" fmla="*/ 334108 h 474785"/>
              <a:gd name="connsiteX2" fmla="*/ 1793631 w 2936631"/>
              <a:gd name="connsiteY2" fmla="*/ 298939 h 474785"/>
              <a:gd name="connsiteX3" fmla="*/ 773723 w 2936631"/>
              <a:gd name="connsiteY3" fmla="*/ 246185 h 474785"/>
              <a:gd name="connsiteX4" fmla="*/ 0 w 2936631"/>
              <a:gd name="connsiteY4" fmla="*/ 0 h 47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631" h="474785">
                <a:moveTo>
                  <a:pt x="2936631" y="474785"/>
                </a:moveTo>
                <a:cubicBezTo>
                  <a:pt x="2847242" y="419100"/>
                  <a:pt x="2757854" y="363416"/>
                  <a:pt x="2567354" y="334108"/>
                </a:cubicBezTo>
                <a:cubicBezTo>
                  <a:pt x="2376854" y="304800"/>
                  <a:pt x="1793631" y="298939"/>
                  <a:pt x="1793631" y="298939"/>
                </a:cubicBezTo>
                <a:cubicBezTo>
                  <a:pt x="1494693" y="284285"/>
                  <a:pt x="1072661" y="296008"/>
                  <a:pt x="773723" y="246185"/>
                </a:cubicBezTo>
                <a:cubicBezTo>
                  <a:pt x="474785" y="196362"/>
                  <a:pt x="237392" y="98181"/>
                  <a:pt x="0" y="0"/>
                </a:cubicBezTo>
              </a:path>
            </a:pathLst>
          </a:custGeom>
          <a:noFill/>
          <a:ln w="38100">
            <a:solidFill>
              <a:srgbClr val="FF7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자유형 27"/>
          <p:cNvSpPr/>
          <p:nvPr/>
        </p:nvSpPr>
        <p:spPr>
          <a:xfrm>
            <a:off x="4650548" y="2204864"/>
            <a:ext cx="65468" cy="219808"/>
          </a:xfrm>
          <a:custGeom>
            <a:avLst/>
            <a:gdLst>
              <a:gd name="connsiteX0" fmla="*/ 0 w 65468"/>
              <a:gd name="connsiteY0" fmla="*/ 0 h 219808"/>
              <a:gd name="connsiteX1" fmla="*/ 52754 w 65468"/>
              <a:gd name="connsiteY1" fmla="*/ 35170 h 219808"/>
              <a:gd name="connsiteX2" fmla="*/ 61546 w 65468"/>
              <a:gd name="connsiteY2" fmla="*/ 131885 h 219808"/>
              <a:gd name="connsiteX3" fmla="*/ 0 w 65468"/>
              <a:gd name="connsiteY3" fmla="*/ 219808 h 219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468" h="219808">
                <a:moveTo>
                  <a:pt x="0" y="0"/>
                </a:moveTo>
                <a:cubicBezTo>
                  <a:pt x="21248" y="6594"/>
                  <a:pt x="42496" y="13189"/>
                  <a:pt x="52754" y="35170"/>
                </a:cubicBezTo>
                <a:cubicBezTo>
                  <a:pt x="63012" y="57151"/>
                  <a:pt x="70338" y="101112"/>
                  <a:pt x="61546" y="131885"/>
                </a:cubicBezTo>
                <a:cubicBezTo>
                  <a:pt x="52754" y="162658"/>
                  <a:pt x="7327" y="205154"/>
                  <a:pt x="0" y="219808"/>
                </a:cubicBezTo>
              </a:path>
            </a:pathLst>
          </a:custGeom>
          <a:noFill/>
          <a:ln w="38100">
            <a:solidFill>
              <a:srgbClr val="FF7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자유형 33"/>
          <p:cNvSpPr/>
          <p:nvPr/>
        </p:nvSpPr>
        <p:spPr>
          <a:xfrm>
            <a:off x="2576146" y="2636912"/>
            <a:ext cx="1995854" cy="3516923"/>
          </a:xfrm>
          <a:custGeom>
            <a:avLst/>
            <a:gdLst>
              <a:gd name="connsiteX0" fmla="*/ 1995854 w 1995854"/>
              <a:gd name="connsiteY0" fmla="*/ 0 h 3516923"/>
              <a:gd name="connsiteX1" fmla="*/ 1951893 w 1995854"/>
              <a:gd name="connsiteY1" fmla="*/ 527538 h 3516923"/>
              <a:gd name="connsiteX2" fmla="*/ 1767254 w 1995854"/>
              <a:gd name="connsiteY2" fmla="*/ 1169377 h 3516923"/>
              <a:gd name="connsiteX3" fmla="*/ 1529862 w 1995854"/>
              <a:gd name="connsiteY3" fmla="*/ 1679331 h 3516923"/>
              <a:gd name="connsiteX4" fmla="*/ 1248508 w 1995854"/>
              <a:gd name="connsiteY4" fmla="*/ 2250831 h 3516923"/>
              <a:gd name="connsiteX5" fmla="*/ 782516 w 1995854"/>
              <a:gd name="connsiteY5" fmla="*/ 2839915 h 3516923"/>
              <a:gd name="connsiteX6" fmla="*/ 281354 w 1995854"/>
              <a:gd name="connsiteY6" fmla="*/ 3297115 h 3516923"/>
              <a:gd name="connsiteX7" fmla="*/ 0 w 1995854"/>
              <a:gd name="connsiteY7" fmla="*/ 3516923 h 351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5854" h="3516923">
                <a:moveTo>
                  <a:pt x="1995854" y="0"/>
                </a:moveTo>
                <a:cubicBezTo>
                  <a:pt x="1992923" y="166321"/>
                  <a:pt x="1989993" y="332642"/>
                  <a:pt x="1951893" y="527538"/>
                </a:cubicBezTo>
                <a:cubicBezTo>
                  <a:pt x="1913793" y="722434"/>
                  <a:pt x="1837593" y="977411"/>
                  <a:pt x="1767254" y="1169377"/>
                </a:cubicBezTo>
                <a:cubicBezTo>
                  <a:pt x="1696915" y="1361343"/>
                  <a:pt x="1616320" y="1499089"/>
                  <a:pt x="1529862" y="1679331"/>
                </a:cubicBezTo>
                <a:cubicBezTo>
                  <a:pt x="1443404" y="1859573"/>
                  <a:pt x="1373066" y="2057400"/>
                  <a:pt x="1248508" y="2250831"/>
                </a:cubicBezTo>
                <a:cubicBezTo>
                  <a:pt x="1123950" y="2444262"/>
                  <a:pt x="943708" y="2665534"/>
                  <a:pt x="782516" y="2839915"/>
                </a:cubicBezTo>
                <a:cubicBezTo>
                  <a:pt x="621324" y="3014296"/>
                  <a:pt x="411773" y="3184280"/>
                  <a:pt x="281354" y="3297115"/>
                </a:cubicBezTo>
                <a:cubicBezTo>
                  <a:pt x="150935" y="3409950"/>
                  <a:pt x="38100" y="3484685"/>
                  <a:pt x="0" y="3516923"/>
                </a:cubicBezTo>
              </a:path>
            </a:pathLst>
          </a:custGeom>
          <a:noFill/>
          <a:ln w="38100">
            <a:solidFill>
              <a:srgbClr val="FF7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자유형 34"/>
          <p:cNvSpPr/>
          <p:nvPr/>
        </p:nvSpPr>
        <p:spPr>
          <a:xfrm>
            <a:off x="2872970" y="2636912"/>
            <a:ext cx="1987062" cy="3604846"/>
          </a:xfrm>
          <a:custGeom>
            <a:avLst/>
            <a:gdLst>
              <a:gd name="connsiteX0" fmla="*/ 1995854 w 1995854"/>
              <a:gd name="connsiteY0" fmla="*/ 0 h 3516923"/>
              <a:gd name="connsiteX1" fmla="*/ 1951893 w 1995854"/>
              <a:gd name="connsiteY1" fmla="*/ 527538 h 3516923"/>
              <a:gd name="connsiteX2" fmla="*/ 1767254 w 1995854"/>
              <a:gd name="connsiteY2" fmla="*/ 1169377 h 3516923"/>
              <a:gd name="connsiteX3" fmla="*/ 1529862 w 1995854"/>
              <a:gd name="connsiteY3" fmla="*/ 1679331 h 3516923"/>
              <a:gd name="connsiteX4" fmla="*/ 1248508 w 1995854"/>
              <a:gd name="connsiteY4" fmla="*/ 2250831 h 3516923"/>
              <a:gd name="connsiteX5" fmla="*/ 782516 w 1995854"/>
              <a:gd name="connsiteY5" fmla="*/ 2839915 h 3516923"/>
              <a:gd name="connsiteX6" fmla="*/ 281354 w 1995854"/>
              <a:gd name="connsiteY6" fmla="*/ 3297115 h 3516923"/>
              <a:gd name="connsiteX7" fmla="*/ 0 w 1995854"/>
              <a:gd name="connsiteY7" fmla="*/ 3516923 h 3516923"/>
              <a:gd name="connsiteX0" fmla="*/ 1995854 w 1995854"/>
              <a:gd name="connsiteY0" fmla="*/ 0 h 3516923"/>
              <a:gd name="connsiteX1" fmla="*/ 1951893 w 1995854"/>
              <a:gd name="connsiteY1" fmla="*/ 527538 h 3516923"/>
              <a:gd name="connsiteX2" fmla="*/ 1767254 w 1995854"/>
              <a:gd name="connsiteY2" fmla="*/ 1169377 h 3516923"/>
              <a:gd name="connsiteX3" fmla="*/ 1573824 w 1995854"/>
              <a:gd name="connsiteY3" fmla="*/ 1723292 h 3516923"/>
              <a:gd name="connsiteX4" fmla="*/ 1248508 w 1995854"/>
              <a:gd name="connsiteY4" fmla="*/ 2250831 h 3516923"/>
              <a:gd name="connsiteX5" fmla="*/ 782516 w 1995854"/>
              <a:gd name="connsiteY5" fmla="*/ 2839915 h 3516923"/>
              <a:gd name="connsiteX6" fmla="*/ 281354 w 1995854"/>
              <a:gd name="connsiteY6" fmla="*/ 3297115 h 3516923"/>
              <a:gd name="connsiteX7" fmla="*/ 0 w 1995854"/>
              <a:gd name="connsiteY7" fmla="*/ 3516923 h 3516923"/>
              <a:gd name="connsiteX0" fmla="*/ 1995854 w 1995854"/>
              <a:gd name="connsiteY0" fmla="*/ 0 h 3516923"/>
              <a:gd name="connsiteX1" fmla="*/ 1951893 w 1995854"/>
              <a:gd name="connsiteY1" fmla="*/ 527538 h 3516923"/>
              <a:gd name="connsiteX2" fmla="*/ 1767254 w 1995854"/>
              <a:gd name="connsiteY2" fmla="*/ 1169377 h 3516923"/>
              <a:gd name="connsiteX3" fmla="*/ 1573824 w 1995854"/>
              <a:gd name="connsiteY3" fmla="*/ 1723292 h 3516923"/>
              <a:gd name="connsiteX4" fmla="*/ 1292469 w 1995854"/>
              <a:gd name="connsiteY4" fmla="*/ 2312377 h 3516923"/>
              <a:gd name="connsiteX5" fmla="*/ 782516 w 1995854"/>
              <a:gd name="connsiteY5" fmla="*/ 2839915 h 3516923"/>
              <a:gd name="connsiteX6" fmla="*/ 281354 w 1995854"/>
              <a:gd name="connsiteY6" fmla="*/ 3297115 h 3516923"/>
              <a:gd name="connsiteX7" fmla="*/ 0 w 1995854"/>
              <a:gd name="connsiteY7" fmla="*/ 3516923 h 3516923"/>
              <a:gd name="connsiteX0" fmla="*/ 1995854 w 1995854"/>
              <a:gd name="connsiteY0" fmla="*/ 0 h 3516923"/>
              <a:gd name="connsiteX1" fmla="*/ 1951893 w 1995854"/>
              <a:gd name="connsiteY1" fmla="*/ 527538 h 3516923"/>
              <a:gd name="connsiteX2" fmla="*/ 1767254 w 1995854"/>
              <a:gd name="connsiteY2" fmla="*/ 1169377 h 3516923"/>
              <a:gd name="connsiteX3" fmla="*/ 1573824 w 1995854"/>
              <a:gd name="connsiteY3" fmla="*/ 1723292 h 3516923"/>
              <a:gd name="connsiteX4" fmla="*/ 1292469 w 1995854"/>
              <a:gd name="connsiteY4" fmla="*/ 2312377 h 3516923"/>
              <a:gd name="connsiteX5" fmla="*/ 817685 w 1995854"/>
              <a:gd name="connsiteY5" fmla="*/ 2919046 h 3516923"/>
              <a:gd name="connsiteX6" fmla="*/ 281354 w 1995854"/>
              <a:gd name="connsiteY6" fmla="*/ 3297115 h 3516923"/>
              <a:gd name="connsiteX7" fmla="*/ 0 w 1995854"/>
              <a:gd name="connsiteY7" fmla="*/ 3516923 h 3516923"/>
              <a:gd name="connsiteX0" fmla="*/ 1995854 w 1995854"/>
              <a:gd name="connsiteY0" fmla="*/ 0 h 3516923"/>
              <a:gd name="connsiteX1" fmla="*/ 1951893 w 1995854"/>
              <a:gd name="connsiteY1" fmla="*/ 527538 h 3516923"/>
              <a:gd name="connsiteX2" fmla="*/ 1767254 w 1995854"/>
              <a:gd name="connsiteY2" fmla="*/ 1169377 h 3516923"/>
              <a:gd name="connsiteX3" fmla="*/ 1573824 w 1995854"/>
              <a:gd name="connsiteY3" fmla="*/ 1723292 h 3516923"/>
              <a:gd name="connsiteX4" fmla="*/ 1292469 w 1995854"/>
              <a:gd name="connsiteY4" fmla="*/ 2312377 h 3516923"/>
              <a:gd name="connsiteX5" fmla="*/ 817685 w 1995854"/>
              <a:gd name="connsiteY5" fmla="*/ 2919046 h 3516923"/>
              <a:gd name="connsiteX6" fmla="*/ 342900 w 1995854"/>
              <a:gd name="connsiteY6" fmla="*/ 3358661 h 3516923"/>
              <a:gd name="connsiteX7" fmla="*/ 0 w 1995854"/>
              <a:gd name="connsiteY7" fmla="*/ 3516923 h 3516923"/>
              <a:gd name="connsiteX0" fmla="*/ 1987062 w 1987062"/>
              <a:gd name="connsiteY0" fmla="*/ 0 h 3604846"/>
              <a:gd name="connsiteX1" fmla="*/ 1943101 w 1987062"/>
              <a:gd name="connsiteY1" fmla="*/ 527538 h 3604846"/>
              <a:gd name="connsiteX2" fmla="*/ 1758462 w 1987062"/>
              <a:gd name="connsiteY2" fmla="*/ 1169377 h 3604846"/>
              <a:gd name="connsiteX3" fmla="*/ 1565032 w 1987062"/>
              <a:gd name="connsiteY3" fmla="*/ 1723292 h 3604846"/>
              <a:gd name="connsiteX4" fmla="*/ 1283677 w 1987062"/>
              <a:gd name="connsiteY4" fmla="*/ 2312377 h 3604846"/>
              <a:gd name="connsiteX5" fmla="*/ 808893 w 1987062"/>
              <a:gd name="connsiteY5" fmla="*/ 2919046 h 3604846"/>
              <a:gd name="connsiteX6" fmla="*/ 334108 w 1987062"/>
              <a:gd name="connsiteY6" fmla="*/ 3358661 h 3604846"/>
              <a:gd name="connsiteX7" fmla="*/ 0 w 1987062"/>
              <a:gd name="connsiteY7" fmla="*/ 3604846 h 3604846"/>
              <a:gd name="connsiteX0" fmla="*/ 1987062 w 1987062"/>
              <a:gd name="connsiteY0" fmla="*/ 0 h 3604846"/>
              <a:gd name="connsiteX1" fmla="*/ 1943101 w 1987062"/>
              <a:gd name="connsiteY1" fmla="*/ 527538 h 3604846"/>
              <a:gd name="connsiteX2" fmla="*/ 1758462 w 1987062"/>
              <a:gd name="connsiteY2" fmla="*/ 1169377 h 3604846"/>
              <a:gd name="connsiteX3" fmla="*/ 1565032 w 1987062"/>
              <a:gd name="connsiteY3" fmla="*/ 1723292 h 3604846"/>
              <a:gd name="connsiteX4" fmla="*/ 1266092 w 1987062"/>
              <a:gd name="connsiteY4" fmla="*/ 2286001 h 3604846"/>
              <a:gd name="connsiteX5" fmla="*/ 808893 w 1987062"/>
              <a:gd name="connsiteY5" fmla="*/ 2919046 h 3604846"/>
              <a:gd name="connsiteX6" fmla="*/ 334108 w 1987062"/>
              <a:gd name="connsiteY6" fmla="*/ 3358661 h 3604846"/>
              <a:gd name="connsiteX7" fmla="*/ 0 w 1987062"/>
              <a:gd name="connsiteY7" fmla="*/ 3604846 h 360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7062" h="3604846">
                <a:moveTo>
                  <a:pt x="1987062" y="0"/>
                </a:moveTo>
                <a:cubicBezTo>
                  <a:pt x="1984131" y="166321"/>
                  <a:pt x="1981201" y="332642"/>
                  <a:pt x="1943101" y="527538"/>
                </a:cubicBezTo>
                <a:cubicBezTo>
                  <a:pt x="1905001" y="722434"/>
                  <a:pt x="1821473" y="970085"/>
                  <a:pt x="1758462" y="1169377"/>
                </a:cubicBezTo>
                <a:cubicBezTo>
                  <a:pt x="1695451" y="1368669"/>
                  <a:pt x="1647094" y="1537188"/>
                  <a:pt x="1565032" y="1723292"/>
                </a:cubicBezTo>
                <a:cubicBezTo>
                  <a:pt x="1482970" y="1909396"/>
                  <a:pt x="1392115" y="2086709"/>
                  <a:pt x="1266092" y="2286001"/>
                </a:cubicBezTo>
                <a:cubicBezTo>
                  <a:pt x="1140069" y="2485293"/>
                  <a:pt x="964224" y="2740269"/>
                  <a:pt x="808893" y="2919046"/>
                </a:cubicBezTo>
                <a:cubicBezTo>
                  <a:pt x="653562" y="3097823"/>
                  <a:pt x="468923" y="3244361"/>
                  <a:pt x="334108" y="3358661"/>
                </a:cubicBezTo>
                <a:cubicBezTo>
                  <a:pt x="199293" y="3472961"/>
                  <a:pt x="38100" y="3572608"/>
                  <a:pt x="0" y="3604846"/>
                </a:cubicBezTo>
              </a:path>
            </a:pathLst>
          </a:custGeom>
          <a:noFill/>
          <a:ln w="38100">
            <a:solidFill>
              <a:srgbClr val="FF7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2339413" y="1772816"/>
            <a:ext cx="72347" cy="1600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/>
          <p:cNvSpPr/>
          <p:nvPr/>
        </p:nvSpPr>
        <p:spPr>
          <a:xfrm>
            <a:off x="2385646" y="1956567"/>
            <a:ext cx="98122" cy="1042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/>
          <p:cNvSpPr/>
          <p:nvPr/>
        </p:nvSpPr>
        <p:spPr>
          <a:xfrm>
            <a:off x="2411760" y="1956567"/>
            <a:ext cx="98122" cy="1042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/>
          <p:cNvSpPr/>
          <p:nvPr/>
        </p:nvSpPr>
        <p:spPr>
          <a:xfrm>
            <a:off x="5364088" y="1772817"/>
            <a:ext cx="288032" cy="2880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/>
          <p:cNvSpPr/>
          <p:nvPr/>
        </p:nvSpPr>
        <p:spPr>
          <a:xfrm>
            <a:off x="5508104" y="1956567"/>
            <a:ext cx="98122" cy="1042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/>
          <p:cNvSpPr/>
          <p:nvPr/>
        </p:nvSpPr>
        <p:spPr>
          <a:xfrm>
            <a:off x="5508104" y="1740543"/>
            <a:ext cx="98122" cy="1042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자유형 47"/>
          <p:cNvSpPr/>
          <p:nvPr/>
        </p:nvSpPr>
        <p:spPr>
          <a:xfrm>
            <a:off x="5477608" y="1739185"/>
            <a:ext cx="306174" cy="19277"/>
          </a:xfrm>
          <a:custGeom>
            <a:avLst/>
            <a:gdLst>
              <a:gd name="connsiteX0" fmla="*/ 0 w 306174"/>
              <a:gd name="connsiteY0" fmla="*/ 10484 h 19277"/>
              <a:gd name="connsiteX1" fmla="*/ 140677 w 306174"/>
              <a:gd name="connsiteY1" fmla="*/ 1692 h 19277"/>
              <a:gd name="connsiteX2" fmla="*/ 298938 w 306174"/>
              <a:gd name="connsiteY2" fmla="*/ 1692 h 19277"/>
              <a:gd name="connsiteX3" fmla="*/ 281354 w 306174"/>
              <a:gd name="connsiteY3" fmla="*/ 19277 h 19277"/>
              <a:gd name="connsiteX4" fmla="*/ 281354 w 306174"/>
              <a:gd name="connsiteY4" fmla="*/ 19277 h 1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174" h="19277">
                <a:moveTo>
                  <a:pt x="0" y="10484"/>
                </a:moveTo>
                <a:cubicBezTo>
                  <a:pt x="45427" y="7553"/>
                  <a:pt x="90854" y="3157"/>
                  <a:pt x="140677" y="1692"/>
                </a:cubicBezTo>
                <a:cubicBezTo>
                  <a:pt x="190500" y="227"/>
                  <a:pt x="275492" y="-1239"/>
                  <a:pt x="298938" y="1692"/>
                </a:cubicBezTo>
                <a:cubicBezTo>
                  <a:pt x="322384" y="4623"/>
                  <a:pt x="281354" y="19277"/>
                  <a:pt x="281354" y="19277"/>
                </a:cubicBezTo>
                <a:lnTo>
                  <a:pt x="281354" y="1927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자유형 48"/>
          <p:cNvSpPr/>
          <p:nvPr/>
        </p:nvSpPr>
        <p:spPr>
          <a:xfrm>
            <a:off x="3754315" y="2048608"/>
            <a:ext cx="281354" cy="17584"/>
          </a:xfrm>
          <a:custGeom>
            <a:avLst/>
            <a:gdLst>
              <a:gd name="connsiteX0" fmla="*/ 0 w 281354"/>
              <a:gd name="connsiteY0" fmla="*/ 0 h 17584"/>
              <a:gd name="connsiteX1" fmla="*/ 281354 w 281354"/>
              <a:gd name="connsiteY1" fmla="*/ 17584 h 1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354" h="17584">
                <a:moveTo>
                  <a:pt x="0" y="0"/>
                </a:moveTo>
                <a:cubicBezTo>
                  <a:pt x="93785" y="5861"/>
                  <a:pt x="219808" y="16119"/>
                  <a:pt x="281354" y="17584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자유형 50"/>
          <p:cNvSpPr/>
          <p:nvPr/>
        </p:nvSpPr>
        <p:spPr>
          <a:xfrm>
            <a:off x="3796277" y="1720459"/>
            <a:ext cx="182013" cy="4333"/>
          </a:xfrm>
          <a:custGeom>
            <a:avLst/>
            <a:gdLst>
              <a:gd name="connsiteX0" fmla="*/ 0 w 182013"/>
              <a:gd name="connsiteY0" fmla="*/ 4333 h 4333"/>
              <a:gd name="connsiteX1" fmla="*/ 182013 w 182013"/>
              <a:gd name="connsiteY1" fmla="*/ 0 h 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013" h="4333">
                <a:moveTo>
                  <a:pt x="0" y="4333"/>
                </a:moveTo>
                <a:lnTo>
                  <a:pt x="182013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자유형 53"/>
          <p:cNvSpPr/>
          <p:nvPr/>
        </p:nvSpPr>
        <p:spPr>
          <a:xfrm>
            <a:off x="3816473" y="4801683"/>
            <a:ext cx="161122" cy="290355"/>
          </a:xfrm>
          <a:custGeom>
            <a:avLst/>
            <a:gdLst>
              <a:gd name="connsiteX0" fmla="*/ 125675 w 125675"/>
              <a:gd name="connsiteY0" fmla="*/ 0 h 290355"/>
              <a:gd name="connsiteX1" fmla="*/ 0 w 125675"/>
              <a:gd name="connsiteY1" fmla="*/ 290355 h 29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675" h="290355">
                <a:moveTo>
                  <a:pt x="125675" y="0"/>
                </a:moveTo>
                <a:lnTo>
                  <a:pt x="0" y="290355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/>
          <p:cNvSpPr/>
          <p:nvPr/>
        </p:nvSpPr>
        <p:spPr>
          <a:xfrm>
            <a:off x="3911118" y="4946860"/>
            <a:ext cx="50028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/>
          <p:cNvSpPr/>
          <p:nvPr/>
        </p:nvSpPr>
        <p:spPr>
          <a:xfrm>
            <a:off x="3936132" y="4910856"/>
            <a:ext cx="50028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자유형 61"/>
          <p:cNvSpPr/>
          <p:nvPr/>
        </p:nvSpPr>
        <p:spPr>
          <a:xfrm>
            <a:off x="3687288" y="1703356"/>
            <a:ext cx="344385" cy="66067"/>
          </a:xfrm>
          <a:custGeom>
            <a:avLst/>
            <a:gdLst>
              <a:gd name="connsiteX0" fmla="*/ 0 w 344385"/>
              <a:gd name="connsiteY0" fmla="*/ 66067 h 66067"/>
              <a:gd name="connsiteX1" fmla="*/ 172193 w 344385"/>
              <a:gd name="connsiteY1" fmla="*/ 753 h 66067"/>
              <a:gd name="connsiteX2" fmla="*/ 344385 w 344385"/>
              <a:gd name="connsiteY2" fmla="*/ 36379 h 6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385" h="66067">
                <a:moveTo>
                  <a:pt x="0" y="66067"/>
                </a:moveTo>
                <a:cubicBezTo>
                  <a:pt x="57398" y="35884"/>
                  <a:pt x="114796" y="5701"/>
                  <a:pt x="172193" y="753"/>
                </a:cubicBezTo>
                <a:cubicBezTo>
                  <a:pt x="229591" y="-4195"/>
                  <a:pt x="286988" y="16092"/>
                  <a:pt x="344385" y="36379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자유형 62"/>
          <p:cNvSpPr/>
          <p:nvPr/>
        </p:nvSpPr>
        <p:spPr>
          <a:xfrm>
            <a:off x="5438899" y="1745435"/>
            <a:ext cx="190005" cy="23988"/>
          </a:xfrm>
          <a:custGeom>
            <a:avLst/>
            <a:gdLst>
              <a:gd name="connsiteX0" fmla="*/ 0 w 190005"/>
              <a:gd name="connsiteY0" fmla="*/ 23988 h 23988"/>
              <a:gd name="connsiteX1" fmla="*/ 95002 w 190005"/>
              <a:gd name="connsiteY1" fmla="*/ 238 h 23988"/>
              <a:gd name="connsiteX2" fmla="*/ 190005 w 190005"/>
              <a:gd name="connsiteY2" fmla="*/ 12113 h 23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005" h="23988">
                <a:moveTo>
                  <a:pt x="0" y="23988"/>
                </a:moveTo>
                <a:cubicBezTo>
                  <a:pt x="31667" y="13102"/>
                  <a:pt x="63335" y="2217"/>
                  <a:pt x="95002" y="238"/>
                </a:cubicBezTo>
                <a:cubicBezTo>
                  <a:pt x="126670" y="-1741"/>
                  <a:pt x="170213" y="9144"/>
                  <a:pt x="190005" y="12113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자유형 63"/>
          <p:cNvSpPr/>
          <p:nvPr/>
        </p:nvSpPr>
        <p:spPr>
          <a:xfrm>
            <a:off x="5450774" y="2012868"/>
            <a:ext cx="219694" cy="47887"/>
          </a:xfrm>
          <a:custGeom>
            <a:avLst/>
            <a:gdLst>
              <a:gd name="connsiteX0" fmla="*/ 0 w 219694"/>
              <a:gd name="connsiteY0" fmla="*/ 0 h 47887"/>
              <a:gd name="connsiteX1" fmla="*/ 71252 w 219694"/>
              <a:gd name="connsiteY1" fmla="*/ 47501 h 47887"/>
              <a:gd name="connsiteX2" fmla="*/ 219694 w 219694"/>
              <a:gd name="connsiteY2" fmla="*/ 23750 h 4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694" h="47887">
                <a:moveTo>
                  <a:pt x="0" y="0"/>
                </a:moveTo>
                <a:cubicBezTo>
                  <a:pt x="17318" y="21771"/>
                  <a:pt x="34636" y="43543"/>
                  <a:pt x="71252" y="47501"/>
                </a:cubicBezTo>
                <a:cubicBezTo>
                  <a:pt x="107868" y="51459"/>
                  <a:pt x="219694" y="23750"/>
                  <a:pt x="219694" y="2375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자유형 64"/>
          <p:cNvSpPr/>
          <p:nvPr/>
        </p:nvSpPr>
        <p:spPr>
          <a:xfrm>
            <a:off x="2250374" y="1935678"/>
            <a:ext cx="111881" cy="157406"/>
          </a:xfrm>
          <a:custGeom>
            <a:avLst/>
            <a:gdLst>
              <a:gd name="connsiteX0" fmla="*/ 0 w 111881"/>
              <a:gd name="connsiteY0" fmla="*/ 0 h 157406"/>
              <a:gd name="connsiteX1" fmla="*/ 106878 w 111881"/>
              <a:gd name="connsiteY1" fmla="*/ 142504 h 157406"/>
              <a:gd name="connsiteX2" fmla="*/ 95003 w 111881"/>
              <a:gd name="connsiteY2" fmla="*/ 154379 h 157406"/>
              <a:gd name="connsiteX3" fmla="*/ 100940 w 111881"/>
              <a:gd name="connsiteY3" fmla="*/ 154379 h 157406"/>
              <a:gd name="connsiteX4" fmla="*/ 95003 w 111881"/>
              <a:gd name="connsiteY4" fmla="*/ 130628 h 157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881" h="157406">
                <a:moveTo>
                  <a:pt x="0" y="0"/>
                </a:moveTo>
                <a:cubicBezTo>
                  <a:pt x="45522" y="58387"/>
                  <a:pt x="91044" y="116774"/>
                  <a:pt x="106878" y="142504"/>
                </a:cubicBezTo>
                <a:cubicBezTo>
                  <a:pt x="122712" y="168234"/>
                  <a:pt x="95993" y="152400"/>
                  <a:pt x="95003" y="154379"/>
                </a:cubicBezTo>
                <a:cubicBezTo>
                  <a:pt x="94013" y="156358"/>
                  <a:pt x="100940" y="158337"/>
                  <a:pt x="100940" y="154379"/>
                </a:cubicBezTo>
                <a:cubicBezTo>
                  <a:pt x="100940" y="150421"/>
                  <a:pt x="92034" y="135576"/>
                  <a:pt x="95003" y="130628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자유형 65"/>
          <p:cNvSpPr/>
          <p:nvPr/>
        </p:nvSpPr>
        <p:spPr>
          <a:xfrm>
            <a:off x="1707377" y="1730079"/>
            <a:ext cx="2936631" cy="474785"/>
          </a:xfrm>
          <a:custGeom>
            <a:avLst/>
            <a:gdLst>
              <a:gd name="connsiteX0" fmla="*/ 2936631 w 2936631"/>
              <a:gd name="connsiteY0" fmla="*/ 474785 h 474785"/>
              <a:gd name="connsiteX1" fmla="*/ 2567354 w 2936631"/>
              <a:gd name="connsiteY1" fmla="*/ 334108 h 474785"/>
              <a:gd name="connsiteX2" fmla="*/ 1793631 w 2936631"/>
              <a:gd name="connsiteY2" fmla="*/ 298939 h 474785"/>
              <a:gd name="connsiteX3" fmla="*/ 773723 w 2936631"/>
              <a:gd name="connsiteY3" fmla="*/ 246185 h 474785"/>
              <a:gd name="connsiteX4" fmla="*/ 0 w 2936631"/>
              <a:gd name="connsiteY4" fmla="*/ 0 h 47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631" h="474785">
                <a:moveTo>
                  <a:pt x="2936631" y="474785"/>
                </a:moveTo>
                <a:cubicBezTo>
                  <a:pt x="2847242" y="419100"/>
                  <a:pt x="2757854" y="363416"/>
                  <a:pt x="2567354" y="334108"/>
                </a:cubicBezTo>
                <a:cubicBezTo>
                  <a:pt x="2376854" y="304800"/>
                  <a:pt x="1793631" y="298939"/>
                  <a:pt x="1793631" y="298939"/>
                </a:cubicBezTo>
                <a:cubicBezTo>
                  <a:pt x="1494693" y="284285"/>
                  <a:pt x="1072661" y="296008"/>
                  <a:pt x="773723" y="246185"/>
                </a:cubicBezTo>
                <a:cubicBezTo>
                  <a:pt x="474785" y="196362"/>
                  <a:pt x="237392" y="98181"/>
                  <a:pt x="0" y="0"/>
                </a:cubicBezTo>
              </a:path>
            </a:pathLst>
          </a:custGeom>
          <a:noFill/>
          <a:ln w="38100">
            <a:solidFill>
              <a:srgbClr val="FF7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자유형 66"/>
          <p:cNvSpPr/>
          <p:nvPr/>
        </p:nvSpPr>
        <p:spPr>
          <a:xfrm>
            <a:off x="3734193" y="2027757"/>
            <a:ext cx="45719" cy="249115"/>
          </a:xfrm>
          <a:custGeom>
            <a:avLst/>
            <a:gdLst>
              <a:gd name="connsiteX0" fmla="*/ 26377 w 105827"/>
              <a:gd name="connsiteY0" fmla="*/ 0 h 501161"/>
              <a:gd name="connsiteX1" fmla="*/ 105508 w 105827"/>
              <a:gd name="connsiteY1" fmla="*/ 246184 h 501161"/>
              <a:gd name="connsiteX2" fmla="*/ 0 w 105827"/>
              <a:gd name="connsiteY2" fmla="*/ 501161 h 501161"/>
              <a:gd name="connsiteX0" fmla="*/ 26377 w 105827"/>
              <a:gd name="connsiteY0" fmla="*/ 0 h 536330"/>
              <a:gd name="connsiteX1" fmla="*/ 105508 w 105827"/>
              <a:gd name="connsiteY1" fmla="*/ 281353 h 536330"/>
              <a:gd name="connsiteX2" fmla="*/ 0 w 105827"/>
              <a:gd name="connsiteY2" fmla="*/ 536330 h 53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827" h="536330">
                <a:moveTo>
                  <a:pt x="26377" y="0"/>
                </a:moveTo>
                <a:cubicBezTo>
                  <a:pt x="68140" y="81328"/>
                  <a:pt x="109904" y="191965"/>
                  <a:pt x="105508" y="281353"/>
                </a:cubicBezTo>
                <a:cubicBezTo>
                  <a:pt x="101112" y="370741"/>
                  <a:pt x="16119" y="495299"/>
                  <a:pt x="0" y="536330"/>
                </a:cubicBezTo>
              </a:path>
            </a:pathLst>
          </a:custGeom>
          <a:noFill/>
          <a:ln w="38100">
            <a:solidFill>
              <a:srgbClr val="FF7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타원 67"/>
          <p:cNvSpPr/>
          <p:nvPr/>
        </p:nvSpPr>
        <p:spPr>
          <a:xfrm>
            <a:off x="3859480" y="1720459"/>
            <a:ext cx="136145" cy="2882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자유형 71"/>
          <p:cNvSpPr/>
          <p:nvPr/>
        </p:nvSpPr>
        <p:spPr>
          <a:xfrm>
            <a:off x="2495550" y="1895475"/>
            <a:ext cx="162488" cy="66675"/>
          </a:xfrm>
          <a:custGeom>
            <a:avLst/>
            <a:gdLst>
              <a:gd name="connsiteX0" fmla="*/ 0 w 162488"/>
              <a:gd name="connsiteY0" fmla="*/ 0 h 66675"/>
              <a:gd name="connsiteX1" fmla="*/ 161925 w 162488"/>
              <a:gd name="connsiteY1" fmla="*/ 66675 h 66675"/>
              <a:gd name="connsiteX2" fmla="*/ 57150 w 162488"/>
              <a:gd name="connsiteY2" fmla="*/ 0 h 66675"/>
              <a:gd name="connsiteX3" fmla="*/ 57150 w 162488"/>
              <a:gd name="connsiteY3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488" h="66675">
                <a:moveTo>
                  <a:pt x="0" y="0"/>
                </a:moveTo>
                <a:cubicBezTo>
                  <a:pt x="76200" y="33337"/>
                  <a:pt x="152400" y="66675"/>
                  <a:pt x="161925" y="66675"/>
                </a:cubicBezTo>
                <a:cubicBezTo>
                  <a:pt x="171450" y="66675"/>
                  <a:pt x="57150" y="0"/>
                  <a:pt x="57150" y="0"/>
                </a:cubicBezTo>
                <a:lnTo>
                  <a:pt x="5715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자유형 72"/>
          <p:cNvSpPr/>
          <p:nvPr/>
        </p:nvSpPr>
        <p:spPr>
          <a:xfrm>
            <a:off x="3657600" y="1732139"/>
            <a:ext cx="276293" cy="58561"/>
          </a:xfrm>
          <a:custGeom>
            <a:avLst/>
            <a:gdLst>
              <a:gd name="connsiteX0" fmla="*/ 0 w 276293"/>
              <a:gd name="connsiteY0" fmla="*/ 58561 h 58561"/>
              <a:gd name="connsiteX1" fmla="*/ 219075 w 276293"/>
              <a:gd name="connsiteY1" fmla="*/ 20461 h 58561"/>
              <a:gd name="connsiteX2" fmla="*/ 152400 w 276293"/>
              <a:gd name="connsiteY2" fmla="*/ 20461 h 58561"/>
              <a:gd name="connsiteX3" fmla="*/ 276225 w 276293"/>
              <a:gd name="connsiteY3" fmla="*/ 1411 h 58561"/>
              <a:gd name="connsiteX4" fmla="*/ 171450 w 276293"/>
              <a:gd name="connsiteY4" fmla="*/ 1411 h 58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93" h="58561">
                <a:moveTo>
                  <a:pt x="0" y="58561"/>
                </a:moveTo>
                <a:lnTo>
                  <a:pt x="219075" y="20461"/>
                </a:lnTo>
                <a:cubicBezTo>
                  <a:pt x="244475" y="14111"/>
                  <a:pt x="142875" y="23636"/>
                  <a:pt x="152400" y="20461"/>
                </a:cubicBezTo>
                <a:cubicBezTo>
                  <a:pt x="161925" y="17286"/>
                  <a:pt x="273050" y="4586"/>
                  <a:pt x="276225" y="1411"/>
                </a:cubicBezTo>
                <a:cubicBezTo>
                  <a:pt x="279400" y="-1764"/>
                  <a:pt x="171450" y="1411"/>
                  <a:pt x="171450" y="1411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자유형 73"/>
          <p:cNvSpPr/>
          <p:nvPr/>
        </p:nvSpPr>
        <p:spPr>
          <a:xfrm>
            <a:off x="3724275" y="1844824"/>
            <a:ext cx="276446" cy="93270"/>
          </a:xfrm>
          <a:custGeom>
            <a:avLst/>
            <a:gdLst>
              <a:gd name="connsiteX0" fmla="*/ 0 w 276446"/>
              <a:gd name="connsiteY0" fmla="*/ 0 h 93270"/>
              <a:gd name="connsiteX1" fmla="*/ 104775 w 276446"/>
              <a:gd name="connsiteY1" fmla="*/ 85725 h 93270"/>
              <a:gd name="connsiteX2" fmla="*/ 276225 w 276446"/>
              <a:gd name="connsiteY2" fmla="*/ 85725 h 93270"/>
              <a:gd name="connsiteX3" fmla="*/ 66675 w 276446"/>
              <a:gd name="connsiteY3" fmla="*/ 57150 h 9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446" h="93270">
                <a:moveTo>
                  <a:pt x="0" y="0"/>
                </a:moveTo>
                <a:cubicBezTo>
                  <a:pt x="29369" y="35719"/>
                  <a:pt x="58738" y="71438"/>
                  <a:pt x="104775" y="85725"/>
                </a:cubicBezTo>
                <a:cubicBezTo>
                  <a:pt x="150812" y="100012"/>
                  <a:pt x="282575" y="90487"/>
                  <a:pt x="276225" y="85725"/>
                </a:cubicBezTo>
                <a:cubicBezTo>
                  <a:pt x="269875" y="80963"/>
                  <a:pt x="101600" y="65087"/>
                  <a:pt x="66675" y="5715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자유형 74"/>
          <p:cNvSpPr/>
          <p:nvPr/>
        </p:nvSpPr>
        <p:spPr>
          <a:xfrm>
            <a:off x="3752850" y="1952625"/>
            <a:ext cx="304800" cy="48619"/>
          </a:xfrm>
          <a:custGeom>
            <a:avLst/>
            <a:gdLst>
              <a:gd name="connsiteX0" fmla="*/ 0 w 304800"/>
              <a:gd name="connsiteY0" fmla="*/ 0 h 48619"/>
              <a:gd name="connsiteX1" fmla="*/ 104775 w 304800"/>
              <a:gd name="connsiteY1" fmla="*/ 38100 h 48619"/>
              <a:gd name="connsiteX2" fmla="*/ 200025 w 304800"/>
              <a:gd name="connsiteY2" fmla="*/ 47625 h 48619"/>
              <a:gd name="connsiteX3" fmla="*/ 304800 w 304800"/>
              <a:gd name="connsiteY3" fmla="*/ 19050 h 4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48619">
                <a:moveTo>
                  <a:pt x="0" y="0"/>
                </a:moveTo>
                <a:cubicBezTo>
                  <a:pt x="35719" y="15081"/>
                  <a:pt x="71438" y="30163"/>
                  <a:pt x="104775" y="38100"/>
                </a:cubicBezTo>
                <a:cubicBezTo>
                  <a:pt x="138112" y="46037"/>
                  <a:pt x="166688" y="50800"/>
                  <a:pt x="200025" y="47625"/>
                </a:cubicBezTo>
                <a:cubicBezTo>
                  <a:pt x="233362" y="44450"/>
                  <a:pt x="287338" y="28575"/>
                  <a:pt x="304800" y="1905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/>
          <p:cNvSpPr/>
          <p:nvPr/>
        </p:nvSpPr>
        <p:spPr>
          <a:xfrm flipV="1">
            <a:off x="4881134" y="2395785"/>
            <a:ext cx="266930" cy="3382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자유형 46"/>
          <p:cNvSpPr/>
          <p:nvPr/>
        </p:nvSpPr>
        <p:spPr>
          <a:xfrm>
            <a:off x="3851920" y="4797152"/>
            <a:ext cx="125675" cy="152400"/>
          </a:xfrm>
          <a:custGeom>
            <a:avLst/>
            <a:gdLst>
              <a:gd name="connsiteX0" fmla="*/ 125675 w 125675"/>
              <a:gd name="connsiteY0" fmla="*/ 0 h 290355"/>
              <a:gd name="connsiteX1" fmla="*/ 0 w 125675"/>
              <a:gd name="connsiteY1" fmla="*/ 290355 h 29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675" h="290355">
                <a:moveTo>
                  <a:pt x="125675" y="0"/>
                </a:moveTo>
                <a:lnTo>
                  <a:pt x="0" y="290355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자유형 1"/>
          <p:cNvSpPr/>
          <p:nvPr/>
        </p:nvSpPr>
        <p:spPr>
          <a:xfrm>
            <a:off x="3790950" y="4725144"/>
            <a:ext cx="230098" cy="454457"/>
          </a:xfrm>
          <a:custGeom>
            <a:avLst/>
            <a:gdLst>
              <a:gd name="connsiteX0" fmla="*/ 0 w 230098"/>
              <a:gd name="connsiteY0" fmla="*/ 454457 h 454457"/>
              <a:gd name="connsiteX1" fmla="*/ 85725 w 230098"/>
              <a:gd name="connsiteY1" fmla="*/ 178232 h 454457"/>
              <a:gd name="connsiteX2" fmla="*/ 219075 w 230098"/>
              <a:gd name="connsiteY2" fmla="*/ 6782 h 454457"/>
              <a:gd name="connsiteX3" fmla="*/ 219075 w 230098"/>
              <a:gd name="connsiteY3" fmla="*/ 35357 h 454457"/>
              <a:gd name="connsiteX4" fmla="*/ 190500 w 230098"/>
              <a:gd name="connsiteY4" fmla="*/ 44882 h 454457"/>
              <a:gd name="connsiteX5" fmla="*/ 228600 w 230098"/>
              <a:gd name="connsiteY5" fmla="*/ 44882 h 45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98" h="454457">
                <a:moveTo>
                  <a:pt x="0" y="454457"/>
                </a:moveTo>
                <a:cubicBezTo>
                  <a:pt x="24606" y="353650"/>
                  <a:pt x="49213" y="252844"/>
                  <a:pt x="85725" y="178232"/>
                </a:cubicBezTo>
                <a:cubicBezTo>
                  <a:pt x="122237" y="103620"/>
                  <a:pt x="196850" y="30594"/>
                  <a:pt x="219075" y="6782"/>
                </a:cubicBezTo>
                <a:cubicBezTo>
                  <a:pt x="241300" y="-17030"/>
                  <a:pt x="223837" y="29007"/>
                  <a:pt x="219075" y="35357"/>
                </a:cubicBezTo>
                <a:cubicBezTo>
                  <a:pt x="214313" y="41707"/>
                  <a:pt x="188913" y="43295"/>
                  <a:pt x="190500" y="44882"/>
                </a:cubicBezTo>
                <a:cubicBezTo>
                  <a:pt x="192087" y="46469"/>
                  <a:pt x="231775" y="30595"/>
                  <a:pt x="228600" y="44882"/>
                </a:cubicBez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자유형 2"/>
          <p:cNvSpPr/>
          <p:nvPr/>
        </p:nvSpPr>
        <p:spPr>
          <a:xfrm>
            <a:off x="3762237" y="4891428"/>
            <a:ext cx="266966" cy="438756"/>
          </a:xfrm>
          <a:custGeom>
            <a:avLst/>
            <a:gdLst>
              <a:gd name="connsiteX0" fmla="*/ 9663 w 266966"/>
              <a:gd name="connsiteY0" fmla="*/ 423522 h 438756"/>
              <a:gd name="connsiteX1" fmla="*/ 219213 w 266966"/>
              <a:gd name="connsiteY1" fmla="*/ 90147 h 438756"/>
              <a:gd name="connsiteX2" fmla="*/ 104913 w 266966"/>
              <a:gd name="connsiteY2" fmla="*/ 213972 h 438756"/>
              <a:gd name="connsiteX3" fmla="*/ 123963 w 266966"/>
              <a:gd name="connsiteY3" fmla="*/ 128247 h 438756"/>
              <a:gd name="connsiteX4" fmla="*/ 200163 w 266966"/>
              <a:gd name="connsiteY4" fmla="*/ 204447 h 438756"/>
              <a:gd name="connsiteX5" fmla="*/ 66813 w 266966"/>
              <a:gd name="connsiteY5" fmla="*/ 194922 h 438756"/>
              <a:gd name="connsiteX6" fmla="*/ 162063 w 266966"/>
              <a:gd name="connsiteY6" fmla="*/ 147297 h 438756"/>
              <a:gd name="connsiteX7" fmla="*/ 171588 w 266966"/>
              <a:gd name="connsiteY7" fmla="*/ 118722 h 438756"/>
              <a:gd name="connsiteX8" fmla="*/ 200163 w 266966"/>
              <a:gd name="connsiteY8" fmla="*/ 128247 h 438756"/>
              <a:gd name="connsiteX9" fmla="*/ 143013 w 266966"/>
              <a:gd name="connsiteY9" fmla="*/ 118722 h 438756"/>
              <a:gd name="connsiteX10" fmla="*/ 200163 w 266966"/>
              <a:gd name="connsiteY10" fmla="*/ 23472 h 438756"/>
              <a:gd name="connsiteX11" fmla="*/ 171588 w 266966"/>
              <a:gd name="connsiteY11" fmla="*/ 4422 h 438756"/>
              <a:gd name="connsiteX12" fmla="*/ 171588 w 266966"/>
              <a:gd name="connsiteY12" fmla="*/ 90147 h 438756"/>
              <a:gd name="connsiteX13" fmla="*/ 171588 w 266966"/>
              <a:gd name="connsiteY13" fmla="*/ 13947 h 438756"/>
              <a:gd name="connsiteX14" fmla="*/ 123963 w 266966"/>
              <a:gd name="connsiteY14" fmla="*/ 137772 h 438756"/>
              <a:gd name="connsiteX15" fmla="*/ 76338 w 266966"/>
              <a:gd name="connsiteY15" fmla="*/ 271122 h 438756"/>
              <a:gd name="connsiteX16" fmla="*/ 266838 w 266966"/>
              <a:gd name="connsiteY16" fmla="*/ 137772 h 438756"/>
              <a:gd name="connsiteX17" fmla="*/ 104913 w 266966"/>
              <a:gd name="connsiteY17" fmla="*/ 194922 h 438756"/>
              <a:gd name="connsiteX18" fmla="*/ 38238 w 266966"/>
              <a:gd name="connsiteY18" fmla="*/ 366372 h 438756"/>
              <a:gd name="connsiteX19" fmla="*/ 9663 w 266966"/>
              <a:gd name="connsiteY19" fmla="*/ 423522 h 43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6966" h="438756">
                <a:moveTo>
                  <a:pt x="9663" y="423522"/>
                </a:moveTo>
                <a:cubicBezTo>
                  <a:pt x="39825" y="377485"/>
                  <a:pt x="203338" y="125072"/>
                  <a:pt x="219213" y="90147"/>
                </a:cubicBezTo>
                <a:cubicBezTo>
                  <a:pt x="235088" y="55222"/>
                  <a:pt x="120788" y="207622"/>
                  <a:pt x="104913" y="213972"/>
                </a:cubicBezTo>
                <a:cubicBezTo>
                  <a:pt x="89038" y="220322"/>
                  <a:pt x="108088" y="129834"/>
                  <a:pt x="123963" y="128247"/>
                </a:cubicBezTo>
                <a:cubicBezTo>
                  <a:pt x="139838" y="126659"/>
                  <a:pt x="209688" y="193334"/>
                  <a:pt x="200163" y="204447"/>
                </a:cubicBezTo>
                <a:cubicBezTo>
                  <a:pt x="190638" y="215559"/>
                  <a:pt x="73163" y="204447"/>
                  <a:pt x="66813" y="194922"/>
                </a:cubicBezTo>
                <a:cubicBezTo>
                  <a:pt x="60463" y="185397"/>
                  <a:pt x="144601" y="159997"/>
                  <a:pt x="162063" y="147297"/>
                </a:cubicBezTo>
                <a:cubicBezTo>
                  <a:pt x="179526" y="134597"/>
                  <a:pt x="165238" y="121897"/>
                  <a:pt x="171588" y="118722"/>
                </a:cubicBezTo>
                <a:cubicBezTo>
                  <a:pt x="177938" y="115547"/>
                  <a:pt x="204925" y="128247"/>
                  <a:pt x="200163" y="128247"/>
                </a:cubicBezTo>
                <a:cubicBezTo>
                  <a:pt x="195401" y="128247"/>
                  <a:pt x="143013" y="136184"/>
                  <a:pt x="143013" y="118722"/>
                </a:cubicBezTo>
                <a:cubicBezTo>
                  <a:pt x="143013" y="101260"/>
                  <a:pt x="195401" y="42522"/>
                  <a:pt x="200163" y="23472"/>
                </a:cubicBezTo>
                <a:cubicBezTo>
                  <a:pt x="204925" y="4422"/>
                  <a:pt x="176350" y="-6690"/>
                  <a:pt x="171588" y="4422"/>
                </a:cubicBezTo>
                <a:cubicBezTo>
                  <a:pt x="166826" y="15534"/>
                  <a:pt x="171588" y="90147"/>
                  <a:pt x="171588" y="90147"/>
                </a:cubicBezTo>
                <a:cubicBezTo>
                  <a:pt x="171588" y="91734"/>
                  <a:pt x="179525" y="6010"/>
                  <a:pt x="171588" y="13947"/>
                </a:cubicBezTo>
                <a:cubicBezTo>
                  <a:pt x="163651" y="21884"/>
                  <a:pt x="139838" y="94910"/>
                  <a:pt x="123963" y="137772"/>
                </a:cubicBezTo>
                <a:cubicBezTo>
                  <a:pt x="108088" y="180634"/>
                  <a:pt x="52526" y="271122"/>
                  <a:pt x="76338" y="271122"/>
                </a:cubicBezTo>
                <a:cubicBezTo>
                  <a:pt x="100150" y="271122"/>
                  <a:pt x="262075" y="150472"/>
                  <a:pt x="266838" y="137772"/>
                </a:cubicBezTo>
                <a:cubicBezTo>
                  <a:pt x="271601" y="125072"/>
                  <a:pt x="143013" y="156822"/>
                  <a:pt x="104913" y="194922"/>
                </a:cubicBezTo>
                <a:cubicBezTo>
                  <a:pt x="66813" y="233022"/>
                  <a:pt x="47763" y="333034"/>
                  <a:pt x="38238" y="366372"/>
                </a:cubicBezTo>
                <a:cubicBezTo>
                  <a:pt x="28713" y="399709"/>
                  <a:pt x="-20499" y="469559"/>
                  <a:pt x="9663" y="423522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자유형 3"/>
          <p:cNvSpPr/>
          <p:nvPr/>
        </p:nvSpPr>
        <p:spPr>
          <a:xfrm>
            <a:off x="3771900" y="4962525"/>
            <a:ext cx="239183" cy="365484"/>
          </a:xfrm>
          <a:custGeom>
            <a:avLst/>
            <a:gdLst>
              <a:gd name="connsiteX0" fmla="*/ 0 w 239183"/>
              <a:gd name="connsiteY0" fmla="*/ 295275 h 365484"/>
              <a:gd name="connsiteX1" fmla="*/ 66675 w 239183"/>
              <a:gd name="connsiteY1" fmla="*/ 352425 h 365484"/>
              <a:gd name="connsiteX2" fmla="*/ 238125 w 239183"/>
              <a:gd name="connsiteY2" fmla="*/ 76200 h 365484"/>
              <a:gd name="connsiteX3" fmla="*/ 104775 w 239183"/>
              <a:gd name="connsiteY3" fmla="*/ 285750 h 365484"/>
              <a:gd name="connsiteX4" fmla="*/ 85725 w 239183"/>
              <a:gd name="connsiteY4" fmla="*/ 285750 h 365484"/>
              <a:gd name="connsiteX5" fmla="*/ 228600 w 239183"/>
              <a:gd name="connsiteY5" fmla="*/ 95250 h 365484"/>
              <a:gd name="connsiteX6" fmla="*/ 228600 w 239183"/>
              <a:gd name="connsiteY6" fmla="*/ 0 h 365484"/>
              <a:gd name="connsiteX7" fmla="*/ 228600 w 239183"/>
              <a:gd name="connsiteY7" fmla="*/ 0 h 365484"/>
              <a:gd name="connsiteX8" fmla="*/ 200025 w 239183"/>
              <a:gd name="connsiteY8" fmla="*/ 38100 h 365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183" h="365484">
                <a:moveTo>
                  <a:pt x="0" y="295275"/>
                </a:moveTo>
                <a:cubicBezTo>
                  <a:pt x="13494" y="342106"/>
                  <a:pt x="26988" y="388937"/>
                  <a:pt x="66675" y="352425"/>
                </a:cubicBezTo>
                <a:cubicBezTo>
                  <a:pt x="106362" y="315913"/>
                  <a:pt x="231775" y="87312"/>
                  <a:pt x="238125" y="76200"/>
                </a:cubicBezTo>
                <a:cubicBezTo>
                  <a:pt x="244475" y="65088"/>
                  <a:pt x="130175" y="250825"/>
                  <a:pt x="104775" y="285750"/>
                </a:cubicBezTo>
                <a:cubicBezTo>
                  <a:pt x="79375" y="320675"/>
                  <a:pt x="65088" y="317500"/>
                  <a:pt x="85725" y="285750"/>
                </a:cubicBezTo>
                <a:cubicBezTo>
                  <a:pt x="106362" y="254000"/>
                  <a:pt x="204788" y="142875"/>
                  <a:pt x="228600" y="95250"/>
                </a:cubicBezTo>
                <a:cubicBezTo>
                  <a:pt x="252413" y="47625"/>
                  <a:pt x="228600" y="0"/>
                  <a:pt x="228600" y="0"/>
                </a:cubicBezTo>
                <a:lnTo>
                  <a:pt x="228600" y="0"/>
                </a:lnTo>
                <a:lnTo>
                  <a:pt x="200025" y="3810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자유형 7"/>
          <p:cNvSpPr/>
          <p:nvPr/>
        </p:nvSpPr>
        <p:spPr>
          <a:xfrm>
            <a:off x="3809191" y="5018868"/>
            <a:ext cx="169099" cy="210332"/>
          </a:xfrm>
          <a:custGeom>
            <a:avLst/>
            <a:gdLst>
              <a:gd name="connsiteX0" fmla="*/ 38469 w 38469"/>
              <a:gd name="connsiteY0" fmla="*/ 0 h 48144"/>
              <a:gd name="connsiteX1" fmla="*/ 369 w 38469"/>
              <a:gd name="connsiteY1" fmla="*/ 47625 h 48144"/>
              <a:gd name="connsiteX2" fmla="*/ 38469 w 38469"/>
              <a:gd name="connsiteY2" fmla="*/ 0 h 4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69" h="48144">
                <a:moveTo>
                  <a:pt x="38469" y="0"/>
                </a:moveTo>
                <a:cubicBezTo>
                  <a:pt x="38469" y="0"/>
                  <a:pt x="-4393" y="41275"/>
                  <a:pt x="369" y="47625"/>
                </a:cubicBezTo>
                <a:cubicBezTo>
                  <a:pt x="5131" y="53975"/>
                  <a:pt x="38469" y="0"/>
                  <a:pt x="38469" y="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자유형 9"/>
          <p:cNvSpPr/>
          <p:nvPr/>
        </p:nvSpPr>
        <p:spPr>
          <a:xfrm>
            <a:off x="3895725" y="4686300"/>
            <a:ext cx="76200" cy="152400"/>
          </a:xfrm>
          <a:custGeom>
            <a:avLst/>
            <a:gdLst>
              <a:gd name="connsiteX0" fmla="*/ 0 w 76200"/>
              <a:gd name="connsiteY0" fmla="*/ 152400 h 152400"/>
              <a:gd name="connsiteX1" fmla="*/ 76200 w 76200"/>
              <a:gd name="connsiteY1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2400">
                <a:moveTo>
                  <a:pt x="0" y="152400"/>
                </a:moveTo>
                <a:cubicBezTo>
                  <a:pt x="25400" y="101600"/>
                  <a:pt x="61913" y="23812"/>
                  <a:pt x="76200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4253144" y="1693636"/>
            <a:ext cx="432048" cy="104038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자유형 15"/>
          <p:cNvSpPr/>
          <p:nvPr/>
        </p:nvSpPr>
        <p:spPr>
          <a:xfrm>
            <a:off x="4499992" y="1700808"/>
            <a:ext cx="2558522" cy="1038265"/>
          </a:xfrm>
          <a:custGeom>
            <a:avLst/>
            <a:gdLst>
              <a:gd name="connsiteX0" fmla="*/ 0 w 2558522"/>
              <a:gd name="connsiteY0" fmla="*/ 0 h 1038265"/>
              <a:gd name="connsiteX1" fmla="*/ 1057275 w 2558522"/>
              <a:gd name="connsiteY1" fmla="*/ 9525 h 1038265"/>
              <a:gd name="connsiteX2" fmla="*/ 1790700 w 2558522"/>
              <a:gd name="connsiteY2" fmla="*/ 66675 h 1038265"/>
              <a:gd name="connsiteX3" fmla="*/ 2228850 w 2558522"/>
              <a:gd name="connsiteY3" fmla="*/ 219075 h 1038265"/>
              <a:gd name="connsiteX4" fmla="*/ 2543175 w 2558522"/>
              <a:gd name="connsiteY4" fmla="*/ 647700 h 1038265"/>
              <a:gd name="connsiteX5" fmla="*/ 1733550 w 2558522"/>
              <a:gd name="connsiteY5" fmla="*/ 923925 h 1038265"/>
              <a:gd name="connsiteX6" fmla="*/ 1095375 w 2558522"/>
              <a:gd name="connsiteY6" fmla="*/ 962025 h 1038265"/>
              <a:gd name="connsiteX7" fmla="*/ 533400 w 2558522"/>
              <a:gd name="connsiteY7" fmla="*/ 981075 h 1038265"/>
              <a:gd name="connsiteX8" fmla="*/ 9525 w 2558522"/>
              <a:gd name="connsiteY8" fmla="*/ 1038225 h 103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522" h="1038265">
                <a:moveTo>
                  <a:pt x="0" y="0"/>
                </a:moveTo>
                <a:lnTo>
                  <a:pt x="1057275" y="9525"/>
                </a:lnTo>
                <a:cubicBezTo>
                  <a:pt x="1355725" y="20637"/>
                  <a:pt x="1595438" y="31750"/>
                  <a:pt x="1790700" y="66675"/>
                </a:cubicBezTo>
                <a:cubicBezTo>
                  <a:pt x="1985962" y="101600"/>
                  <a:pt x="2103438" y="122238"/>
                  <a:pt x="2228850" y="219075"/>
                </a:cubicBezTo>
                <a:cubicBezTo>
                  <a:pt x="2354263" y="315913"/>
                  <a:pt x="2625725" y="530225"/>
                  <a:pt x="2543175" y="647700"/>
                </a:cubicBezTo>
                <a:cubicBezTo>
                  <a:pt x="2460625" y="765175"/>
                  <a:pt x="1974850" y="871538"/>
                  <a:pt x="1733550" y="923925"/>
                </a:cubicBezTo>
                <a:cubicBezTo>
                  <a:pt x="1492250" y="976312"/>
                  <a:pt x="1295400" y="952500"/>
                  <a:pt x="1095375" y="962025"/>
                </a:cubicBezTo>
                <a:cubicBezTo>
                  <a:pt x="895350" y="971550"/>
                  <a:pt x="714375" y="968375"/>
                  <a:pt x="533400" y="981075"/>
                </a:cubicBezTo>
                <a:cubicBezTo>
                  <a:pt x="352425" y="993775"/>
                  <a:pt x="17463" y="1039813"/>
                  <a:pt x="9525" y="1038225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/>
          <p:cNvSpPr/>
          <p:nvPr/>
        </p:nvSpPr>
        <p:spPr>
          <a:xfrm>
            <a:off x="4283968" y="4437113"/>
            <a:ext cx="216024" cy="16103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2" name="타원 51"/>
          <p:cNvSpPr/>
          <p:nvPr/>
        </p:nvSpPr>
        <p:spPr>
          <a:xfrm>
            <a:off x="4461206" y="3717033"/>
            <a:ext cx="189342" cy="21602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3" name="타원 52"/>
          <p:cNvSpPr/>
          <p:nvPr/>
        </p:nvSpPr>
        <p:spPr>
          <a:xfrm>
            <a:off x="4211960" y="4183114"/>
            <a:ext cx="216025" cy="21226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6" name="타원 55"/>
          <p:cNvSpPr/>
          <p:nvPr/>
        </p:nvSpPr>
        <p:spPr>
          <a:xfrm>
            <a:off x="4364360" y="3933056"/>
            <a:ext cx="174418" cy="21602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7" name="타원 76"/>
          <p:cNvSpPr/>
          <p:nvPr/>
        </p:nvSpPr>
        <p:spPr>
          <a:xfrm>
            <a:off x="3712516" y="2161959"/>
            <a:ext cx="205904" cy="22073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5" name="타원 84"/>
          <p:cNvSpPr/>
          <p:nvPr/>
        </p:nvSpPr>
        <p:spPr>
          <a:xfrm>
            <a:off x="5652120" y="5110806"/>
            <a:ext cx="216024" cy="26240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86" name="타원 85"/>
          <p:cNvSpPr/>
          <p:nvPr/>
        </p:nvSpPr>
        <p:spPr>
          <a:xfrm>
            <a:off x="4211960" y="4606751"/>
            <a:ext cx="216024" cy="26240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87" name="타원 86"/>
          <p:cNvSpPr/>
          <p:nvPr/>
        </p:nvSpPr>
        <p:spPr>
          <a:xfrm>
            <a:off x="3563888" y="3861048"/>
            <a:ext cx="216024" cy="2624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94" name="타원 93"/>
          <p:cNvSpPr/>
          <p:nvPr/>
        </p:nvSpPr>
        <p:spPr>
          <a:xfrm>
            <a:off x="3014968" y="2086012"/>
            <a:ext cx="216024" cy="26240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95" name="타원 94"/>
          <p:cNvSpPr/>
          <p:nvPr/>
        </p:nvSpPr>
        <p:spPr>
          <a:xfrm>
            <a:off x="5804520" y="5263206"/>
            <a:ext cx="216024" cy="26240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96" name="타원 95"/>
          <p:cNvSpPr/>
          <p:nvPr/>
        </p:nvSpPr>
        <p:spPr>
          <a:xfrm>
            <a:off x="4572000" y="3645024"/>
            <a:ext cx="216024" cy="26240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97" name="타원 96"/>
          <p:cNvSpPr/>
          <p:nvPr/>
        </p:nvSpPr>
        <p:spPr>
          <a:xfrm>
            <a:off x="5580112" y="4581128"/>
            <a:ext cx="216024" cy="26240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98" name="자유형 97"/>
          <p:cNvSpPr/>
          <p:nvPr/>
        </p:nvSpPr>
        <p:spPr>
          <a:xfrm>
            <a:off x="3590177" y="2027757"/>
            <a:ext cx="45719" cy="249115"/>
          </a:xfrm>
          <a:custGeom>
            <a:avLst/>
            <a:gdLst>
              <a:gd name="connsiteX0" fmla="*/ 26377 w 105827"/>
              <a:gd name="connsiteY0" fmla="*/ 0 h 501161"/>
              <a:gd name="connsiteX1" fmla="*/ 105508 w 105827"/>
              <a:gd name="connsiteY1" fmla="*/ 246184 h 501161"/>
              <a:gd name="connsiteX2" fmla="*/ 0 w 105827"/>
              <a:gd name="connsiteY2" fmla="*/ 501161 h 501161"/>
              <a:gd name="connsiteX0" fmla="*/ 26377 w 105827"/>
              <a:gd name="connsiteY0" fmla="*/ 0 h 536330"/>
              <a:gd name="connsiteX1" fmla="*/ 105508 w 105827"/>
              <a:gd name="connsiteY1" fmla="*/ 281353 h 536330"/>
              <a:gd name="connsiteX2" fmla="*/ 0 w 105827"/>
              <a:gd name="connsiteY2" fmla="*/ 536330 h 53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827" h="536330">
                <a:moveTo>
                  <a:pt x="26377" y="0"/>
                </a:moveTo>
                <a:cubicBezTo>
                  <a:pt x="68140" y="81328"/>
                  <a:pt x="109904" y="191965"/>
                  <a:pt x="105508" y="281353"/>
                </a:cubicBezTo>
                <a:cubicBezTo>
                  <a:pt x="101112" y="370741"/>
                  <a:pt x="16119" y="495299"/>
                  <a:pt x="0" y="536330"/>
                </a:cubicBezTo>
              </a:path>
            </a:pathLst>
          </a:custGeom>
          <a:noFill/>
          <a:ln w="38100">
            <a:solidFill>
              <a:srgbClr val="FF7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자유형 13"/>
          <p:cNvSpPr/>
          <p:nvPr/>
        </p:nvSpPr>
        <p:spPr>
          <a:xfrm>
            <a:off x="3581374" y="1914121"/>
            <a:ext cx="102732" cy="187857"/>
          </a:xfrm>
          <a:custGeom>
            <a:avLst/>
            <a:gdLst>
              <a:gd name="connsiteX0" fmla="*/ 26 w 102732"/>
              <a:gd name="connsiteY0" fmla="*/ 404 h 187857"/>
              <a:gd name="connsiteX1" fmla="*/ 95276 w 102732"/>
              <a:gd name="connsiteY1" fmla="*/ 133754 h 187857"/>
              <a:gd name="connsiteX2" fmla="*/ 85751 w 102732"/>
              <a:gd name="connsiteY2" fmla="*/ 181379 h 187857"/>
              <a:gd name="connsiteX3" fmla="*/ 26 w 102732"/>
              <a:gd name="connsiteY3" fmla="*/ 404 h 18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732" h="187857">
                <a:moveTo>
                  <a:pt x="26" y="404"/>
                </a:moveTo>
                <a:cubicBezTo>
                  <a:pt x="1614" y="-7534"/>
                  <a:pt x="80989" y="103592"/>
                  <a:pt x="95276" y="133754"/>
                </a:cubicBezTo>
                <a:cubicBezTo>
                  <a:pt x="109563" y="163916"/>
                  <a:pt x="101626" y="203604"/>
                  <a:pt x="85751" y="181379"/>
                </a:cubicBezTo>
                <a:cubicBezTo>
                  <a:pt x="69876" y="159154"/>
                  <a:pt x="-1562" y="8342"/>
                  <a:pt x="26" y="404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자유형 99"/>
          <p:cNvSpPr/>
          <p:nvPr/>
        </p:nvSpPr>
        <p:spPr>
          <a:xfrm>
            <a:off x="3635896" y="1916832"/>
            <a:ext cx="102732" cy="187857"/>
          </a:xfrm>
          <a:custGeom>
            <a:avLst/>
            <a:gdLst>
              <a:gd name="connsiteX0" fmla="*/ 26 w 102732"/>
              <a:gd name="connsiteY0" fmla="*/ 404 h 187857"/>
              <a:gd name="connsiteX1" fmla="*/ 95276 w 102732"/>
              <a:gd name="connsiteY1" fmla="*/ 133754 h 187857"/>
              <a:gd name="connsiteX2" fmla="*/ 85751 w 102732"/>
              <a:gd name="connsiteY2" fmla="*/ 181379 h 187857"/>
              <a:gd name="connsiteX3" fmla="*/ 26 w 102732"/>
              <a:gd name="connsiteY3" fmla="*/ 404 h 18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732" h="187857">
                <a:moveTo>
                  <a:pt x="26" y="404"/>
                </a:moveTo>
                <a:cubicBezTo>
                  <a:pt x="1614" y="-7534"/>
                  <a:pt x="80989" y="103592"/>
                  <a:pt x="95276" y="133754"/>
                </a:cubicBezTo>
                <a:cubicBezTo>
                  <a:pt x="109563" y="163916"/>
                  <a:pt x="101626" y="203604"/>
                  <a:pt x="85751" y="181379"/>
                </a:cubicBezTo>
                <a:cubicBezTo>
                  <a:pt x="69876" y="159154"/>
                  <a:pt x="-1562" y="8342"/>
                  <a:pt x="26" y="404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타원 101"/>
          <p:cNvSpPr/>
          <p:nvPr/>
        </p:nvSpPr>
        <p:spPr>
          <a:xfrm>
            <a:off x="3419872" y="3573016"/>
            <a:ext cx="216024" cy="26240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15" name="자유형 14"/>
          <p:cNvSpPr/>
          <p:nvPr/>
        </p:nvSpPr>
        <p:spPr>
          <a:xfrm>
            <a:off x="3638500" y="1911111"/>
            <a:ext cx="67476" cy="286220"/>
          </a:xfrm>
          <a:custGeom>
            <a:avLst/>
            <a:gdLst>
              <a:gd name="connsiteX0" fmla="*/ 50 w 67476"/>
              <a:gd name="connsiteY0" fmla="*/ 3414 h 286220"/>
              <a:gd name="connsiteX1" fmla="*/ 57200 w 67476"/>
              <a:gd name="connsiteY1" fmla="*/ 279639 h 286220"/>
              <a:gd name="connsiteX2" fmla="*/ 66725 w 67476"/>
              <a:gd name="connsiteY2" fmla="*/ 193914 h 286220"/>
              <a:gd name="connsiteX3" fmla="*/ 47675 w 67476"/>
              <a:gd name="connsiteY3" fmla="*/ 127239 h 286220"/>
              <a:gd name="connsiteX4" fmla="*/ 50 w 67476"/>
              <a:gd name="connsiteY4" fmla="*/ 3414 h 28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476" h="286220">
                <a:moveTo>
                  <a:pt x="50" y="3414"/>
                </a:moveTo>
                <a:cubicBezTo>
                  <a:pt x="1638" y="28814"/>
                  <a:pt x="46088" y="247889"/>
                  <a:pt x="57200" y="279639"/>
                </a:cubicBezTo>
                <a:cubicBezTo>
                  <a:pt x="68312" y="311389"/>
                  <a:pt x="68313" y="219314"/>
                  <a:pt x="66725" y="193914"/>
                </a:cubicBezTo>
                <a:cubicBezTo>
                  <a:pt x="65138" y="168514"/>
                  <a:pt x="60375" y="152639"/>
                  <a:pt x="47675" y="127239"/>
                </a:cubicBezTo>
                <a:cubicBezTo>
                  <a:pt x="34975" y="101839"/>
                  <a:pt x="-1538" y="-21986"/>
                  <a:pt x="50" y="3414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1015627" y="1067874"/>
            <a:ext cx="1368152" cy="1027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3" name="타원 102"/>
          <p:cNvSpPr/>
          <p:nvPr/>
        </p:nvSpPr>
        <p:spPr>
          <a:xfrm>
            <a:off x="4067944" y="4365104"/>
            <a:ext cx="216024" cy="26240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104" name="타원 103"/>
          <p:cNvSpPr/>
          <p:nvPr/>
        </p:nvSpPr>
        <p:spPr>
          <a:xfrm>
            <a:off x="5652120" y="5470847"/>
            <a:ext cx="216024" cy="26240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105" name="타원 104"/>
          <p:cNvSpPr/>
          <p:nvPr/>
        </p:nvSpPr>
        <p:spPr>
          <a:xfrm>
            <a:off x="3419872" y="3284984"/>
            <a:ext cx="216024" cy="26240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108" name="타원 107"/>
          <p:cNvSpPr/>
          <p:nvPr/>
        </p:nvSpPr>
        <p:spPr>
          <a:xfrm>
            <a:off x="5724128" y="5758879"/>
            <a:ext cx="216024" cy="26240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109" name="타원 108"/>
          <p:cNvSpPr/>
          <p:nvPr/>
        </p:nvSpPr>
        <p:spPr>
          <a:xfrm>
            <a:off x="5876528" y="5542855"/>
            <a:ext cx="216024" cy="26240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112" name="타원 111"/>
          <p:cNvSpPr/>
          <p:nvPr/>
        </p:nvSpPr>
        <p:spPr>
          <a:xfrm>
            <a:off x="3203848" y="3094583"/>
            <a:ext cx="216024" cy="26240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113" name="타원 112"/>
          <p:cNvSpPr/>
          <p:nvPr/>
        </p:nvSpPr>
        <p:spPr>
          <a:xfrm>
            <a:off x="6020544" y="5301085"/>
            <a:ext cx="216024" cy="26240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114" name="타원 113"/>
          <p:cNvSpPr/>
          <p:nvPr/>
        </p:nvSpPr>
        <p:spPr>
          <a:xfrm>
            <a:off x="5940152" y="5013176"/>
            <a:ext cx="216024" cy="2624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115" name="타원 114"/>
          <p:cNvSpPr/>
          <p:nvPr/>
        </p:nvSpPr>
        <p:spPr>
          <a:xfrm>
            <a:off x="3905577" y="1781986"/>
            <a:ext cx="216025" cy="25703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16" name="타원 115"/>
          <p:cNvSpPr/>
          <p:nvPr/>
        </p:nvSpPr>
        <p:spPr>
          <a:xfrm>
            <a:off x="3683393" y="1842714"/>
            <a:ext cx="216024" cy="26240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117" name="타원 116"/>
          <p:cNvSpPr/>
          <p:nvPr/>
        </p:nvSpPr>
        <p:spPr>
          <a:xfrm>
            <a:off x="4427984" y="4462735"/>
            <a:ext cx="216024" cy="26240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118" name="타원 117"/>
          <p:cNvSpPr/>
          <p:nvPr/>
        </p:nvSpPr>
        <p:spPr>
          <a:xfrm>
            <a:off x="4620269" y="1577498"/>
            <a:ext cx="216024" cy="26240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119" name="타원 118"/>
          <p:cNvSpPr/>
          <p:nvPr/>
        </p:nvSpPr>
        <p:spPr>
          <a:xfrm>
            <a:off x="5868144" y="2780928"/>
            <a:ext cx="216024" cy="26240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64288" y="28436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n-ea"/>
              </a:rPr>
              <a:t>DJ </a:t>
            </a:r>
            <a:r>
              <a:rPr lang="en-US" altLang="ko-KR" dirty="0" err="1" smtClean="0">
                <a:latin typeface="+mn-ea"/>
              </a:rPr>
              <a:t>stomy</a:t>
            </a:r>
            <a:endParaRPr lang="ko-KR" altLang="en-US" dirty="0">
              <a:latin typeface="+mn-ea"/>
            </a:endParaRPr>
          </a:p>
        </p:txBody>
      </p:sp>
      <p:sp>
        <p:nvSpPr>
          <p:cNvPr id="125" name="타원 124"/>
          <p:cNvSpPr/>
          <p:nvPr/>
        </p:nvSpPr>
        <p:spPr>
          <a:xfrm>
            <a:off x="2509882" y="2133040"/>
            <a:ext cx="216024" cy="26240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475655" y="2095444"/>
            <a:ext cx="565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n-ea"/>
              </a:rPr>
              <a:t>HJ</a:t>
            </a:r>
            <a:endParaRPr lang="ko-KR" altLang="en-US" dirty="0">
              <a:latin typeface="+mn-ea"/>
            </a:endParaRPr>
          </a:p>
        </p:txBody>
      </p:sp>
      <p:sp>
        <p:nvSpPr>
          <p:cNvPr id="130" name="타원 129"/>
          <p:cNvSpPr/>
          <p:nvPr/>
        </p:nvSpPr>
        <p:spPr>
          <a:xfrm>
            <a:off x="4512257" y="2022874"/>
            <a:ext cx="216024" cy="26240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131" name="타원 130"/>
          <p:cNvSpPr/>
          <p:nvPr/>
        </p:nvSpPr>
        <p:spPr>
          <a:xfrm>
            <a:off x="4686442" y="3142721"/>
            <a:ext cx="216024" cy="26240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132" name="타원 131"/>
          <p:cNvSpPr/>
          <p:nvPr/>
        </p:nvSpPr>
        <p:spPr>
          <a:xfrm>
            <a:off x="3247265" y="2152423"/>
            <a:ext cx="216024" cy="26240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133" name="타원 132"/>
          <p:cNvSpPr/>
          <p:nvPr/>
        </p:nvSpPr>
        <p:spPr>
          <a:xfrm>
            <a:off x="4644008" y="4149080"/>
            <a:ext cx="216024" cy="2624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135" name="타원 134"/>
          <p:cNvSpPr/>
          <p:nvPr/>
        </p:nvSpPr>
        <p:spPr>
          <a:xfrm>
            <a:off x="4788024" y="3789040"/>
            <a:ext cx="216024" cy="26240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136" name="타원 135"/>
          <p:cNvSpPr/>
          <p:nvPr/>
        </p:nvSpPr>
        <p:spPr>
          <a:xfrm>
            <a:off x="5958965" y="2176965"/>
            <a:ext cx="223437" cy="2624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2903798" y="2048608"/>
            <a:ext cx="649161" cy="5003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8" name="직선 화살표 연결선 137"/>
          <p:cNvCxnSpPr/>
          <p:nvPr/>
        </p:nvCxnSpPr>
        <p:spPr>
          <a:xfrm flipH="1" flipV="1">
            <a:off x="2090750" y="2276872"/>
            <a:ext cx="393018" cy="841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직선 화살표 연결선 138"/>
          <p:cNvCxnSpPr/>
          <p:nvPr/>
        </p:nvCxnSpPr>
        <p:spPr>
          <a:xfrm flipH="1" flipV="1">
            <a:off x="3856869" y="1223600"/>
            <a:ext cx="1259" cy="59017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3586884" y="934089"/>
            <a:ext cx="743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n-ea"/>
              </a:rPr>
              <a:t>CHA</a:t>
            </a:r>
            <a:endParaRPr lang="ko-KR" altLang="en-US" dirty="0">
              <a:latin typeface="+mn-ea"/>
            </a:endParaRPr>
          </a:p>
        </p:txBody>
      </p:sp>
      <p:sp>
        <p:nvSpPr>
          <p:cNvPr id="42" name="타원 41"/>
          <p:cNvSpPr/>
          <p:nvPr/>
        </p:nvSpPr>
        <p:spPr>
          <a:xfrm>
            <a:off x="4399807" y="1947197"/>
            <a:ext cx="440143" cy="6640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1" name="직선 화살표 연결선 140"/>
          <p:cNvCxnSpPr/>
          <p:nvPr/>
        </p:nvCxnSpPr>
        <p:spPr>
          <a:xfrm flipV="1">
            <a:off x="4881134" y="1420395"/>
            <a:ext cx="1563074" cy="71264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6455010" y="1268760"/>
            <a:ext cx="1789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n-ea"/>
              </a:rPr>
              <a:t>PJ </a:t>
            </a:r>
            <a:r>
              <a:rPr lang="en-US" altLang="ko-KR" dirty="0" err="1" smtClean="0">
                <a:latin typeface="+mn-ea"/>
              </a:rPr>
              <a:t>stomy</a:t>
            </a:r>
            <a:endParaRPr lang="ko-KR" altLang="en-US" dirty="0">
              <a:latin typeface="+mn-ea"/>
            </a:endParaRPr>
          </a:p>
        </p:txBody>
      </p:sp>
      <p:sp>
        <p:nvSpPr>
          <p:cNvPr id="57" name="타원 56"/>
          <p:cNvSpPr/>
          <p:nvPr/>
        </p:nvSpPr>
        <p:spPr>
          <a:xfrm>
            <a:off x="5655053" y="2708920"/>
            <a:ext cx="717147" cy="7198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3" name="직선 화살표 연결선 142"/>
          <p:cNvCxnSpPr/>
          <p:nvPr/>
        </p:nvCxnSpPr>
        <p:spPr>
          <a:xfrm flipV="1">
            <a:off x="6372200" y="2996953"/>
            <a:ext cx="772361" cy="455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타원 143"/>
          <p:cNvSpPr/>
          <p:nvPr/>
        </p:nvSpPr>
        <p:spPr>
          <a:xfrm>
            <a:off x="5220072" y="4149080"/>
            <a:ext cx="1162930" cy="2088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6" name="직선 화살표 연결선 145"/>
          <p:cNvCxnSpPr/>
          <p:nvPr/>
        </p:nvCxnSpPr>
        <p:spPr>
          <a:xfrm flipV="1">
            <a:off x="6416122" y="5063230"/>
            <a:ext cx="604150" cy="1819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7020272" y="486916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n-ea"/>
              </a:rPr>
              <a:t>Lt. </a:t>
            </a:r>
            <a:r>
              <a:rPr lang="en-US" altLang="ko-KR" dirty="0" err="1" smtClean="0">
                <a:latin typeface="+mn-ea"/>
              </a:rPr>
              <a:t>para-arotic</a:t>
            </a:r>
            <a:r>
              <a:rPr lang="en-US" altLang="ko-KR" dirty="0" smtClean="0">
                <a:latin typeface="+mn-ea"/>
              </a:rPr>
              <a:t> area</a:t>
            </a:r>
            <a:endParaRPr lang="ko-KR" altLang="en-US" dirty="0">
              <a:latin typeface="+mn-ea"/>
            </a:endParaRPr>
          </a:p>
        </p:txBody>
      </p:sp>
      <p:sp>
        <p:nvSpPr>
          <p:cNvPr id="70" name="자유형 69"/>
          <p:cNvSpPr/>
          <p:nvPr/>
        </p:nvSpPr>
        <p:spPr>
          <a:xfrm>
            <a:off x="2801128" y="2622347"/>
            <a:ext cx="1173266" cy="2163257"/>
          </a:xfrm>
          <a:custGeom>
            <a:avLst/>
            <a:gdLst>
              <a:gd name="connsiteX0" fmla="*/ 1161272 w 1173266"/>
              <a:gd name="connsiteY0" fmla="*/ 673303 h 2163257"/>
              <a:gd name="connsiteX1" fmla="*/ 1161272 w 1173266"/>
              <a:gd name="connsiteY1" fmla="*/ 206578 h 2163257"/>
              <a:gd name="connsiteX2" fmla="*/ 999347 w 1173266"/>
              <a:gd name="connsiteY2" fmla="*/ 6553 h 2163257"/>
              <a:gd name="connsiteX3" fmla="*/ 723122 w 1173266"/>
              <a:gd name="connsiteY3" fmla="*/ 44653 h 2163257"/>
              <a:gd name="connsiteX4" fmla="*/ 94472 w 1173266"/>
              <a:gd name="connsiteY4" fmla="*/ 139903 h 2163257"/>
              <a:gd name="connsiteX5" fmla="*/ 8747 w 1173266"/>
              <a:gd name="connsiteY5" fmla="*/ 397078 h 2163257"/>
              <a:gd name="connsiteX6" fmla="*/ 37322 w 1173266"/>
              <a:gd name="connsiteY6" fmla="*/ 1597228 h 2163257"/>
              <a:gd name="connsiteX7" fmla="*/ 313547 w 1173266"/>
              <a:gd name="connsiteY7" fmla="*/ 1949653 h 2163257"/>
              <a:gd name="connsiteX8" fmla="*/ 704072 w 1173266"/>
              <a:gd name="connsiteY8" fmla="*/ 2159203 h 2163257"/>
              <a:gd name="connsiteX9" fmla="*/ 1046972 w 1173266"/>
              <a:gd name="connsiteY9" fmla="*/ 2054428 h 2163257"/>
              <a:gd name="connsiteX10" fmla="*/ 1161272 w 1173266"/>
              <a:gd name="connsiteY10" fmla="*/ 1663903 h 2163257"/>
              <a:gd name="connsiteX11" fmla="*/ 1161272 w 1173266"/>
              <a:gd name="connsiteY11" fmla="*/ 673303 h 216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3266" h="2163257">
                <a:moveTo>
                  <a:pt x="1161272" y="673303"/>
                </a:moveTo>
                <a:cubicBezTo>
                  <a:pt x="1161272" y="430416"/>
                  <a:pt x="1188259" y="317703"/>
                  <a:pt x="1161272" y="206578"/>
                </a:cubicBezTo>
                <a:cubicBezTo>
                  <a:pt x="1134285" y="95453"/>
                  <a:pt x="1072372" y="33540"/>
                  <a:pt x="999347" y="6553"/>
                </a:cubicBezTo>
                <a:cubicBezTo>
                  <a:pt x="926322" y="-20435"/>
                  <a:pt x="723122" y="44653"/>
                  <a:pt x="723122" y="44653"/>
                </a:cubicBezTo>
                <a:cubicBezTo>
                  <a:pt x="572309" y="66878"/>
                  <a:pt x="213534" y="81166"/>
                  <a:pt x="94472" y="139903"/>
                </a:cubicBezTo>
                <a:cubicBezTo>
                  <a:pt x="-24590" y="198640"/>
                  <a:pt x="18272" y="154191"/>
                  <a:pt x="8747" y="397078"/>
                </a:cubicBezTo>
                <a:cubicBezTo>
                  <a:pt x="-778" y="639965"/>
                  <a:pt x="-13478" y="1338466"/>
                  <a:pt x="37322" y="1597228"/>
                </a:cubicBezTo>
                <a:cubicBezTo>
                  <a:pt x="88122" y="1855990"/>
                  <a:pt x="202422" y="1855991"/>
                  <a:pt x="313547" y="1949653"/>
                </a:cubicBezTo>
                <a:cubicBezTo>
                  <a:pt x="424672" y="2043315"/>
                  <a:pt x="581834" y="2141740"/>
                  <a:pt x="704072" y="2159203"/>
                </a:cubicBezTo>
                <a:cubicBezTo>
                  <a:pt x="826310" y="2176666"/>
                  <a:pt x="970772" y="2136978"/>
                  <a:pt x="1046972" y="2054428"/>
                </a:cubicBezTo>
                <a:cubicBezTo>
                  <a:pt x="1123172" y="1971878"/>
                  <a:pt x="1140635" y="1894090"/>
                  <a:pt x="1161272" y="1663903"/>
                </a:cubicBezTo>
                <a:cubicBezTo>
                  <a:pt x="1181909" y="1433716"/>
                  <a:pt x="1161272" y="916190"/>
                  <a:pt x="1161272" y="67330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자유형 81"/>
          <p:cNvSpPr/>
          <p:nvPr/>
        </p:nvSpPr>
        <p:spPr>
          <a:xfrm>
            <a:off x="3561585" y="2586615"/>
            <a:ext cx="1641342" cy="2914808"/>
          </a:xfrm>
          <a:custGeom>
            <a:avLst/>
            <a:gdLst>
              <a:gd name="connsiteX0" fmla="*/ 1038990 w 1641342"/>
              <a:gd name="connsiteY0" fmla="*/ 2318760 h 2914808"/>
              <a:gd name="connsiteX1" fmla="*/ 372240 w 1641342"/>
              <a:gd name="connsiteY1" fmla="*/ 2890260 h 2914808"/>
              <a:gd name="connsiteX2" fmla="*/ 96015 w 1641342"/>
              <a:gd name="connsiteY2" fmla="*/ 2775960 h 2914808"/>
              <a:gd name="connsiteX3" fmla="*/ 10290 w 1641342"/>
              <a:gd name="connsiteY3" fmla="*/ 2461635 h 2914808"/>
              <a:gd name="connsiteX4" fmla="*/ 305565 w 1641342"/>
              <a:gd name="connsiteY4" fmla="*/ 2128260 h 2914808"/>
              <a:gd name="connsiteX5" fmla="*/ 457965 w 1641342"/>
              <a:gd name="connsiteY5" fmla="*/ 1766310 h 2914808"/>
              <a:gd name="connsiteX6" fmla="*/ 505590 w 1641342"/>
              <a:gd name="connsiteY6" fmla="*/ 1013835 h 2914808"/>
              <a:gd name="connsiteX7" fmla="*/ 534165 w 1641342"/>
              <a:gd name="connsiteY7" fmla="*/ 270885 h 2914808"/>
              <a:gd name="connsiteX8" fmla="*/ 972315 w 1641342"/>
              <a:gd name="connsiteY8" fmla="*/ 99435 h 2914808"/>
              <a:gd name="connsiteX9" fmla="*/ 1524765 w 1641342"/>
              <a:gd name="connsiteY9" fmla="*/ 32760 h 2914808"/>
              <a:gd name="connsiteX10" fmla="*/ 1639065 w 1641342"/>
              <a:gd name="connsiteY10" fmla="*/ 632835 h 2914808"/>
              <a:gd name="connsiteX11" fmla="*/ 1591440 w 1641342"/>
              <a:gd name="connsiteY11" fmla="*/ 1213860 h 2914808"/>
              <a:gd name="connsiteX12" fmla="*/ 1477140 w 1641342"/>
              <a:gd name="connsiteY12" fmla="*/ 1737735 h 2914808"/>
              <a:gd name="connsiteX13" fmla="*/ 1353315 w 1641342"/>
              <a:gd name="connsiteY13" fmla="*/ 2071110 h 2914808"/>
              <a:gd name="connsiteX14" fmla="*/ 1038990 w 1641342"/>
              <a:gd name="connsiteY14" fmla="*/ 2318760 h 2914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41342" h="2914808">
                <a:moveTo>
                  <a:pt x="1038990" y="2318760"/>
                </a:moveTo>
                <a:cubicBezTo>
                  <a:pt x="875478" y="2455285"/>
                  <a:pt x="529402" y="2814060"/>
                  <a:pt x="372240" y="2890260"/>
                </a:cubicBezTo>
                <a:cubicBezTo>
                  <a:pt x="215078" y="2966460"/>
                  <a:pt x="156340" y="2847397"/>
                  <a:pt x="96015" y="2775960"/>
                </a:cubicBezTo>
                <a:cubicBezTo>
                  <a:pt x="35690" y="2704523"/>
                  <a:pt x="-24635" y="2569585"/>
                  <a:pt x="10290" y="2461635"/>
                </a:cubicBezTo>
                <a:cubicBezTo>
                  <a:pt x="45215" y="2353685"/>
                  <a:pt x="230953" y="2244147"/>
                  <a:pt x="305565" y="2128260"/>
                </a:cubicBezTo>
                <a:cubicBezTo>
                  <a:pt x="380177" y="2012373"/>
                  <a:pt x="424628" y="1952047"/>
                  <a:pt x="457965" y="1766310"/>
                </a:cubicBezTo>
                <a:cubicBezTo>
                  <a:pt x="491302" y="1580573"/>
                  <a:pt x="492890" y="1263072"/>
                  <a:pt x="505590" y="1013835"/>
                </a:cubicBezTo>
                <a:cubicBezTo>
                  <a:pt x="518290" y="764597"/>
                  <a:pt x="456377" y="423285"/>
                  <a:pt x="534165" y="270885"/>
                </a:cubicBezTo>
                <a:cubicBezTo>
                  <a:pt x="611952" y="118485"/>
                  <a:pt x="807215" y="139122"/>
                  <a:pt x="972315" y="99435"/>
                </a:cubicBezTo>
                <a:cubicBezTo>
                  <a:pt x="1137415" y="59748"/>
                  <a:pt x="1413640" y="-56140"/>
                  <a:pt x="1524765" y="32760"/>
                </a:cubicBezTo>
                <a:cubicBezTo>
                  <a:pt x="1635890" y="121660"/>
                  <a:pt x="1627953" y="435985"/>
                  <a:pt x="1639065" y="632835"/>
                </a:cubicBezTo>
                <a:cubicBezTo>
                  <a:pt x="1650177" y="829685"/>
                  <a:pt x="1618427" y="1029710"/>
                  <a:pt x="1591440" y="1213860"/>
                </a:cubicBezTo>
                <a:cubicBezTo>
                  <a:pt x="1564453" y="1398010"/>
                  <a:pt x="1516828" y="1594860"/>
                  <a:pt x="1477140" y="1737735"/>
                </a:cubicBezTo>
                <a:cubicBezTo>
                  <a:pt x="1437453" y="1880610"/>
                  <a:pt x="1429515" y="1969510"/>
                  <a:pt x="1353315" y="2071110"/>
                </a:cubicBezTo>
                <a:cubicBezTo>
                  <a:pt x="1277115" y="2172710"/>
                  <a:pt x="1202502" y="2182235"/>
                  <a:pt x="1038990" y="231876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8" name="직선 화살표 연결선 147"/>
          <p:cNvCxnSpPr/>
          <p:nvPr/>
        </p:nvCxnSpPr>
        <p:spPr>
          <a:xfrm flipH="1">
            <a:off x="2843808" y="5119904"/>
            <a:ext cx="699074" cy="413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1187624" y="493187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n-ea"/>
              </a:rPr>
              <a:t>Along the SMA</a:t>
            </a:r>
          </a:p>
        </p:txBody>
      </p:sp>
      <p:sp>
        <p:nvSpPr>
          <p:cNvPr id="154" name="타원 153"/>
          <p:cNvSpPr/>
          <p:nvPr/>
        </p:nvSpPr>
        <p:spPr>
          <a:xfrm>
            <a:off x="395536" y="1412776"/>
            <a:ext cx="216024" cy="24738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55" name="타원 154"/>
          <p:cNvSpPr/>
          <p:nvPr/>
        </p:nvSpPr>
        <p:spPr>
          <a:xfrm>
            <a:off x="395536" y="1988840"/>
            <a:ext cx="216024" cy="24738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56" name="타원 155"/>
          <p:cNvSpPr/>
          <p:nvPr/>
        </p:nvSpPr>
        <p:spPr>
          <a:xfrm>
            <a:off x="395536" y="1700808"/>
            <a:ext cx="216024" cy="24738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611560" y="1412776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T1</a:t>
            </a:r>
            <a:endParaRPr lang="ko-KR" altLang="en-US" sz="1200" b="1" dirty="0"/>
          </a:p>
        </p:txBody>
      </p:sp>
      <p:sp>
        <p:nvSpPr>
          <p:cNvPr id="158" name="TextBox 157"/>
          <p:cNvSpPr txBox="1"/>
          <p:nvPr/>
        </p:nvSpPr>
        <p:spPr>
          <a:xfrm>
            <a:off x="611560" y="1711841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T2</a:t>
            </a:r>
            <a:endParaRPr lang="ko-KR" altLang="en-US" sz="1200" b="1" dirty="0"/>
          </a:p>
        </p:txBody>
      </p:sp>
      <p:sp>
        <p:nvSpPr>
          <p:cNvPr id="159" name="TextBox 158"/>
          <p:cNvSpPr txBox="1"/>
          <p:nvPr/>
        </p:nvSpPr>
        <p:spPr>
          <a:xfrm>
            <a:off x="611560" y="1999873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T3</a:t>
            </a:r>
            <a:endParaRPr lang="ko-KR" altLang="en-US" sz="1200" b="1" dirty="0"/>
          </a:p>
        </p:txBody>
      </p:sp>
      <p:sp>
        <p:nvSpPr>
          <p:cNvPr id="160" name="타원 159"/>
          <p:cNvSpPr/>
          <p:nvPr/>
        </p:nvSpPr>
        <p:spPr>
          <a:xfrm>
            <a:off x="395536" y="2348880"/>
            <a:ext cx="216024" cy="24738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61" name="타원 160"/>
          <p:cNvSpPr/>
          <p:nvPr/>
        </p:nvSpPr>
        <p:spPr>
          <a:xfrm>
            <a:off x="395536" y="2677562"/>
            <a:ext cx="216024" cy="2473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611560" y="2359913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N0</a:t>
            </a:r>
            <a:endParaRPr lang="ko-KR" altLang="en-US" sz="1200" b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611560" y="2647945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N1</a:t>
            </a:r>
            <a:endParaRPr lang="ko-KR" altLang="en-US" sz="1200" b="1" dirty="0"/>
          </a:p>
        </p:txBody>
      </p:sp>
      <p:cxnSp>
        <p:nvCxnSpPr>
          <p:cNvPr id="145" name="직선 화살표 연결선 144"/>
          <p:cNvCxnSpPr/>
          <p:nvPr/>
        </p:nvCxnSpPr>
        <p:spPr>
          <a:xfrm flipH="1">
            <a:off x="2072726" y="3429000"/>
            <a:ext cx="699074" cy="413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1115616" y="3429000"/>
            <a:ext cx="1319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latin typeface="+mn-ea"/>
              </a:rPr>
              <a:t>Aortocaval</a:t>
            </a:r>
            <a:r>
              <a:rPr lang="en-US" altLang="ko-KR" dirty="0" smtClean="0">
                <a:latin typeface="+mn-ea"/>
              </a:rPr>
              <a:t> space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7399694" y="2098961"/>
            <a:ext cx="163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n-ea"/>
              </a:rPr>
              <a:t>Pancreas, tail</a:t>
            </a:r>
            <a:endParaRPr lang="ko-KR" altLang="en-US" dirty="0">
              <a:latin typeface="+mn-ea"/>
            </a:endParaRPr>
          </a:p>
        </p:txBody>
      </p:sp>
      <p:cxnSp>
        <p:nvCxnSpPr>
          <p:cNvPr id="165" name="직선 화살표 연결선 164"/>
          <p:cNvCxnSpPr/>
          <p:nvPr/>
        </p:nvCxnSpPr>
        <p:spPr>
          <a:xfrm flipV="1">
            <a:off x="6234330" y="2293235"/>
            <a:ext cx="1145982" cy="3146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타원 167"/>
          <p:cNvSpPr/>
          <p:nvPr/>
        </p:nvSpPr>
        <p:spPr>
          <a:xfrm>
            <a:off x="6084168" y="4725144"/>
            <a:ext cx="216024" cy="26240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166" name="타원 165"/>
          <p:cNvSpPr/>
          <p:nvPr/>
        </p:nvSpPr>
        <p:spPr>
          <a:xfrm>
            <a:off x="3500241" y="1774348"/>
            <a:ext cx="216024" cy="26240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167" name="타원 166"/>
          <p:cNvSpPr/>
          <p:nvPr/>
        </p:nvSpPr>
        <p:spPr>
          <a:xfrm>
            <a:off x="3131840" y="2806551"/>
            <a:ext cx="216024" cy="26240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169" name="타원 168"/>
          <p:cNvSpPr/>
          <p:nvPr/>
        </p:nvSpPr>
        <p:spPr>
          <a:xfrm>
            <a:off x="3131840" y="3382615"/>
            <a:ext cx="216024" cy="26240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170" name="타원 169"/>
          <p:cNvSpPr/>
          <p:nvPr/>
        </p:nvSpPr>
        <p:spPr>
          <a:xfrm>
            <a:off x="3347864" y="3933056"/>
            <a:ext cx="216024" cy="26240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171" name="타원 170"/>
          <p:cNvSpPr/>
          <p:nvPr/>
        </p:nvSpPr>
        <p:spPr>
          <a:xfrm>
            <a:off x="3563888" y="4149080"/>
            <a:ext cx="216024" cy="26240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172" name="타원 171"/>
          <p:cNvSpPr/>
          <p:nvPr/>
        </p:nvSpPr>
        <p:spPr>
          <a:xfrm>
            <a:off x="3563888" y="2780928"/>
            <a:ext cx="216025" cy="25703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73" name="타원 172"/>
          <p:cNvSpPr/>
          <p:nvPr/>
        </p:nvSpPr>
        <p:spPr>
          <a:xfrm>
            <a:off x="3779912" y="5013176"/>
            <a:ext cx="216024" cy="21515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4" name="타원 173"/>
          <p:cNvSpPr/>
          <p:nvPr/>
        </p:nvSpPr>
        <p:spPr>
          <a:xfrm>
            <a:off x="4752020" y="2640073"/>
            <a:ext cx="216024" cy="2624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175" name="타원 174"/>
          <p:cNvSpPr/>
          <p:nvPr/>
        </p:nvSpPr>
        <p:spPr>
          <a:xfrm>
            <a:off x="3936935" y="2088050"/>
            <a:ext cx="216024" cy="26240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176" name="타원 175"/>
          <p:cNvSpPr/>
          <p:nvPr/>
        </p:nvSpPr>
        <p:spPr>
          <a:xfrm>
            <a:off x="4523848" y="2275390"/>
            <a:ext cx="216024" cy="26240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177" name="타원 176"/>
          <p:cNvSpPr/>
          <p:nvPr/>
        </p:nvSpPr>
        <p:spPr>
          <a:xfrm>
            <a:off x="4355976" y="2806551"/>
            <a:ext cx="216024" cy="26240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178" name="타원 177"/>
          <p:cNvSpPr/>
          <p:nvPr/>
        </p:nvSpPr>
        <p:spPr>
          <a:xfrm>
            <a:off x="4427984" y="3094583"/>
            <a:ext cx="216024" cy="26240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179" name="타원 178"/>
          <p:cNvSpPr/>
          <p:nvPr/>
        </p:nvSpPr>
        <p:spPr>
          <a:xfrm>
            <a:off x="4211960" y="3094583"/>
            <a:ext cx="216024" cy="26240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180" name="타원 179"/>
          <p:cNvSpPr/>
          <p:nvPr/>
        </p:nvSpPr>
        <p:spPr>
          <a:xfrm>
            <a:off x="4572000" y="3958679"/>
            <a:ext cx="216024" cy="26240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181" name="타원 180"/>
          <p:cNvSpPr/>
          <p:nvPr/>
        </p:nvSpPr>
        <p:spPr>
          <a:xfrm>
            <a:off x="4427984" y="4174703"/>
            <a:ext cx="216024" cy="26240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182" name="타원 181"/>
          <p:cNvSpPr/>
          <p:nvPr/>
        </p:nvSpPr>
        <p:spPr>
          <a:xfrm>
            <a:off x="4139952" y="3382615"/>
            <a:ext cx="216024" cy="26240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183" name="타원 182"/>
          <p:cNvSpPr/>
          <p:nvPr/>
        </p:nvSpPr>
        <p:spPr>
          <a:xfrm>
            <a:off x="4427984" y="3429000"/>
            <a:ext cx="189342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184" name="타원 183"/>
          <p:cNvSpPr/>
          <p:nvPr/>
        </p:nvSpPr>
        <p:spPr>
          <a:xfrm>
            <a:off x="4139952" y="3933057"/>
            <a:ext cx="174418" cy="21602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5" name="타원 184"/>
          <p:cNvSpPr/>
          <p:nvPr/>
        </p:nvSpPr>
        <p:spPr>
          <a:xfrm>
            <a:off x="5868144" y="3094583"/>
            <a:ext cx="216024" cy="26240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186" name="타원 185"/>
          <p:cNvSpPr/>
          <p:nvPr/>
        </p:nvSpPr>
        <p:spPr>
          <a:xfrm>
            <a:off x="5868144" y="4534743"/>
            <a:ext cx="216024" cy="26240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187" name="타원 186"/>
          <p:cNvSpPr/>
          <p:nvPr/>
        </p:nvSpPr>
        <p:spPr>
          <a:xfrm>
            <a:off x="5724128" y="4797152"/>
            <a:ext cx="216024" cy="2624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153" name="Rectangle 2"/>
          <p:cNvSpPr txBox="1">
            <a:spLocks noChangeArrowheads="1"/>
          </p:cNvSpPr>
          <p:nvPr/>
        </p:nvSpPr>
        <p:spPr>
          <a:xfrm>
            <a:off x="-14749" y="-40628"/>
            <a:ext cx="9144000" cy="6979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ko-KR" sz="3600" dirty="0" smtClean="0">
                <a:solidFill>
                  <a:srgbClr val="002060"/>
                </a:solidFill>
                <a:latin typeface="+mn-ea"/>
                <a:ea typeface="+mn-ea"/>
                <a:cs typeface="Tahoma" pitchFamily="34" charset="0"/>
              </a:rPr>
              <a:t>Sites of </a:t>
            </a:r>
            <a:r>
              <a:rPr lang="en-US" altLang="ko-KR" sz="3600" dirty="0" err="1" smtClean="0">
                <a:solidFill>
                  <a:srgbClr val="002060"/>
                </a:solidFill>
                <a:latin typeface="+mn-ea"/>
                <a:ea typeface="+mn-ea"/>
                <a:cs typeface="Tahoma" pitchFamily="34" charset="0"/>
              </a:rPr>
              <a:t>locoregional</a:t>
            </a:r>
            <a:r>
              <a:rPr lang="en-US" altLang="ko-KR" sz="3600" dirty="0" smtClean="0">
                <a:solidFill>
                  <a:srgbClr val="002060"/>
                </a:solidFill>
                <a:latin typeface="+mn-ea"/>
                <a:ea typeface="+mn-ea"/>
                <a:cs typeface="Tahoma" pitchFamily="34" charset="0"/>
              </a:rPr>
              <a:t> and LN recurrence</a:t>
            </a:r>
          </a:p>
        </p:txBody>
      </p:sp>
      <p:pic>
        <p:nvPicPr>
          <p:cNvPr id="18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6524625"/>
            <a:ext cx="30607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9" name="표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996493"/>
              </p:ext>
            </p:extLst>
          </p:nvPr>
        </p:nvGraphicFramePr>
        <p:xfrm>
          <a:off x="209892" y="5326766"/>
          <a:ext cx="3361719" cy="77927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42410"/>
                <a:gridCol w="1177394"/>
                <a:gridCol w="941915"/>
              </a:tblGrid>
              <a:tr h="3789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Rt.</a:t>
                      </a:r>
                      <a:endParaRPr lang="ko-KR" altLang="en-US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Mid</a:t>
                      </a:r>
                      <a:endParaRPr lang="ko-KR" altLang="en-US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Lt.</a:t>
                      </a:r>
                      <a:endParaRPr lang="ko-KR" altLang="en-US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03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ko-KR" altLang="en-US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ko-KR" altLang="en-US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lang="ko-KR" altLang="en-US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51" name="직선 화살표 연결선 150"/>
          <p:cNvCxnSpPr/>
          <p:nvPr/>
        </p:nvCxnSpPr>
        <p:spPr>
          <a:xfrm flipV="1">
            <a:off x="4658630" y="841905"/>
            <a:ext cx="1685083" cy="7634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6298460" y="641641"/>
            <a:ext cx="1789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n-ea"/>
              </a:rPr>
              <a:t>Celiac</a:t>
            </a:r>
            <a:endParaRPr lang="ko-KR" altLang="en-US" dirty="0">
              <a:latin typeface="+mn-ea"/>
            </a:endParaRPr>
          </a:p>
        </p:txBody>
      </p:sp>
      <p:cxnSp>
        <p:nvCxnSpPr>
          <p:cNvPr id="190" name="직선 화살표 연결선 189"/>
          <p:cNvCxnSpPr/>
          <p:nvPr/>
        </p:nvCxnSpPr>
        <p:spPr>
          <a:xfrm flipH="1" flipV="1">
            <a:off x="3233611" y="1386662"/>
            <a:ext cx="1259" cy="59017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/>
          <p:cNvSpPr txBox="1"/>
          <p:nvPr/>
        </p:nvSpPr>
        <p:spPr>
          <a:xfrm>
            <a:off x="2235601" y="981545"/>
            <a:ext cx="1351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latin typeface="+mn-ea"/>
              </a:rPr>
              <a:t>Portocaval</a:t>
            </a:r>
            <a:endParaRPr lang="ko-KR" altLang="en-US" dirty="0">
              <a:latin typeface="+mn-ea"/>
            </a:endParaRPr>
          </a:p>
        </p:txBody>
      </p:sp>
      <p:sp>
        <p:nvSpPr>
          <p:cNvPr id="192" name="타원 191"/>
          <p:cNvSpPr/>
          <p:nvPr/>
        </p:nvSpPr>
        <p:spPr>
          <a:xfrm>
            <a:off x="3500264" y="1632475"/>
            <a:ext cx="783704" cy="8346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771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-2" y="-5260"/>
            <a:ext cx="9144000" cy="6979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ko-KR" sz="3600" dirty="0" smtClean="0">
                <a:solidFill>
                  <a:srgbClr val="002060"/>
                </a:solidFill>
                <a:latin typeface="+mn-ea"/>
                <a:ea typeface="+mn-ea"/>
                <a:cs typeface="Tahoma" pitchFamily="34" charset="0"/>
              </a:rPr>
              <a:t>SMA recur. according to the T stage</a:t>
            </a:r>
            <a:endParaRPr lang="en-US" altLang="ko-KR" sz="3600" dirty="0">
              <a:solidFill>
                <a:srgbClr val="002060"/>
              </a:solidFill>
              <a:latin typeface="+mn-ea"/>
              <a:ea typeface="+mn-ea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64" y="764704"/>
            <a:ext cx="251906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764703"/>
            <a:ext cx="266469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317" y="764703"/>
            <a:ext cx="296134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12270" y="4128928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T1</a:t>
            </a:r>
            <a:endParaRPr lang="ko-KR" alt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67691" y="4128928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T2</a:t>
            </a:r>
            <a:endParaRPr lang="ko-KR" alt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380312" y="4128928"/>
            <a:ext cx="608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T3,4</a:t>
            </a:r>
            <a:endParaRPr lang="ko-KR" altLang="en-US" sz="1600" b="1" dirty="0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6524625"/>
            <a:ext cx="30607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657810"/>
              </p:ext>
            </p:extLst>
          </p:nvPr>
        </p:nvGraphicFramePr>
        <p:xfrm>
          <a:off x="1836881" y="4817431"/>
          <a:ext cx="5812722" cy="175753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44170"/>
                <a:gridCol w="2088232"/>
                <a:gridCol w="1872208"/>
                <a:gridCol w="1008112"/>
              </a:tblGrid>
              <a:tr h="645019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SMA recur (+)</a:t>
                      </a:r>
                    </a:p>
                    <a:p>
                      <a:pPr algn="ctr" latinLnBrk="1"/>
                      <a:r>
                        <a:rPr lang="en-US" altLang="ko-KR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n=21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non-SMA recur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n=68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i="1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p</a:t>
                      </a:r>
                      <a:r>
                        <a:rPr lang="en-US" altLang="ko-KR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-value</a:t>
                      </a:r>
                      <a:endParaRPr lang="ko-KR" altLang="en-US" dirty="0"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T1    </a:t>
                      </a:r>
                      <a:endParaRPr lang="ko-KR" altLang="en-US" dirty="0"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aseline="0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7  (58.3%)</a:t>
                      </a:r>
                      <a:endParaRPr lang="ko-KR" altLang="en-US" dirty="0"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5   (41.7%)</a:t>
                      </a:r>
                      <a:endParaRPr lang="ko-KR" altLang="en-US" dirty="0"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0.007</a:t>
                      </a:r>
                      <a:endParaRPr lang="ko-KR" altLang="en-US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T2       </a:t>
                      </a:r>
                      <a:endParaRPr lang="ko-KR" altLang="en-US" dirty="0"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6  (23.1%)</a:t>
                      </a:r>
                      <a:endParaRPr lang="ko-KR" altLang="en-US" dirty="0"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20  (76.9%)</a:t>
                      </a:r>
                      <a:endParaRPr lang="ko-KR" altLang="en-US" dirty="0"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T3/4 </a:t>
                      </a:r>
                      <a:endParaRPr lang="ko-KR" altLang="en-US" dirty="0"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8  (15.7%)</a:t>
                      </a:r>
                      <a:endParaRPr lang="ko-KR" altLang="en-US" dirty="0"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43  (84.3%)</a:t>
                      </a:r>
                      <a:endParaRPr lang="ko-KR" altLang="en-US" dirty="0"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직사각형 17"/>
          <p:cNvSpPr/>
          <p:nvPr/>
        </p:nvSpPr>
        <p:spPr>
          <a:xfrm>
            <a:off x="2630846" y="4868848"/>
            <a:ext cx="5109505" cy="16547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278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09" y="1556792"/>
            <a:ext cx="5257182" cy="4212432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-2" y="-5260"/>
            <a:ext cx="9144000" cy="6979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ko-KR" sz="3600" dirty="0" smtClean="0">
                <a:solidFill>
                  <a:srgbClr val="002060"/>
                </a:solidFill>
                <a:latin typeface="+mn-ea"/>
                <a:ea typeface="+mn-ea"/>
                <a:cs typeface="Tahoma" pitchFamily="34" charset="0"/>
              </a:rPr>
              <a:t>Effect of adjuvant therapy, chemo </a:t>
            </a:r>
            <a:r>
              <a:rPr lang="en-US" altLang="ko-KR" sz="3600" dirty="0" err="1" smtClean="0">
                <a:solidFill>
                  <a:srgbClr val="002060"/>
                </a:solidFill>
                <a:latin typeface="+mn-ea"/>
                <a:ea typeface="+mn-ea"/>
                <a:cs typeface="Tahoma" pitchFamily="34" charset="0"/>
              </a:rPr>
              <a:t>Tx</a:t>
            </a:r>
            <a:r>
              <a:rPr lang="en-US" altLang="ko-KR" sz="3600" dirty="0" smtClean="0">
                <a:solidFill>
                  <a:srgbClr val="002060"/>
                </a:solidFill>
                <a:latin typeface="+mn-ea"/>
                <a:ea typeface="+mn-ea"/>
                <a:cs typeface="Tahoma" pitchFamily="34" charset="0"/>
              </a:rPr>
              <a:t>.</a:t>
            </a:r>
            <a:endParaRPr lang="en-US" altLang="ko-KR" sz="3600" dirty="0">
              <a:solidFill>
                <a:srgbClr val="002060"/>
              </a:solidFill>
              <a:latin typeface="+mn-ea"/>
              <a:ea typeface="+mn-ea"/>
              <a:cs typeface="Tahoma" pitchFamily="34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6524625"/>
            <a:ext cx="30607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045524" y="229105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+mn-ea"/>
              </a:rPr>
              <a:t>Chemo </a:t>
            </a:r>
            <a:r>
              <a:rPr lang="en-US" altLang="ko-KR" sz="1200" b="1" dirty="0" err="1" smtClean="0">
                <a:latin typeface="+mn-ea"/>
              </a:rPr>
              <a:t>Tx</a:t>
            </a:r>
            <a:r>
              <a:rPr lang="en-US" altLang="ko-KR" sz="1200" b="1" dirty="0" smtClean="0">
                <a:latin typeface="+mn-ea"/>
              </a:rPr>
              <a:t>. (+)  </a:t>
            </a:r>
          </a:p>
          <a:p>
            <a:r>
              <a:rPr lang="en-US" altLang="ko-KR" sz="1200" b="1" dirty="0" smtClean="0">
                <a:latin typeface="+mn-ea"/>
              </a:rPr>
              <a:t>(n=78)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17532" y="4310288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+mn-ea"/>
              </a:rPr>
              <a:t>P=0.072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03224" y="3547465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+mn-ea"/>
              </a:rPr>
              <a:t>Chemo </a:t>
            </a:r>
            <a:r>
              <a:rPr lang="en-US" altLang="ko-KR" sz="1200" b="1" dirty="0" err="1" smtClean="0">
                <a:latin typeface="+mn-ea"/>
              </a:rPr>
              <a:t>Tx</a:t>
            </a:r>
            <a:r>
              <a:rPr lang="en-US" altLang="ko-KR" sz="1200" b="1" dirty="0" smtClean="0">
                <a:latin typeface="+mn-ea"/>
              </a:rPr>
              <a:t>. (-)</a:t>
            </a:r>
          </a:p>
          <a:p>
            <a:r>
              <a:rPr lang="en-US" altLang="ko-KR" sz="1200" b="1" dirty="0" smtClean="0">
                <a:latin typeface="+mn-ea"/>
              </a:rPr>
              <a:t>(n=100)</a:t>
            </a:r>
            <a:endParaRPr lang="ko-KR" altLang="en-US" sz="1200" b="1" dirty="0">
              <a:latin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7360" y="1412776"/>
            <a:ext cx="5328252" cy="426937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78570" y="2076647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+mn-ea"/>
              </a:rPr>
              <a:t>Chemo </a:t>
            </a:r>
            <a:r>
              <a:rPr lang="en-US" altLang="ko-KR" sz="1200" b="1" dirty="0" err="1" smtClean="0">
                <a:latin typeface="+mn-ea"/>
              </a:rPr>
              <a:t>Tx</a:t>
            </a:r>
            <a:r>
              <a:rPr lang="en-US" altLang="ko-KR" sz="1200" b="1" dirty="0" smtClean="0">
                <a:latin typeface="+mn-ea"/>
              </a:rPr>
              <a:t>. (+)  </a:t>
            </a:r>
          </a:p>
          <a:p>
            <a:r>
              <a:rPr lang="en-US" altLang="ko-KR" sz="1200" b="1" dirty="0" smtClean="0">
                <a:latin typeface="+mn-ea"/>
              </a:rPr>
              <a:t>(n=78)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56226" y="3660501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+mn-ea"/>
              </a:rPr>
              <a:t>Chemo </a:t>
            </a:r>
            <a:r>
              <a:rPr lang="en-US" altLang="ko-KR" sz="1200" b="1" dirty="0" err="1" smtClean="0">
                <a:latin typeface="+mn-ea"/>
              </a:rPr>
              <a:t>Tx</a:t>
            </a:r>
            <a:r>
              <a:rPr lang="en-US" altLang="ko-KR" sz="1200" b="1" dirty="0" smtClean="0">
                <a:latin typeface="+mn-ea"/>
              </a:rPr>
              <a:t>. (-)</a:t>
            </a:r>
          </a:p>
          <a:p>
            <a:r>
              <a:rPr lang="en-US" altLang="ko-KR" sz="1200" b="1" dirty="0" smtClean="0">
                <a:latin typeface="+mn-ea"/>
              </a:rPr>
              <a:t>(n=100)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44248" y="4558905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+mn-ea"/>
              </a:rPr>
              <a:t>P=0.240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97883" y="967333"/>
            <a:ext cx="3600400" cy="420186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36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+mn-ea"/>
                <a:cs typeface="Tahoma" panose="020B0604030504040204" pitchFamily="34" charset="0"/>
              </a:rPr>
              <a:t>T2,3,4        </a:t>
            </a:r>
            <a:r>
              <a:rPr lang="en-US" altLang="ko-KR" sz="2000" dirty="0">
                <a:solidFill>
                  <a:schemeClr val="tx1"/>
                </a:solidFill>
                <a:latin typeface="+mn-ea"/>
                <a:cs typeface="Tahoma" panose="020B0604030504040204" pitchFamily="34" charset="0"/>
              </a:rPr>
              <a:t>N=178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5796136" y="5380696"/>
            <a:ext cx="1668796" cy="208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1369666" y="5406861"/>
            <a:ext cx="1955546" cy="208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5364088" y="5749794"/>
            <a:ext cx="3142112" cy="41551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+mn-ea"/>
                <a:cs typeface="Tahoma" panose="020B0604030504040204" pitchFamily="34" charset="0"/>
              </a:rPr>
              <a:t>Overall survival </a:t>
            </a:r>
            <a:r>
              <a:rPr lang="en-US" altLang="ko-KR" sz="2000" dirty="0" smtClean="0">
                <a:solidFill>
                  <a:schemeClr val="tx1"/>
                </a:solidFill>
                <a:latin typeface="+mn-ea"/>
                <a:cs typeface="Tahoma" panose="020B0604030504040204" pitchFamily="34" charset="0"/>
              </a:rPr>
              <a:t>rate</a:t>
            </a:r>
            <a:endParaRPr lang="en-US" altLang="ko-KR" sz="2000" dirty="0">
              <a:solidFill>
                <a:schemeClr val="tx1"/>
              </a:solidFill>
              <a:latin typeface="+mn-ea"/>
              <a:cs typeface="Tahoma" panose="020B0604030504040204" pitchFamily="34" charset="0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580290" y="5745118"/>
            <a:ext cx="4140270" cy="4201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+mn-ea"/>
                <a:cs typeface="Tahoma" panose="020B0604030504040204" pitchFamily="34" charset="0"/>
              </a:rPr>
              <a:t>Recurrence free </a:t>
            </a:r>
            <a:r>
              <a:rPr lang="en-US" altLang="ko-KR" sz="2000" dirty="0">
                <a:solidFill>
                  <a:schemeClr val="tx1"/>
                </a:solidFill>
                <a:latin typeface="+mn-ea"/>
                <a:cs typeface="Tahoma" panose="020B0604030504040204" pitchFamily="34" charset="0"/>
              </a:rPr>
              <a:t>survival </a:t>
            </a:r>
            <a:r>
              <a:rPr lang="en-US" altLang="ko-KR" sz="2000" dirty="0" smtClean="0">
                <a:solidFill>
                  <a:schemeClr val="tx1"/>
                </a:solidFill>
                <a:latin typeface="+mn-ea"/>
                <a:cs typeface="Tahoma" panose="020B0604030504040204" pitchFamily="34" charset="0"/>
              </a:rPr>
              <a:t>rate</a:t>
            </a:r>
            <a:endParaRPr lang="en-US" altLang="ko-KR" sz="2000" dirty="0">
              <a:solidFill>
                <a:schemeClr val="tx1"/>
              </a:solidFill>
              <a:latin typeface="+mn-ea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40444" y="5360955"/>
            <a:ext cx="884768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Month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95576" y="5327373"/>
            <a:ext cx="884768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Month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1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-2" y="-5260"/>
            <a:ext cx="9144000" cy="6979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ko-KR" sz="3600" dirty="0" smtClean="0">
                <a:solidFill>
                  <a:srgbClr val="002060"/>
                </a:solidFill>
                <a:latin typeface="+mn-ea"/>
                <a:ea typeface="+mn-ea"/>
                <a:cs typeface="Tahoma" pitchFamily="34" charset="0"/>
              </a:rPr>
              <a:t>Effect of adjuvant therapy, Radio </a:t>
            </a:r>
            <a:r>
              <a:rPr lang="en-US" altLang="ko-KR" sz="3600" dirty="0" err="1" smtClean="0">
                <a:solidFill>
                  <a:srgbClr val="002060"/>
                </a:solidFill>
                <a:latin typeface="+mn-ea"/>
                <a:ea typeface="+mn-ea"/>
                <a:cs typeface="Tahoma" pitchFamily="34" charset="0"/>
              </a:rPr>
              <a:t>Tx</a:t>
            </a:r>
            <a:r>
              <a:rPr lang="en-US" altLang="ko-KR" sz="3600" dirty="0" smtClean="0">
                <a:solidFill>
                  <a:srgbClr val="002060"/>
                </a:solidFill>
                <a:latin typeface="+mn-ea"/>
                <a:ea typeface="+mn-ea"/>
                <a:cs typeface="Tahoma" pitchFamily="34" charset="0"/>
              </a:rPr>
              <a:t>.</a:t>
            </a:r>
            <a:endParaRPr lang="en-US" altLang="ko-KR" sz="3600" dirty="0">
              <a:solidFill>
                <a:srgbClr val="002060"/>
              </a:solidFill>
              <a:latin typeface="+mn-ea"/>
              <a:ea typeface="+mn-ea"/>
              <a:cs typeface="Tahoma" pitchFamily="34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6524625"/>
            <a:ext cx="30607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650417"/>
            <a:ext cx="4942692" cy="396044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788944" y="198884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+mn-ea"/>
              </a:rPr>
              <a:t>Radio </a:t>
            </a:r>
            <a:r>
              <a:rPr lang="en-US" altLang="ko-KR" sz="1200" b="1" dirty="0" err="1" smtClean="0">
                <a:latin typeface="+mn-ea"/>
              </a:rPr>
              <a:t>Tx</a:t>
            </a:r>
            <a:r>
              <a:rPr lang="en-US" altLang="ko-KR" sz="1200" b="1" dirty="0" smtClean="0">
                <a:latin typeface="+mn-ea"/>
              </a:rPr>
              <a:t>. (+)  </a:t>
            </a:r>
          </a:p>
          <a:p>
            <a:r>
              <a:rPr lang="en-US" altLang="ko-KR" sz="1200" b="1" dirty="0" smtClean="0">
                <a:latin typeface="+mn-ea"/>
              </a:rPr>
              <a:t>(n=52)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88944" y="2623847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+mn-ea"/>
              </a:rPr>
              <a:t>Radio </a:t>
            </a:r>
            <a:r>
              <a:rPr lang="en-US" altLang="ko-KR" sz="1200" b="1" dirty="0" err="1" smtClean="0">
                <a:latin typeface="+mn-ea"/>
              </a:rPr>
              <a:t>Tx</a:t>
            </a:r>
            <a:r>
              <a:rPr lang="en-US" altLang="ko-KR" sz="1200" b="1" dirty="0" smtClean="0">
                <a:latin typeface="+mn-ea"/>
              </a:rPr>
              <a:t>. (-)  </a:t>
            </a:r>
          </a:p>
          <a:p>
            <a:r>
              <a:rPr lang="en-US" altLang="ko-KR" sz="1200" b="1" dirty="0" smtClean="0">
                <a:latin typeface="+mn-ea"/>
              </a:rPr>
              <a:t>(n=24)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60952" y="3380568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  <a:latin typeface="+mn-ea"/>
              </a:rPr>
              <a:t>P=0.005</a:t>
            </a:r>
            <a:endParaRPr lang="ko-KR" altLang="en-US" sz="1200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5040" y="1628800"/>
            <a:ext cx="4868010" cy="39722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155880" y="200531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+mn-ea"/>
              </a:rPr>
              <a:t>Radio </a:t>
            </a:r>
            <a:r>
              <a:rPr lang="en-US" altLang="ko-KR" sz="1200" b="1" dirty="0" err="1" smtClean="0">
                <a:latin typeface="+mn-ea"/>
              </a:rPr>
              <a:t>Tx</a:t>
            </a:r>
            <a:r>
              <a:rPr lang="en-US" altLang="ko-KR" sz="1200" b="1" dirty="0" smtClean="0">
                <a:latin typeface="+mn-ea"/>
              </a:rPr>
              <a:t>. (+)  </a:t>
            </a:r>
          </a:p>
          <a:p>
            <a:r>
              <a:rPr lang="en-US" altLang="ko-KR" sz="1200" b="1" dirty="0" smtClean="0">
                <a:latin typeface="+mn-ea"/>
              </a:rPr>
              <a:t>(n=52)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34544" y="379316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+mn-ea"/>
              </a:rPr>
              <a:t>Radio </a:t>
            </a:r>
            <a:r>
              <a:rPr lang="en-US" altLang="ko-KR" sz="1200" b="1" dirty="0" err="1" smtClean="0">
                <a:latin typeface="+mn-ea"/>
              </a:rPr>
              <a:t>Tx</a:t>
            </a:r>
            <a:r>
              <a:rPr lang="en-US" altLang="ko-KR" sz="1200" b="1" dirty="0" smtClean="0">
                <a:latin typeface="+mn-ea"/>
              </a:rPr>
              <a:t>. (-)  </a:t>
            </a:r>
          </a:p>
          <a:p>
            <a:r>
              <a:rPr lang="en-US" altLang="ko-KR" sz="1200" b="1" dirty="0" smtClean="0">
                <a:latin typeface="+mn-ea"/>
              </a:rPr>
              <a:t>(n=24)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34544" y="4492849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  <a:latin typeface="+mn-ea"/>
              </a:rPr>
              <a:t>P=0.007</a:t>
            </a:r>
            <a:endParaRPr lang="ko-KR" altLang="en-US" sz="12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683568" y="1023423"/>
            <a:ext cx="3600400" cy="420186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36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+mn-ea"/>
                <a:cs typeface="Tahoma" panose="020B0604030504040204" pitchFamily="34" charset="0"/>
              </a:rPr>
              <a:t>LN meta. (+)    N=76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5567500" y="5293321"/>
            <a:ext cx="1668796" cy="208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320310" y="5293321"/>
            <a:ext cx="1955546" cy="208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5246312" y="5605778"/>
            <a:ext cx="3142112" cy="41551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+mn-ea"/>
                <a:cs typeface="Tahoma" panose="020B0604030504040204" pitchFamily="34" charset="0"/>
              </a:rPr>
              <a:t>Overall survival </a:t>
            </a:r>
            <a:r>
              <a:rPr lang="en-US" altLang="ko-KR" sz="2000" dirty="0" smtClean="0">
                <a:solidFill>
                  <a:schemeClr val="tx1"/>
                </a:solidFill>
                <a:latin typeface="+mn-ea"/>
                <a:cs typeface="Tahoma" panose="020B0604030504040204" pitchFamily="34" charset="0"/>
              </a:rPr>
              <a:t>rate</a:t>
            </a:r>
            <a:endParaRPr lang="en-US" altLang="ko-KR" sz="2000" dirty="0">
              <a:solidFill>
                <a:schemeClr val="tx1"/>
              </a:solidFill>
              <a:latin typeface="+mn-ea"/>
              <a:cs typeface="Tahoma" panose="020B0604030504040204" pitchFamily="34" charset="0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611560" y="5601102"/>
            <a:ext cx="4140270" cy="4201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+mn-ea"/>
                <a:cs typeface="Tahoma" panose="020B0604030504040204" pitchFamily="34" charset="0"/>
              </a:rPr>
              <a:t>Local recurrence free </a:t>
            </a:r>
            <a:r>
              <a:rPr lang="en-US" altLang="ko-KR" sz="2000" dirty="0">
                <a:solidFill>
                  <a:schemeClr val="tx1"/>
                </a:solidFill>
                <a:latin typeface="+mn-ea"/>
                <a:cs typeface="Tahoma" panose="020B0604030504040204" pitchFamily="34" charset="0"/>
              </a:rPr>
              <a:t>survival </a:t>
            </a:r>
            <a:r>
              <a:rPr lang="en-US" altLang="ko-KR" sz="2000" dirty="0" smtClean="0">
                <a:solidFill>
                  <a:schemeClr val="tx1"/>
                </a:solidFill>
                <a:latin typeface="+mn-ea"/>
                <a:cs typeface="Tahoma" panose="020B0604030504040204" pitchFamily="34" charset="0"/>
              </a:rPr>
              <a:t>rate</a:t>
            </a:r>
            <a:endParaRPr lang="en-US" altLang="ko-KR" sz="2000" dirty="0">
              <a:solidFill>
                <a:schemeClr val="tx1"/>
              </a:solidFill>
              <a:latin typeface="+mn-ea"/>
              <a:cs typeface="Tahom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40444" y="5229200"/>
            <a:ext cx="884768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Month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49776" y="5283507"/>
            <a:ext cx="884768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Month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94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06302" y="698143"/>
            <a:ext cx="8458186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200" dirty="0" smtClean="0">
                <a:ea typeface="Tahoma" pitchFamily="34" charset="0"/>
                <a:cs typeface="Tahoma" pitchFamily="34" charset="0"/>
              </a:rPr>
              <a:t>5-YSR of curative </a:t>
            </a:r>
            <a:r>
              <a:rPr lang="en-US" altLang="ko-KR" sz="2200" dirty="0" err="1" smtClean="0">
                <a:ea typeface="Tahoma" pitchFamily="34" charset="0"/>
                <a:cs typeface="Tahoma" pitchFamily="34" charset="0"/>
              </a:rPr>
              <a:t>AoV</a:t>
            </a:r>
            <a:r>
              <a:rPr lang="en-US" altLang="ko-KR" sz="2200" dirty="0" smtClean="0">
                <a:ea typeface="Tahoma" pitchFamily="34" charset="0"/>
                <a:cs typeface="Tahoma" pitchFamily="34" charset="0"/>
              </a:rPr>
              <a:t> cancer. : </a:t>
            </a:r>
            <a:r>
              <a:rPr lang="en-US" altLang="ko-KR" sz="2200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56.1%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200" dirty="0" smtClean="0">
                <a:ea typeface="Tahoma" pitchFamily="34" charset="0"/>
                <a:cs typeface="Tahoma" pitchFamily="34" charset="0"/>
              </a:rPr>
              <a:t>Recurrence rate: </a:t>
            </a:r>
            <a:r>
              <a:rPr lang="en-US" altLang="ko-KR" sz="2200" b="1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34.4% </a:t>
            </a:r>
            <a:r>
              <a:rPr lang="en-US" altLang="ko-KR" sz="2200" dirty="0" smtClean="0">
                <a:ea typeface="Tahoma" pitchFamily="34" charset="0"/>
                <a:cs typeface="Tahoma" pitchFamily="34" charset="0"/>
              </a:rPr>
              <a:t> (local: 21.1%, distant: </a:t>
            </a:r>
            <a:r>
              <a:rPr lang="en-US" altLang="ko-KR" sz="2200" dirty="0">
                <a:ea typeface="Tahoma" pitchFamily="34" charset="0"/>
                <a:cs typeface="Tahoma" pitchFamily="34" charset="0"/>
              </a:rPr>
              <a:t>7</a:t>
            </a:r>
            <a:r>
              <a:rPr lang="en-US" altLang="ko-KR" sz="2200" dirty="0" smtClean="0">
                <a:ea typeface="Tahoma" pitchFamily="34" charset="0"/>
                <a:cs typeface="Tahoma" pitchFamily="34" charset="0"/>
              </a:rPr>
              <a:t>8.8%)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200" dirty="0" smtClean="0">
                <a:ea typeface="Tahoma" pitchFamily="34" charset="0"/>
                <a:cs typeface="Tahoma" pitchFamily="34" charset="0"/>
              </a:rPr>
              <a:t>Risk factor of recurrence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ea typeface="Tahoma" pitchFamily="34" charset="0"/>
                <a:cs typeface="Tahoma" pitchFamily="34" charset="0"/>
              </a:rPr>
              <a:t>Higher T classification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ea typeface="Tahoma" pitchFamily="34" charset="0"/>
                <a:cs typeface="Tahoma" pitchFamily="34" charset="0"/>
              </a:rPr>
              <a:t>LN metastasis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ea typeface="Tahoma" pitchFamily="34" charset="0"/>
                <a:cs typeface="Tahoma" pitchFamily="34" charset="0"/>
              </a:rPr>
              <a:t>Differentiation (worse differentiation)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200" dirty="0" smtClean="0">
                <a:ea typeface="Tahoma" pitchFamily="34" charset="0"/>
                <a:cs typeface="Tahoma" pitchFamily="34" charset="0"/>
              </a:rPr>
              <a:t>Most common recurrence </a:t>
            </a:r>
            <a:r>
              <a:rPr lang="en-US" altLang="ko-KR" sz="2200" dirty="0">
                <a:ea typeface="Tahoma" pitchFamily="34" charset="0"/>
                <a:cs typeface="Tahoma" pitchFamily="34" charset="0"/>
              </a:rPr>
              <a:t>site : </a:t>
            </a:r>
            <a:r>
              <a:rPr lang="en-US" altLang="ko-KR" sz="2200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Liver</a:t>
            </a:r>
            <a:endParaRPr lang="en-US" altLang="ko-KR" sz="2200" dirty="0" smtClean="0">
              <a:ea typeface="Tahoma" pitchFamily="34" charset="0"/>
              <a:cs typeface="Tahoma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200" dirty="0" smtClean="0">
                <a:ea typeface="Tahoma" pitchFamily="34" charset="0"/>
                <a:cs typeface="Tahoma" pitchFamily="34" charset="0"/>
              </a:rPr>
              <a:t>Most common LN recurrence site : </a:t>
            </a:r>
            <a:r>
              <a:rPr lang="en-US" altLang="ko-KR" sz="2200" b="1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SMA LN</a:t>
            </a:r>
            <a:r>
              <a:rPr lang="en-US" altLang="ko-KR" sz="2200" dirty="0" smtClean="0">
                <a:ea typeface="Tahoma" pitchFamily="34" charset="0"/>
                <a:cs typeface="Tahoma" pitchFamily="34" charset="0"/>
              </a:rPr>
              <a:t> (8.1%)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1000" dirty="0">
              <a:ea typeface="Tahoma" pitchFamily="34" charset="0"/>
              <a:cs typeface="Tahoma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200" dirty="0" smtClean="0">
                <a:ea typeface="Tahoma" pitchFamily="34" charset="0"/>
                <a:cs typeface="Tahoma" pitchFamily="34" charset="0"/>
              </a:rPr>
              <a:t>Current </a:t>
            </a:r>
            <a:r>
              <a:rPr lang="en-US" altLang="ko-KR" sz="2200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chemotherapy </a:t>
            </a:r>
            <a:r>
              <a:rPr lang="en-US" altLang="ko-KR" sz="2200" dirty="0" smtClean="0">
                <a:ea typeface="Tahoma" pitchFamily="34" charset="0"/>
                <a:cs typeface="Tahoma" pitchFamily="34" charset="0"/>
              </a:rPr>
              <a:t>has limited impact on outcome</a:t>
            </a:r>
          </a:p>
          <a:p>
            <a:pPr>
              <a:lnSpc>
                <a:spcPct val="150000"/>
              </a:lnSpc>
            </a:pPr>
            <a:r>
              <a:rPr lang="en-US" altLang="ko-KR" sz="22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    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→ Better chemotherapy agent or regimen needs to be uncovered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 </a:t>
            </a:r>
            <a:endParaRPr lang="en-US" altLang="ko-KR" sz="2200" dirty="0" smtClean="0"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200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Radiotherapy </a:t>
            </a:r>
            <a:r>
              <a:rPr lang="en-US" altLang="ko-KR" sz="2200" dirty="0" smtClean="0">
                <a:ea typeface="Tahoma" pitchFamily="34" charset="0"/>
                <a:cs typeface="Tahoma" pitchFamily="34" charset="0"/>
              </a:rPr>
              <a:t>improves DFS and OS in LN (+) patients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-27384"/>
            <a:ext cx="9144000" cy="6979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ko-KR" sz="3600" dirty="0" smtClean="0">
                <a:solidFill>
                  <a:srgbClr val="002060"/>
                </a:solidFill>
                <a:latin typeface="+mn-lt"/>
                <a:ea typeface="Tahoma" pitchFamily="34" charset="0"/>
                <a:cs typeface="Tahoma" pitchFamily="34" charset="0"/>
              </a:rPr>
              <a:t>Summary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6524625"/>
            <a:ext cx="30607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52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-27384"/>
            <a:ext cx="9144000" cy="6979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ko-KR" sz="3600" dirty="0" smtClean="0">
                <a:solidFill>
                  <a:srgbClr val="002060"/>
                </a:solidFill>
                <a:latin typeface="+mn-lt"/>
                <a:ea typeface="Tahoma" pitchFamily="34" charset="0"/>
                <a:cs typeface="Tahoma" pitchFamily="34" charset="0"/>
              </a:rPr>
              <a:t>Conclusion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6488910"/>
            <a:ext cx="30607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모서리가 둥근 직사각형 1"/>
          <p:cNvSpPr/>
          <p:nvPr/>
        </p:nvSpPr>
        <p:spPr>
          <a:xfrm>
            <a:off x="467544" y="1196752"/>
            <a:ext cx="8352928" cy="58279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Recurrence pattern i</a:t>
            </a:r>
            <a:r>
              <a:rPr lang="en-US" altLang="ko-KR" sz="24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s </a:t>
            </a:r>
            <a:r>
              <a:rPr lang="en-US" altLang="ko-KR" sz="24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different according to the </a:t>
            </a:r>
            <a:r>
              <a:rPr lang="en-US" altLang="ko-KR" sz="2400" dirty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T </a:t>
            </a:r>
            <a:r>
              <a:rPr lang="en-US" altLang="ko-KR" sz="2400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stage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2367" y="2636912"/>
            <a:ext cx="1805537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Early stage</a:t>
            </a:r>
            <a:endParaRPr lang="ko-KR" alt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860032" y="2648958"/>
            <a:ext cx="252028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Advanced stage </a:t>
            </a:r>
            <a:endParaRPr lang="ko-KR" altLang="en-US" sz="2400" dirty="0"/>
          </a:p>
        </p:txBody>
      </p:sp>
      <p:cxnSp>
        <p:nvCxnSpPr>
          <p:cNvPr id="16" name="직선 화살표 연결선 15"/>
          <p:cNvCxnSpPr/>
          <p:nvPr/>
        </p:nvCxnSpPr>
        <p:spPr>
          <a:xfrm>
            <a:off x="3059832" y="3266684"/>
            <a:ext cx="0" cy="3063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 flipH="1">
            <a:off x="3131840" y="2012008"/>
            <a:ext cx="694928" cy="54624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>
            <a:off x="5626968" y="1988840"/>
            <a:ext cx="673224" cy="56940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5182" y="3694087"/>
            <a:ext cx="4838865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0070C0"/>
                </a:solidFill>
              </a:rPr>
              <a:t>Local</a:t>
            </a:r>
            <a:r>
              <a:rPr lang="en-US" altLang="ko-KR" sz="2400" dirty="0" smtClean="0"/>
              <a:t> recurrence, esp. </a:t>
            </a:r>
            <a:r>
              <a:rPr lang="en-US" altLang="ko-KR" sz="2400" dirty="0" smtClean="0">
                <a:solidFill>
                  <a:srgbClr val="FF0000"/>
                </a:solidFill>
              </a:rPr>
              <a:t>SMA</a:t>
            </a:r>
            <a:r>
              <a:rPr lang="en-US" altLang="ko-KR" sz="2400" dirty="0" smtClean="0"/>
              <a:t> area </a:t>
            </a:r>
            <a:endParaRPr lang="ko-KR" alt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5436096" y="3678415"/>
            <a:ext cx="302433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0070C0"/>
                </a:solidFill>
              </a:rPr>
              <a:t>Systemic</a:t>
            </a:r>
            <a:r>
              <a:rPr lang="en-US" altLang="ko-KR" sz="2400" dirty="0" smtClean="0"/>
              <a:t> recurrence </a:t>
            </a:r>
            <a:endParaRPr lang="ko-KR" altLang="en-US" sz="2400" dirty="0"/>
          </a:p>
        </p:txBody>
      </p:sp>
      <p:cxnSp>
        <p:nvCxnSpPr>
          <p:cNvPr id="26" name="직선 화살표 연결선 25"/>
          <p:cNvCxnSpPr/>
          <p:nvPr/>
        </p:nvCxnSpPr>
        <p:spPr>
          <a:xfrm>
            <a:off x="6372200" y="3266683"/>
            <a:ext cx="0" cy="3063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>
            <a:off x="3059832" y="4437112"/>
            <a:ext cx="0" cy="3063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>
            <a:off x="6372200" y="4437112"/>
            <a:ext cx="0" cy="3063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모서리가 둥근 직사각형 30"/>
          <p:cNvSpPr/>
          <p:nvPr/>
        </p:nvSpPr>
        <p:spPr>
          <a:xfrm>
            <a:off x="611560" y="4941168"/>
            <a:ext cx="3744416" cy="11521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</a:rPr>
              <a:t>Elaborate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 LN dissection around SMA region 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is important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4932040" y="4941168"/>
            <a:ext cx="3744416" cy="11521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rgbClr val="0070C0"/>
                </a:solidFill>
              </a:rPr>
              <a:t>Aggressive adjuvant treatment 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should be exerted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postoperatively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81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4" grpId="0" animBg="1"/>
      <p:bldP spid="25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8527" y="2564904"/>
            <a:ext cx="9144000" cy="6979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ko-KR" sz="6000" i="1" u="sng" dirty="0" smtClean="0">
                <a:solidFill>
                  <a:srgbClr val="002060"/>
                </a:solidFill>
                <a:latin typeface="+mn-lt"/>
                <a:ea typeface="Tahoma" pitchFamily="34" charset="0"/>
                <a:cs typeface="Tahoma" pitchFamily="34" charset="0"/>
              </a:rPr>
              <a:t>Thank you ! </a:t>
            </a:r>
          </a:p>
        </p:txBody>
      </p:sp>
    </p:spTree>
    <p:extLst>
      <p:ext uri="{BB962C8B-B14F-4D97-AF65-F5344CB8AC3E}">
        <p14:creationId xmlns:p14="http://schemas.microsoft.com/office/powerpoint/2010/main" val="280230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3528" y="537865"/>
            <a:ext cx="85689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>
                <a:latin typeface="+mn-ea"/>
                <a:cs typeface="Tahoma" pitchFamily="34" charset="0"/>
              </a:rPr>
              <a:t>Ampulla of </a:t>
            </a:r>
            <a:r>
              <a:rPr lang="en-US" altLang="ko-KR" sz="2000" dirty="0" err="1" smtClean="0">
                <a:latin typeface="+mn-ea"/>
                <a:cs typeface="Tahoma" pitchFamily="34" charset="0"/>
              </a:rPr>
              <a:t>Vater</a:t>
            </a:r>
            <a:r>
              <a:rPr lang="en-US" altLang="ko-KR" sz="2000" dirty="0" smtClean="0">
                <a:latin typeface="+mn-ea"/>
                <a:cs typeface="Tahoma" pitchFamily="34" charset="0"/>
              </a:rPr>
              <a:t> </a:t>
            </a:r>
            <a:r>
              <a:rPr lang="en-US" altLang="ko-KR" sz="2000" dirty="0">
                <a:latin typeface="+mn-ea"/>
                <a:cs typeface="Tahoma" pitchFamily="34" charset="0"/>
              </a:rPr>
              <a:t>(</a:t>
            </a:r>
            <a:r>
              <a:rPr lang="en-US" altLang="ko-KR" sz="2000" dirty="0" err="1">
                <a:latin typeface="+mn-ea"/>
                <a:cs typeface="Tahoma" pitchFamily="34" charset="0"/>
              </a:rPr>
              <a:t>AoV</a:t>
            </a:r>
            <a:r>
              <a:rPr lang="en-US" altLang="ko-KR" sz="2000" dirty="0">
                <a:latin typeface="+mn-ea"/>
                <a:cs typeface="Tahoma" pitchFamily="34" charset="0"/>
              </a:rPr>
              <a:t>) </a:t>
            </a:r>
            <a:r>
              <a:rPr lang="en-US" altLang="ko-KR" sz="2000" dirty="0" smtClean="0">
                <a:latin typeface="+mn-ea"/>
                <a:cs typeface="Tahoma" pitchFamily="34" charset="0"/>
              </a:rPr>
              <a:t>cancer have </a:t>
            </a:r>
            <a:r>
              <a:rPr lang="en-US" altLang="ko-KR" sz="2000" dirty="0">
                <a:latin typeface="+mn-ea"/>
                <a:cs typeface="Tahoma" pitchFamily="34" charset="0"/>
              </a:rPr>
              <a:t>better prognosis than other </a:t>
            </a:r>
            <a:r>
              <a:rPr lang="en-US" altLang="ko-KR" sz="2000" dirty="0" err="1">
                <a:latin typeface="+mn-ea"/>
                <a:cs typeface="Tahoma" pitchFamily="34" charset="0"/>
              </a:rPr>
              <a:t>peri-ampullary</a:t>
            </a:r>
            <a:r>
              <a:rPr lang="en-US" altLang="ko-KR" sz="2000" dirty="0">
                <a:latin typeface="+mn-ea"/>
                <a:cs typeface="Tahoma" pitchFamily="34" charset="0"/>
              </a:rPr>
              <a:t> </a:t>
            </a:r>
            <a:r>
              <a:rPr lang="en-US" altLang="ko-KR" sz="2000" dirty="0" smtClean="0">
                <a:latin typeface="+mn-ea"/>
                <a:cs typeface="Tahoma" pitchFamily="34" charset="0"/>
              </a:rPr>
              <a:t>cancers.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200" dirty="0" smtClean="0">
              <a:latin typeface="+mn-ea"/>
              <a:cs typeface="Tahoma" pitchFamily="34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200" dirty="0" smtClean="0">
              <a:latin typeface="+mn-ea"/>
              <a:cs typeface="Tahoma" pitchFamily="34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200" dirty="0" smtClean="0">
              <a:latin typeface="+mn-ea"/>
              <a:cs typeface="Tahoma" pitchFamily="34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200" dirty="0" smtClean="0">
              <a:latin typeface="+mn-ea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altLang="ko-KR" sz="2200" dirty="0" smtClean="0">
              <a:latin typeface="+mn-ea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altLang="ko-KR" sz="1000" dirty="0" smtClean="0">
              <a:latin typeface="+mn-ea"/>
              <a:cs typeface="Tahoma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latin typeface="+mn-ea"/>
                <a:cs typeface="Tahoma" pitchFamily="34" charset="0"/>
              </a:rPr>
              <a:t>Prognosis </a:t>
            </a:r>
            <a:r>
              <a:rPr lang="en-US" altLang="ko-KR" sz="2000" dirty="0">
                <a:latin typeface="+mn-ea"/>
                <a:cs typeface="Tahoma" pitchFamily="34" charset="0"/>
              </a:rPr>
              <a:t>of </a:t>
            </a:r>
            <a:r>
              <a:rPr lang="en-US" altLang="ko-KR" sz="2000" dirty="0" err="1">
                <a:latin typeface="+mn-ea"/>
                <a:cs typeface="Tahoma" pitchFamily="34" charset="0"/>
              </a:rPr>
              <a:t>AoV</a:t>
            </a:r>
            <a:r>
              <a:rPr lang="en-US" altLang="ko-KR" sz="2000" dirty="0">
                <a:latin typeface="+mn-ea"/>
                <a:cs typeface="Tahoma" pitchFamily="34" charset="0"/>
              </a:rPr>
              <a:t> </a:t>
            </a:r>
            <a:r>
              <a:rPr lang="en-US" altLang="ko-KR" sz="2000" dirty="0" smtClean="0">
                <a:latin typeface="+mn-ea"/>
                <a:cs typeface="Tahoma" pitchFamily="34" charset="0"/>
              </a:rPr>
              <a:t>cancer : </a:t>
            </a:r>
            <a:r>
              <a:rPr lang="en-US" altLang="ko-KR" sz="2000" dirty="0">
                <a:latin typeface="+mn-ea"/>
                <a:cs typeface="Tahoma" pitchFamily="34" charset="0"/>
              </a:rPr>
              <a:t>different according to the </a:t>
            </a:r>
            <a:r>
              <a:rPr lang="en-US" altLang="ko-KR" sz="2000" dirty="0" smtClean="0">
                <a:latin typeface="+mn-ea"/>
                <a:cs typeface="Tahoma" pitchFamily="34" charset="0"/>
              </a:rPr>
              <a:t>stage 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  <a:cs typeface="Tahoma" pitchFamily="34" charset="0"/>
              </a:rPr>
              <a:t> </a:t>
            </a:r>
            <a:r>
              <a:rPr lang="en-US" altLang="ko-KR" sz="2000" dirty="0" smtClean="0">
                <a:latin typeface="+mn-ea"/>
                <a:cs typeface="Tahoma" pitchFamily="34" charset="0"/>
              </a:rPr>
              <a:t>   → necessary </a:t>
            </a:r>
            <a:r>
              <a:rPr lang="en-US" altLang="ko-KR" sz="2000" dirty="0">
                <a:latin typeface="+mn-ea"/>
                <a:cs typeface="Tahoma" pitchFamily="34" charset="0"/>
              </a:rPr>
              <a:t>to establish treatment guideline </a:t>
            </a:r>
            <a:r>
              <a:rPr lang="en-US" altLang="ko-KR" sz="2000" dirty="0" smtClean="0">
                <a:latin typeface="+mn-ea"/>
                <a:cs typeface="Tahoma" pitchFamily="34" charset="0"/>
              </a:rPr>
              <a:t>according </a:t>
            </a:r>
            <a:r>
              <a:rPr lang="en-US" altLang="ko-KR" sz="2000" dirty="0">
                <a:latin typeface="+mn-ea"/>
                <a:cs typeface="Tahoma" pitchFamily="34" charset="0"/>
              </a:rPr>
              <a:t>to the </a:t>
            </a:r>
            <a:r>
              <a:rPr lang="en-US" altLang="ko-KR" sz="2000" dirty="0" smtClean="0">
                <a:latin typeface="+mn-ea"/>
                <a:cs typeface="Tahoma" pitchFamily="34" charset="0"/>
              </a:rPr>
              <a:t>stage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1163095"/>
            <a:ext cx="3546823" cy="2841969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2" y="-5260"/>
            <a:ext cx="9144000" cy="6979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ko-KR" sz="3600" dirty="0" smtClean="0">
                <a:solidFill>
                  <a:srgbClr val="002060"/>
                </a:solidFill>
                <a:latin typeface="+mn-lt"/>
                <a:ea typeface="Tahoma" pitchFamily="34" charset="0"/>
                <a:cs typeface="Tahoma" pitchFamily="34" charset="0"/>
              </a:rPr>
              <a:t>Background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6524625"/>
            <a:ext cx="30607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04248" y="2066219"/>
            <a:ext cx="19442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b="1" u="sng" dirty="0" err="1">
                <a:latin typeface="+mn-ea"/>
                <a:cs typeface="Tahoma" pitchFamily="34" charset="0"/>
              </a:rPr>
              <a:t>AoV</a:t>
            </a:r>
            <a:r>
              <a:rPr lang="en-US" altLang="ko-KR" sz="1300" b="1" u="sng" dirty="0">
                <a:latin typeface="+mn-ea"/>
                <a:cs typeface="Tahoma" pitchFamily="34" charset="0"/>
              </a:rPr>
              <a:t> cancer</a:t>
            </a:r>
            <a:endParaRPr lang="ko-KR" altLang="en-US" sz="1300" b="1" u="sng" dirty="0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6066" y="2471507"/>
            <a:ext cx="19442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dirty="0" smtClean="0">
                <a:latin typeface="+mn-ea"/>
                <a:cs typeface="Tahoma" pitchFamily="34" charset="0"/>
              </a:rPr>
              <a:t>Distal CBD cancer</a:t>
            </a:r>
            <a:endParaRPr lang="ko-KR" altLang="en-US" sz="1300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6066" y="2817775"/>
            <a:ext cx="19442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dirty="0" smtClean="0">
                <a:latin typeface="+mn-ea"/>
                <a:cs typeface="Tahoma" pitchFamily="34" charset="0"/>
              </a:rPr>
              <a:t>Duodenal cancer</a:t>
            </a:r>
            <a:endParaRPr lang="ko-KR" altLang="en-US" sz="1300" dirty="0"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7024" y="3157620"/>
            <a:ext cx="19442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dirty="0" smtClean="0">
                <a:latin typeface="+mn-ea"/>
                <a:cs typeface="Tahoma" pitchFamily="34" charset="0"/>
              </a:rPr>
              <a:t>Pancreas head cancer</a:t>
            </a:r>
            <a:endParaRPr lang="ko-KR" altLang="en-US" sz="1300" dirty="0"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3728" y="3297500"/>
            <a:ext cx="19435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300" i="1" u="sng" dirty="0" smtClean="0">
                <a:latin typeface="+mn-ea"/>
                <a:cs typeface="Tahoma" pitchFamily="34" charset="0"/>
              </a:rPr>
              <a:t>1983-2012 SNUH data </a:t>
            </a:r>
          </a:p>
          <a:p>
            <a:pPr algn="r"/>
            <a:r>
              <a:rPr lang="en-US" altLang="ko-KR" sz="1300" i="1" u="sng" dirty="0" smtClean="0">
                <a:latin typeface="+mn-ea"/>
                <a:cs typeface="Tahoma" pitchFamily="34" charset="0"/>
              </a:rPr>
              <a:t>Unpublished </a:t>
            </a:r>
            <a:endParaRPr lang="ko-KR" altLang="en-US" sz="1300" i="1" u="sng" dirty="0">
              <a:latin typeface="+mn-ea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2249995" y="2387905"/>
            <a:ext cx="1584176" cy="576064"/>
          </a:xfrm>
          <a:prstGeom prst="roundRect">
            <a:avLst/>
          </a:prstGeom>
          <a:gradFill>
            <a:gsLst>
              <a:gs pos="88000">
                <a:srgbClr val="B8CCE4"/>
              </a:gs>
              <a:gs pos="0">
                <a:schemeClr val="accent1">
                  <a:lumMod val="5000"/>
                  <a:lumOff val="95000"/>
                </a:schemeClr>
              </a:gs>
              <a:gs pos="1000">
                <a:schemeClr val="accent1">
                  <a:lumMod val="20000"/>
                  <a:lumOff val="8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+mn-ea"/>
                <a:cs typeface="Tahoma" pitchFamily="34" charset="0"/>
              </a:rPr>
              <a:t>O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  <a:cs typeface="Tahoma" pitchFamily="34" charset="0"/>
              </a:rPr>
              <a:t>verall survival rate</a:t>
            </a:r>
            <a:endParaRPr lang="en-US" altLang="ko-KR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259632" y="5373216"/>
            <a:ext cx="6480720" cy="879129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36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+mn-ea"/>
                <a:cs typeface="Tahoma" panose="020B0604030504040204" pitchFamily="34" charset="0"/>
              </a:rPr>
              <a:t>Treatment strategy must be based on </a:t>
            </a:r>
            <a:r>
              <a:rPr lang="en-US" altLang="ko-KR" sz="2000" dirty="0" smtClean="0">
                <a:solidFill>
                  <a:schemeClr val="tx1"/>
                </a:solidFill>
                <a:latin typeface="+mn-ea"/>
                <a:cs typeface="Tahoma" panose="020B0604030504040204" pitchFamily="34" charset="0"/>
              </a:rPr>
              <a:t>tumor </a:t>
            </a:r>
            <a:r>
              <a:rPr lang="en-US" altLang="ko-KR" sz="2000" dirty="0">
                <a:solidFill>
                  <a:schemeClr val="tx1"/>
                </a:solidFill>
                <a:latin typeface="+mn-ea"/>
                <a:cs typeface="Tahoma" panose="020B0604030504040204" pitchFamily="34" charset="0"/>
              </a:rPr>
              <a:t>biology and </a:t>
            </a:r>
            <a:r>
              <a:rPr lang="en-US" altLang="ko-KR" sz="2000" b="1" dirty="0">
                <a:solidFill>
                  <a:srgbClr val="FF0000"/>
                </a:solidFill>
                <a:latin typeface="+mn-ea"/>
                <a:cs typeface="Tahoma" panose="020B0604030504040204" pitchFamily="34" charset="0"/>
              </a:rPr>
              <a:t>recurrence pattern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21858" y="3733657"/>
            <a:ext cx="1295390" cy="288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Month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5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7000" y="1556792"/>
            <a:ext cx="81699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600" dirty="0" smtClean="0">
                <a:ea typeface="Tahoma" pitchFamily="34" charset="0"/>
                <a:cs typeface="Tahoma" pitchFamily="34" charset="0"/>
              </a:rPr>
              <a:t>To figure out </a:t>
            </a:r>
            <a:r>
              <a:rPr lang="en-US" altLang="ko-KR" sz="2600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recurrence patterns </a:t>
            </a:r>
            <a:r>
              <a:rPr lang="en-US" altLang="ko-KR" sz="2600" dirty="0" smtClean="0">
                <a:ea typeface="Tahoma" pitchFamily="34" charset="0"/>
                <a:cs typeface="Tahoma" pitchFamily="34" charset="0"/>
              </a:rPr>
              <a:t>according to the stage in</a:t>
            </a:r>
            <a:r>
              <a:rPr lang="ko-KR" altLang="en-US" sz="26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altLang="ko-KR" sz="2600" dirty="0" err="1" smtClean="0">
                <a:ea typeface="Tahoma" pitchFamily="34" charset="0"/>
                <a:cs typeface="Tahoma" pitchFamily="34" charset="0"/>
              </a:rPr>
              <a:t>AoV</a:t>
            </a:r>
            <a:r>
              <a:rPr lang="en-US" altLang="ko-KR" sz="2600" dirty="0" smtClean="0">
                <a:ea typeface="Tahoma" pitchFamily="34" charset="0"/>
                <a:cs typeface="Tahoma" pitchFamily="34" charset="0"/>
              </a:rPr>
              <a:t> cancer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1000" dirty="0">
              <a:ea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600" dirty="0">
                <a:ea typeface="Tahoma" pitchFamily="34" charset="0"/>
                <a:cs typeface="Tahoma" pitchFamily="34" charset="0"/>
              </a:rPr>
              <a:t>To </a:t>
            </a:r>
            <a:r>
              <a:rPr lang="en-US" altLang="ko-KR" sz="2600" dirty="0" smtClean="0">
                <a:ea typeface="Tahoma" pitchFamily="34" charset="0"/>
                <a:cs typeface="Tahoma" pitchFamily="34" charset="0"/>
              </a:rPr>
              <a:t>suggest </a:t>
            </a:r>
            <a:r>
              <a:rPr lang="en-US" altLang="ko-KR" sz="2600" dirty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optimal </a:t>
            </a:r>
            <a:r>
              <a:rPr lang="en-US" altLang="ko-KR" sz="2600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treatment </a:t>
            </a:r>
            <a:r>
              <a:rPr lang="en-US" altLang="ko-KR" sz="2600" dirty="0" smtClean="0">
                <a:ea typeface="Tahoma" pitchFamily="34" charset="0"/>
                <a:cs typeface="Tahoma" pitchFamily="34" charset="0"/>
              </a:rPr>
              <a:t>of </a:t>
            </a:r>
            <a:r>
              <a:rPr lang="en-US" altLang="ko-KR" sz="2600" dirty="0" err="1" smtClean="0">
                <a:ea typeface="Tahoma" pitchFamily="34" charset="0"/>
                <a:cs typeface="Tahoma" pitchFamily="34" charset="0"/>
              </a:rPr>
              <a:t>AoV</a:t>
            </a:r>
            <a:r>
              <a:rPr lang="en-US" altLang="ko-KR" sz="2600" dirty="0" smtClean="0">
                <a:ea typeface="Tahoma" pitchFamily="34" charset="0"/>
                <a:cs typeface="Tahoma" pitchFamily="34" charset="0"/>
              </a:rPr>
              <a:t> cancer</a:t>
            </a:r>
            <a:endParaRPr lang="en-US" altLang="ko-KR" sz="2600" dirty="0" smtClean="0">
              <a:solidFill>
                <a:srgbClr val="FF0000"/>
              </a:solidFill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altLang="ko-KR" sz="1000" dirty="0" smtClean="0">
              <a:ea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1000" dirty="0">
              <a:ea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600" dirty="0" smtClean="0">
                <a:ea typeface="Tahoma" pitchFamily="34" charset="0"/>
                <a:cs typeface="Tahoma" pitchFamily="34" charset="0"/>
              </a:rPr>
              <a:t>To identify significance </a:t>
            </a:r>
            <a:r>
              <a:rPr lang="en-US" altLang="ko-KR" sz="2600" dirty="0">
                <a:ea typeface="Tahoma" pitchFamily="34" charset="0"/>
                <a:cs typeface="Tahoma" pitchFamily="34" charset="0"/>
              </a:rPr>
              <a:t>of </a:t>
            </a:r>
            <a:r>
              <a:rPr lang="en-US" altLang="ko-KR" sz="2600" dirty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SMA node dissection </a:t>
            </a:r>
            <a:r>
              <a:rPr lang="en-US" altLang="ko-KR" sz="2600" dirty="0">
                <a:ea typeface="Tahoma" pitchFamily="34" charset="0"/>
                <a:cs typeface="Tahoma" pitchFamily="34" charset="0"/>
              </a:rPr>
              <a:t>based on recurrence </a:t>
            </a:r>
            <a:r>
              <a:rPr lang="en-US" altLang="ko-KR" sz="2600" dirty="0" smtClean="0">
                <a:ea typeface="Tahoma" pitchFamily="34" charset="0"/>
                <a:cs typeface="Tahoma" pitchFamily="34" charset="0"/>
              </a:rPr>
              <a:t>pattern in </a:t>
            </a:r>
            <a:r>
              <a:rPr lang="en-US" altLang="ko-KR" sz="2600" dirty="0" err="1" smtClean="0">
                <a:ea typeface="Tahoma" pitchFamily="34" charset="0"/>
                <a:cs typeface="Tahoma" pitchFamily="34" charset="0"/>
              </a:rPr>
              <a:t>AoV</a:t>
            </a:r>
            <a:r>
              <a:rPr lang="en-US" altLang="ko-KR" sz="2600" dirty="0" smtClean="0">
                <a:ea typeface="Tahoma" pitchFamily="34" charset="0"/>
                <a:cs typeface="Tahoma" pitchFamily="34" charset="0"/>
              </a:rPr>
              <a:t> cancer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2" y="44624"/>
            <a:ext cx="9144000" cy="6979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ko-KR" sz="3600" dirty="0" smtClean="0">
                <a:solidFill>
                  <a:srgbClr val="002060"/>
                </a:solidFill>
                <a:latin typeface="+mn-lt"/>
                <a:ea typeface="Tahoma" pitchFamily="34" charset="0"/>
                <a:cs typeface="Tahoma" pitchFamily="34" charset="0"/>
              </a:rPr>
              <a:t>Purpose 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6524625"/>
            <a:ext cx="30607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4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55576" y="908720"/>
            <a:ext cx="739917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 smtClean="0">
                <a:ea typeface="Tahoma" pitchFamily="34" charset="0"/>
                <a:cs typeface="Tahoma" pitchFamily="34" charset="0"/>
              </a:rPr>
              <a:t>Jan. 2000 ~ Jun. 2012, </a:t>
            </a:r>
            <a:r>
              <a:rPr lang="en-US" altLang="ko-KR" sz="2000" b="1" dirty="0" smtClean="0"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ko-KR" sz="2000" b="1" dirty="0" smtClean="0">
                <a:ea typeface="Tahoma" pitchFamily="34" charset="0"/>
                <a:cs typeface="Tahoma" pitchFamily="34" charset="0"/>
              </a:rPr>
              <a:t>    259</a:t>
            </a:r>
            <a:r>
              <a:rPr lang="en-US" altLang="ko-KR" sz="20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altLang="ko-KR" sz="2000" dirty="0" err="1" smtClean="0">
                <a:ea typeface="Tahoma" pitchFamily="34" charset="0"/>
                <a:cs typeface="Tahoma" pitchFamily="34" charset="0"/>
              </a:rPr>
              <a:t>AoV</a:t>
            </a:r>
            <a:r>
              <a:rPr lang="en-US" altLang="ko-KR" sz="2000" dirty="0" smtClean="0">
                <a:ea typeface="Tahoma" pitchFamily="34" charset="0"/>
                <a:cs typeface="Tahoma" pitchFamily="34" charset="0"/>
              </a:rPr>
              <a:t> cancer patients</a:t>
            </a:r>
            <a:r>
              <a:rPr lang="en-US" altLang="ko-KR" sz="2000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altLang="ko-KR" sz="2000" dirty="0" smtClean="0">
                <a:ea typeface="Tahoma" pitchFamily="34" charset="0"/>
                <a:cs typeface="Tahoma" pitchFamily="34" charset="0"/>
              </a:rPr>
              <a:t>with </a:t>
            </a:r>
            <a:r>
              <a:rPr lang="en-US" altLang="ko-KR" sz="2000" b="1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R0 resection </a:t>
            </a:r>
            <a:r>
              <a:rPr lang="en-US" altLang="ko-KR" sz="2000" dirty="0" smtClean="0">
                <a:ea typeface="Tahoma" pitchFamily="34" charset="0"/>
                <a:cs typeface="Tahoma" pitchFamily="34" charset="0"/>
              </a:rPr>
              <a:t>by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ko-KR" sz="2000" dirty="0" smtClean="0">
                <a:ea typeface="Tahoma" pitchFamily="34" charset="0"/>
                <a:cs typeface="Tahoma" pitchFamily="34" charset="0"/>
              </a:rPr>
              <a:t>    </a:t>
            </a:r>
            <a:r>
              <a:rPr lang="en-US" altLang="ko-KR" sz="2000" dirty="0" err="1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Pancreaticoduondenectomy</a:t>
            </a:r>
            <a:r>
              <a:rPr lang="en-US" altLang="ko-KR" sz="2000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altLang="ko-KR" sz="2000" dirty="0" smtClean="0">
                <a:ea typeface="Tahoma" pitchFamily="34" charset="0"/>
                <a:cs typeface="Tahoma" pitchFamily="34" charset="0"/>
              </a:rPr>
              <a:t>     </a:t>
            </a:r>
            <a:endParaRPr lang="en-US" altLang="ko-KR" sz="1000" dirty="0" smtClean="0"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altLang="ko-KR" sz="2000" dirty="0" smtClean="0">
              <a:ea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 smtClean="0">
                <a:ea typeface="Tahoma" pitchFamily="34" charset="0"/>
                <a:cs typeface="Tahoma" pitchFamily="34" charset="0"/>
              </a:rPr>
              <a:t>Extent of LN dissection around SMA and celiac axis: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ko-KR" sz="2000" dirty="0" smtClean="0">
                <a:ea typeface="Tahoma" pitchFamily="34" charset="0"/>
                <a:cs typeface="Tahoma" pitchFamily="34" charset="0"/>
              </a:rPr>
              <a:t>      up to </a:t>
            </a:r>
            <a:r>
              <a:rPr lang="en-US" altLang="ko-KR" sz="2000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Rt. side of SMA and celiac axis</a:t>
            </a:r>
            <a:endParaRPr lang="en-US" altLang="ko-KR" sz="1000" dirty="0" smtClean="0"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altLang="ko-KR" sz="1000" dirty="0" smtClean="0"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altLang="ko-KR" sz="1000" dirty="0" smtClean="0">
              <a:ea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>
                <a:ea typeface="Tahoma" pitchFamily="34" charset="0"/>
                <a:cs typeface="Tahoma" pitchFamily="34" charset="0"/>
              </a:rPr>
              <a:t>R</a:t>
            </a:r>
            <a:r>
              <a:rPr lang="en-US" altLang="ko-KR" sz="2000" dirty="0" smtClean="0">
                <a:ea typeface="Tahoma" pitchFamily="34" charset="0"/>
                <a:cs typeface="Tahoma" pitchFamily="34" charset="0"/>
              </a:rPr>
              <a:t>ecurrence </a:t>
            </a:r>
            <a:r>
              <a:rPr lang="en-US" altLang="ko-KR" sz="2000" dirty="0">
                <a:ea typeface="Tahoma" pitchFamily="34" charset="0"/>
                <a:cs typeface="Tahoma" pitchFamily="34" charset="0"/>
              </a:rPr>
              <a:t>pattern </a:t>
            </a:r>
            <a:r>
              <a:rPr lang="en-US" altLang="ko-KR" sz="2000" dirty="0" smtClean="0">
                <a:ea typeface="Tahoma" pitchFamily="34" charset="0"/>
                <a:cs typeface="Tahoma" pitchFamily="34" charset="0"/>
              </a:rPr>
              <a:t>and risk factors analysis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1000" dirty="0" smtClean="0">
              <a:ea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1000" dirty="0" smtClean="0">
              <a:ea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 smtClean="0">
                <a:ea typeface="Tahoma" pitchFamily="34" charset="0"/>
                <a:cs typeface="Tahoma" pitchFamily="34" charset="0"/>
              </a:rPr>
              <a:t>Recurrence </a:t>
            </a:r>
            <a:r>
              <a:rPr lang="en-US" altLang="ko-KR" sz="2000" dirty="0">
                <a:ea typeface="Tahoma" pitchFamily="34" charset="0"/>
                <a:cs typeface="Tahoma" pitchFamily="34" charset="0"/>
              </a:rPr>
              <a:t>sites </a:t>
            </a:r>
            <a:r>
              <a:rPr lang="en-US" altLang="ko-KR" sz="2000" dirty="0" smtClean="0">
                <a:ea typeface="Tahoma" pitchFamily="34" charset="0"/>
                <a:cs typeface="Tahoma" pitchFamily="34" charset="0"/>
              </a:rPr>
              <a:t>identification: CT / MRI / PET </a:t>
            </a:r>
            <a:endParaRPr lang="en-US" altLang="ko-KR" sz="20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2" y="44624"/>
            <a:ext cx="9144000" cy="6979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ko-KR" sz="3600" dirty="0" smtClean="0">
                <a:solidFill>
                  <a:srgbClr val="002060"/>
                </a:solidFill>
                <a:latin typeface="+mn-lt"/>
                <a:ea typeface="Tahoma" pitchFamily="34" charset="0"/>
                <a:cs typeface="Tahoma" pitchFamily="34" charset="0"/>
              </a:rPr>
              <a:t>Methods 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6524625"/>
            <a:ext cx="30607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62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367482"/>
              </p:ext>
            </p:extLst>
          </p:nvPr>
        </p:nvGraphicFramePr>
        <p:xfrm>
          <a:off x="395536" y="1221220"/>
          <a:ext cx="3888432" cy="424823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60240"/>
                <a:gridCol w="648072"/>
                <a:gridCol w="1080120"/>
              </a:tblGrid>
              <a:tr h="65818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Variables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+mn-lt"/>
                        <a:cs typeface="Tahoma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N=259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40420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Age* (</a:t>
                      </a:r>
                      <a:r>
                        <a:rPr lang="en-US" altLang="ko-KR" sz="1800" dirty="0" err="1" smtClean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yr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+mn-lt"/>
                        <a:cs typeface="Tahoma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altLang="ko-KR" sz="1800" baseline="0" dirty="0" smtClean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61.7 ± 10.1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+mn-lt"/>
                        <a:cs typeface="Tahoma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404203"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Sex</a:t>
                      </a:r>
                      <a:r>
                        <a:rPr lang="en-US" altLang="ko-KR" sz="1800" baseline="0" dirty="0" smtClean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, M:F                    </a:t>
                      </a:r>
                      <a:r>
                        <a:rPr lang="en-US" altLang="ko-KR" sz="18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138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+mn-lt"/>
                          <a:cs typeface="Tahoma" pitchFamily="34" charset="0"/>
                        </a:rPr>
                        <a:t>: 121</a:t>
                      </a:r>
                      <a:r>
                        <a:rPr lang="en-US" altLang="ko-KR" sz="1800" baseline="0" dirty="0" smtClean="0">
                          <a:solidFill>
                            <a:schemeClr val="tx1"/>
                          </a:solidFill>
                          <a:latin typeface="+mn-lt"/>
                          <a:cs typeface="Tahoma" pitchFamily="34" charset="0"/>
                        </a:rPr>
                        <a:t> 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+mn-lt"/>
                        <a:cs typeface="Tahoma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8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40420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Operation     </a:t>
                      </a:r>
                    </a:p>
                    <a:p>
                      <a:pPr latinLnBrk="1"/>
                      <a:r>
                        <a:rPr lang="en-US" altLang="ko-KR" sz="1800" baseline="0" dirty="0" smtClean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      Whipple’s op</a:t>
                      </a:r>
                    </a:p>
                    <a:p>
                      <a:pPr latinLnBrk="1"/>
                      <a:r>
                        <a:rPr lang="en-US" altLang="ko-KR" sz="1800" baseline="0" dirty="0" smtClean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      PPPD</a:t>
                      </a:r>
                    </a:p>
                    <a:p>
                      <a:pPr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+mn-lt"/>
                          <a:cs typeface="Tahoma" pitchFamily="34" charset="0"/>
                        </a:rPr>
                        <a:t>       TP**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+mn-lt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en-US" altLang="ko-KR" sz="1800" dirty="0" smtClean="0"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 latinLnBrk="1"/>
                      <a:r>
                        <a:rPr lang="en-US" altLang="ko-KR" sz="1800" dirty="0" smtClean="0"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52</a:t>
                      </a:r>
                    </a:p>
                    <a:p>
                      <a:pPr algn="r" latinLnBrk="1"/>
                      <a:r>
                        <a:rPr lang="en-US" altLang="ko-KR" sz="1800" dirty="0" smtClean="0"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204</a:t>
                      </a:r>
                    </a:p>
                    <a:p>
                      <a:pPr algn="r" latinLnBrk="1"/>
                      <a:r>
                        <a:rPr lang="en-US" altLang="ko-KR" sz="1800" dirty="0" smtClean="0"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3  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+mn-lt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en-US" altLang="ko-KR" sz="1800" dirty="0" smtClean="0">
                        <a:solidFill>
                          <a:schemeClr val="tx1"/>
                        </a:solidFill>
                        <a:latin typeface="+mn-lt"/>
                        <a:cs typeface="Tahoma" pitchFamily="34" charset="0"/>
                      </a:endParaRPr>
                    </a:p>
                    <a:p>
                      <a:pPr algn="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+mn-lt"/>
                          <a:cs typeface="Tahoma" pitchFamily="34" charset="0"/>
                        </a:rPr>
                        <a:t>(20.1%)</a:t>
                      </a:r>
                    </a:p>
                    <a:p>
                      <a:pPr algn="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+mn-lt"/>
                          <a:cs typeface="Tahoma" pitchFamily="34" charset="0"/>
                        </a:rPr>
                        <a:t>(78.8%)</a:t>
                      </a:r>
                    </a:p>
                    <a:p>
                      <a:pPr algn="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+mn-lt"/>
                          <a:cs typeface="Tahoma" pitchFamily="34" charset="0"/>
                        </a:rPr>
                        <a:t>(1.2%)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+mn-lt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42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u="none" dirty="0" smtClean="0">
                          <a:solidFill>
                            <a:schemeClr val="tx1"/>
                          </a:solidFill>
                          <a:latin typeface="+mn-lt"/>
                          <a:cs typeface="Tahoma" pitchFamily="34" charset="0"/>
                        </a:rPr>
                        <a:t>Histology       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u="none" dirty="0" smtClean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     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W/D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+mn-lt"/>
                          <a:cs typeface="Tahoma" pitchFamily="34" charset="0"/>
                        </a:rPr>
                        <a:t>       M/D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aseline="0" dirty="0" smtClean="0">
                          <a:solidFill>
                            <a:schemeClr val="tx1"/>
                          </a:solidFill>
                          <a:latin typeface="+mn-lt"/>
                          <a:cs typeface="Tahoma" pitchFamily="34" charset="0"/>
                        </a:rPr>
                        <a:t>       P/D</a:t>
                      </a:r>
                      <a:endParaRPr lang="ko-KR" altLang="en-US" sz="1800" dirty="0" smtClean="0">
                        <a:solidFill>
                          <a:schemeClr val="tx1"/>
                        </a:solidFill>
                        <a:latin typeface="+mn-lt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1800" dirty="0" smtClean="0"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algn="r"/>
                      <a:r>
                        <a:rPr lang="en-US" altLang="ko-KR" sz="1800" dirty="0" smtClean="0"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84</a:t>
                      </a:r>
                    </a:p>
                    <a:p>
                      <a:pPr algn="r"/>
                      <a:r>
                        <a:rPr lang="en-US" altLang="ko-KR" sz="1800" dirty="0" smtClean="0"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154</a:t>
                      </a:r>
                    </a:p>
                    <a:p>
                      <a:pPr algn="r"/>
                      <a:r>
                        <a:rPr lang="en-US" altLang="ko-KR" sz="1800" dirty="0" smtClean="0"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21 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+mn-lt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altLang="ko-KR" sz="1800" dirty="0" smtClean="0"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/>
                      <a:r>
                        <a:rPr lang="en-US" altLang="ko-KR" sz="1800" dirty="0" smtClean="0"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(32.4%)</a:t>
                      </a:r>
                    </a:p>
                    <a:p>
                      <a:pPr algn="r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(59.5%)</a:t>
                      </a:r>
                    </a:p>
                    <a:p>
                      <a:pPr algn="r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(8.1%)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+mn-lt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04203">
                <a:tc>
                  <a:txBody>
                    <a:bodyPr/>
                    <a:lstStyle/>
                    <a:p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+mn-lt"/>
                          <a:cs typeface="Tahoma" pitchFamily="34" charset="0"/>
                        </a:rPr>
                        <a:t>Adjuvant </a:t>
                      </a:r>
                      <a:r>
                        <a:rPr lang="en-US" altLang="ko-KR" sz="1800" dirty="0" err="1" smtClean="0">
                          <a:solidFill>
                            <a:schemeClr val="tx1"/>
                          </a:solidFill>
                          <a:latin typeface="+mn-lt"/>
                          <a:cs typeface="Tahoma" pitchFamily="34" charset="0"/>
                        </a:rPr>
                        <a:t>Tx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+mn-lt"/>
                          <a:cs typeface="Tahoma" pitchFamily="34" charset="0"/>
                        </a:rPr>
                        <a:t>.</a:t>
                      </a:r>
                      <a:r>
                        <a:rPr lang="en-US" altLang="ko-KR" sz="1800" baseline="0" dirty="0" smtClean="0">
                          <a:solidFill>
                            <a:schemeClr val="tx1"/>
                          </a:solidFill>
                          <a:latin typeface="+mn-lt"/>
                          <a:cs typeface="Tahoma" pitchFamily="34" charset="0"/>
                        </a:rPr>
                        <a:t>  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+mn-lt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+mn-lt"/>
                          <a:cs typeface="Tahoma" pitchFamily="34" charset="0"/>
                        </a:rPr>
                        <a:t>122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+mn-lt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+mn-lt"/>
                          <a:cs typeface="Tahoma" pitchFamily="34" charset="0"/>
                        </a:rPr>
                        <a:t>(47.1%)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+mn-lt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44624"/>
            <a:ext cx="9144000" cy="6979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ko-KR" sz="3600" dirty="0" smtClean="0">
                <a:solidFill>
                  <a:srgbClr val="002060"/>
                </a:solidFill>
                <a:latin typeface="+mn-lt"/>
                <a:ea typeface="Tahoma" pitchFamily="34" charset="0"/>
                <a:cs typeface="Tahoma" pitchFamily="34" charset="0"/>
              </a:rPr>
              <a:t>Demographics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99655"/>
              </p:ext>
            </p:extLst>
          </p:nvPr>
        </p:nvGraphicFramePr>
        <p:xfrm>
          <a:off x="4932040" y="1221220"/>
          <a:ext cx="3528392" cy="426635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28192"/>
                <a:gridCol w="915356"/>
                <a:gridCol w="884844"/>
              </a:tblGrid>
              <a:tr h="65780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Variables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+mn-lt"/>
                        <a:cs typeface="Tahoma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N=259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35704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+mn-lt"/>
                          <a:cs typeface="Tahoma" pitchFamily="34" charset="0"/>
                        </a:rPr>
                        <a:t>Stage</a:t>
                      </a:r>
                      <a:r>
                        <a:rPr lang="en-US" altLang="ko-KR" sz="1800" baseline="0" dirty="0" smtClean="0">
                          <a:solidFill>
                            <a:schemeClr val="tx1"/>
                          </a:solidFill>
                          <a:latin typeface="+mn-lt"/>
                          <a:cs typeface="Tahoma" pitchFamily="34" charset="0"/>
                        </a:rPr>
                        <a:t> </a:t>
                      </a:r>
                    </a:p>
                    <a:p>
                      <a:pPr latinLnBrk="1"/>
                      <a:r>
                        <a:rPr lang="en-US" altLang="ko-KR" sz="1800" baseline="0" dirty="0" smtClean="0">
                          <a:solidFill>
                            <a:schemeClr val="tx1"/>
                          </a:solidFill>
                          <a:latin typeface="+mn-lt"/>
                          <a:cs typeface="Tahoma" pitchFamily="34" charset="0"/>
                        </a:rPr>
                        <a:t>     </a:t>
                      </a:r>
                      <a:r>
                        <a:rPr lang="en-US" altLang="ko-KR" sz="18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Tahoma" pitchFamily="34" charset="0"/>
                        </a:rPr>
                        <a:t>Ia</a:t>
                      </a:r>
                      <a:endParaRPr lang="en-US" altLang="ko-KR" sz="1800" baseline="0" dirty="0" smtClean="0">
                        <a:solidFill>
                          <a:schemeClr val="tx1"/>
                        </a:solidFill>
                        <a:latin typeface="+mn-lt"/>
                        <a:cs typeface="Tahoma" pitchFamily="34" charset="0"/>
                      </a:endParaRPr>
                    </a:p>
                    <a:p>
                      <a:pPr latinLnBrk="1"/>
                      <a:r>
                        <a:rPr lang="en-US" altLang="ko-KR" sz="1800" baseline="0" dirty="0" smtClean="0">
                          <a:solidFill>
                            <a:schemeClr val="tx1"/>
                          </a:solidFill>
                          <a:latin typeface="+mn-lt"/>
                          <a:cs typeface="Tahoma" pitchFamily="34" charset="0"/>
                        </a:rPr>
                        <a:t>     </a:t>
                      </a:r>
                      <a:r>
                        <a:rPr lang="en-US" altLang="ko-KR" sz="18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Tahoma" pitchFamily="34" charset="0"/>
                        </a:rPr>
                        <a:t>Ib</a:t>
                      </a:r>
                      <a:endParaRPr lang="en-US" altLang="ko-KR" sz="1800" baseline="0" dirty="0" smtClean="0">
                        <a:solidFill>
                          <a:schemeClr val="tx1"/>
                        </a:solidFill>
                        <a:latin typeface="+mn-lt"/>
                        <a:cs typeface="Tahoma" pitchFamily="34" charset="0"/>
                      </a:endParaRPr>
                    </a:p>
                    <a:p>
                      <a:pPr latinLnBrk="1"/>
                      <a:r>
                        <a:rPr lang="en-US" altLang="ko-KR" sz="1800" baseline="0" dirty="0" smtClean="0">
                          <a:solidFill>
                            <a:schemeClr val="tx1"/>
                          </a:solidFill>
                          <a:latin typeface="+mn-lt"/>
                          <a:cs typeface="Tahoma" pitchFamily="34" charset="0"/>
                        </a:rPr>
                        <a:t>     </a:t>
                      </a:r>
                      <a:r>
                        <a:rPr lang="en-US" altLang="ko-KR" sz="18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Tahoma" pitchFamily="34" charset="0"/>
                        </a:rPr>
                        <a:t>IIa</a:t>
                      </a:r>
                      <a:endParaRPr lang="en-US" altLang="ko-KR" sz="1800" baseline="0" dirty="0" smtClean="0">
                        <a:solidFill>
                          <a:schemeClr val="tx1"/>
                        </a:solidFill>
                        <a:latin typeface="+mn-lt"/>
                        <a:cs typeface="Tahoma" pitchFamily="34" charset="0"/>
                      </a:endParaRPr>
                    </a:p>
                    <a:p>
                      <a:pPr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+mn-lt"/>
                          <a:cs typeface="Tahoma" pitchFamily="34" charset="0"/>
                        </a:rPr>
                        <a:t>     </a:t>
                      </a:r>
                      <a:r>
                        <a:rPr lang="en-US" altLang="ko-KR" sz="1800" dirty="0" err="1" smtClean="0">
                          <a:solidFill>
                            <a:schemeClr val="tx1"/>
                          </a:solidFill>
                          <a:latin typeface="+mn-lt"/>
                          <a:cs typeface="Tahoma" pitchFamily="34" charset="0"/>
                        </a:rPr>
                        <a:t>IIb</a:t>
                      </a:r>
                      <a:endParaRPr lang="en-US" altLang="ko-KR" sz="1800" dirty="0" smtClean="0">
                        <a:solidFill>
                          <a:schemeClr val="tx1"/>
                        </a:solidFill>
                        <a:latin typeface="+mn-lt"/>
                        <a:cs typeface="Tahoma" pitchFamily="34" charset="0"/>
                      </a:endParaRPr>
                    </a:p>
                    <a:p>
                      <a:pPr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+mn-lt"/>
                          <a:cs typeface="Tahoma" pitchFamily="34" charset="0"/>
                        </a:rPr>
                        <a:t>     III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+mn-lt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en-US" altLang="ko-KR" sz="1800" dirty="0" smtClean="0">
                        <a:solidFill>
                          <a:schemeClr val="tx1"/>
                        </a:solidFill>
                        <a:latin typeface="+mn-lt"/>
                        <a:cs typeface="Tahoma" pitchFamily="34" charset="0"/>
                      </a:endParaRPr>
                    </a:p>
                    <a:p>
                      <a:pPr algn="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+mn-lt"/>
                          <a:cs typeface="Tahoma" pitchFamily="34" charset="0"/>
                        </a:rPr>
                        <a:t>71</a:t>
                      </a:r>
                    </a:p>
                    <a:p>
                      <a:pPr algn="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+mn-lt"/>
                          <a:cs typeface="Tahoma" pitchFamily="34" charset="0"/>
                        </a:rPr>
                        <a:t>58</a:t>
                      </a:r>
                    </a:p>
                    <a:p>
                      <a:pPr algn="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+mn-lt"/>
                          <a:cs typeface="Tahoma" pitchFamily="34" charset="0"/>
                        </a:rPr>
                        <a:t>57</a:t>
                      </a:r>
                    </a:p>
                    <a:p>
                      <a:pPr algn="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+mn-lt"/>
                          <a:cs typeface="Tahoma" pitchFamily="34" charset="0"/>
                        </a:rPr>
                        <a:t>74</a:t>
                      </a:r>
                    </a:p>
                    <a:p>
                      <a:pPr algn="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+mn-lt"/>
                          <a:cs typeface="Tahoma" pitchFamily="34" charset="0"/>
                        </a:rPr>
                        <a:t>2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+mn-lt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dirty="0" smtClean="0"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(27.4%)</a:t>
                      </a:r>
                    </a:p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(22.4%)</a:t>
                      </a:r>
                    </a:p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(20.8%)</a:t>
                      </a:r>
                    </a:p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(28.6%)</a:t>
                      </a:r>
                    </a:p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(0.8%)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898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dirty="0" smtClean="0">
                          <a:latin typeface="+mn-lt"/>
                          <a:cs typeface="Tahoma" pitchFamily="34" charset="0"/>
                        </a:rPr>
                        <a:t>T classification</a:t>
                      </a:r>
                    </a:p>
                    <a:p>
                      <a:pPr algn="l" latinLnBrk="1"/>
                      <a:r>
                        <a:rPr lang="en-US" altLang="ko-KR" sz="1800" baseline="0" dirty="0" smtClean="0">
                          <a:latin typeface="+mn-lt"/>
                          <a:cs typeface="Tahoma" pitchFamily="34" charset="0"/>
                        </a:rPr>
                        <a:t>     T</a:t>
                      </a:r>
                      <a:r>
                        <a:rPr lang="en-US" altLang="ko-KR" sz="1800" dirty="0" smtClean="0">
                          <a:latin typeface="+mn-lt"/>
                          <a:cs typeface="Tahoma" pitchFamily="34" charset="0"/>
                        </a:rPr>
                        <a:t>1</a:t>
                      </a:r>
                    </a:p>
                    <a:p>
                      <a:pPr algn="l" latinLnBrk="1"/>
                      <a:r>
                        <a:rPr lang="en-US" altLang="ko-KR" sz="1800" dirty="0" smtClean="0">
                          <a:latin typeface="+mn-lt"/>
                          <a:cs typeface="Tahoma" pitchFamily="34" charset="0"/>
                        </a:rPr>
                        <a:t>     T2</a:t>
                      </a:r>
                    </a:p>
                    <a:p>
                      <a:pPr algn="l" latinLnBrk="1"/>
                      <a:r>
                        <a:rPr lang="en-US" altLang="ko-KR" sz="1800" dirty="0" smtClean="0">
                          <a:latin typeface="+mn-lt"/>
                          <a:cs typeface="Tahoma" pitchFamily="34" charset="0"/>
                        </a:rPr>
                        <a:t>     T3</a:t>
                      </a:r>
                    </a:p>
                    <a:p>
                      <a:pPr algn="l" latinLnBrk="1"/>
                      <a:r>
                        <a:rPr lang="en-US" altLang="ko-KR" sz="1800" dirty="0" smtClean="0">
                          <a:latin typeface="+mn-lt"/>
                          <a:cs typeface="Tahoma" pitchFamily="34" charset="0"/>
                        </a:rPr>
                        <a:t>     T4 </a:t>
                      </a:r>
                      <a:endParaRPr lang="ko-KR" altLang="en-US" sz="1800" dirty="0">
                        <a:latin typeface="+mn-lt"/>
                        <a:cs typeface="Tahoma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en-US" altLang="ko-KR" sz="1800" dirty="0" smtClean="0">
                        <a:latin typeface="+mn-lt"/>
                        <a:cs typeface="Tahoma" pitchFamily="34" charset="0"/>
                      </a:endParaRPr>
                    </a:p>
                    <a:p>
                      <a:pPr algn="r" latinLnBrk="1"/>
                      <a:r>
                        <a:rPr lang="en-US" altLang="ko-KR" sz="1800" dirty="0" smtClean="0">
                          <a:latin typeface="+mn-lt"/>
                          <a:cs typeface="Tahoma" pitchFamily="34" charset="0"/>
                        </a:rPr>
                        <a:t>80</a:t>
                      </a:r>
                    </a:p>
                    <a:p>
                      <a:pPr algn="r" latinLnBrk="1"/>
                      <a:r>
                        <a:rPr lang="en-US" altLang="ko-KR" sz="1800" dirty="0" smtClean="0">
                          <a:latin typeface="+mn-lt"/>
                          <a:cs typeface="Tahoma" pitchFamily="34" charset="0"/>
                        </a:rPr>
                        <a:t>81</a:t>
                      </a:r>
                    </a:p>
                    <a:p>
                      <a:pPr algn="r" latinLnBrk="1"/>
                      <a:r>
                        <a:rPr lang="en-US" altLang="ko-KR" sz="1800" dirty="0" smtClean="0">
                          <a:latin typeface="+mn-lt"/>
                          <a:cs typeface="Tahoma" pitchFamily="34" charset="0"/>
                        </a:rPr>
                        <a:t>96</a:t>
                      </a:r>
                    </a:p>
                    <a:p>
                      <a:pPr algn="r" latinLnBrk="1"/>
                      <a:r>
                        <a:rPr lang="en-US" altLang="ko-KR" sz="1800" dirty="0" smtClean="0">
                          <a:latin typeface="+mn-lt"/>
                          <a:cs typeface="Tahoma" pitchFamily="34" charset="0"/>
                        </a:rPr>
                        <a:t>2</a:t>
                      </a:r>
                      <a:endParaRPr lang="ko-KR" altLang="en-US" sz="1800" dirty="0">
                        <a:latin typeface="+mn-lt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en-US" altLang="ko-KR" sz="1800" dirty="0" smtClean="0">
                        <a:latin typeface="+mn-lt"/>
                        <a:cs typeface="Tahoma" pitchFamily="34" charset="0"/>
                      </a:endParaRPr>
                    </a:p>
                    <a:p>
                      <a:pPr algn="r" latinLnBrk="1"/>
                      <a:r>
                        <a:rPr lang="en-US" altLang="ko-KR" sz="1800" dirty="0" smtClean="0">
                          <a:latin typeface="+mn-lt"/>
                          <a:cs typeface="Tahoma" pitchFamily="34" charset="0"/>
                        </a:rPr>
                        <a:t>(30.9%)</a:t>
                      </a:r>
                    </a:p>
                    <a:p>
                      <a:pPr algn="r" latinLnBrk="1"/>
                      <a:r>
                        <a:rPr lang="en-US" altLang="ko-KR" sz="1800" dirty="0" smtClean="0">
                          <a:latin typeface="+mn-lt"/>
                          <a:cs typeface="Tahoma" pitchFamily="34" charset="0"/>
                        </a:rPr>
                        <a:t>(31.3%)</a:t>
                      </a:r>
                    </a:p>
                    <a:p>
                      <a:pPr algn="r" latinLnBrk="1"/>
                      <a:r>
                        <a:rPr lang="en-US" altLang="ko-KR" sz="1800" dirty="0" smtClean="0">
                          <a:latin typeface="+mn-lt"/>
                          <a:cs typeface="Tahoma" pitchFamily="34" charset="0"/>
                        </a:rPr>
                        <a:t>(37.1%)</a:t>
                      </a:r>
                    </a:p>
                    <a:p>
                      <a:pPr algn="r" latinLnBrk="1"/>
                      <a:r>
                        <a:rPr lang="en-US" altLang="ko-KR" sz="1800" dirty="0" smtClean="0">
                          <a:latin typeface="+mn-lt"/>
                          <a:cs typeface="Tahoma" pitchFamily="34" charset="0"/>
                        </a:rPr>
                        <a:t>(0.8%)</a:t>
                      </a:r>
                      <a:endParaRPr lang="ko-KR" altLang="en-US" sz="1800" dirty="0">
                        <a:latin typeface="+mn-lt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408149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dirty="0" smtClean="0"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LN metastasis</a:t>
                      </a:r>
                      <a:endParaRPr lang="ko-KR" altLang="en-US" sz="1800" dirty="0">
                        <a:latin typeface="+mn-lt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latin typeface="+mn-lt"/>
                          <a:cs typeface="Tahoma" pitchFamily="34" charset="0"/>
                        </a:rPr>
                        <a:t>76</a:t>
                      </a:r>
                      <a:endParaRPr lang="ko-KR" altLang="en-US" sz="1800" dirty="0">
                        <a:latin typeface="+mn-lt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latin typeface="+mn-lt"/>
                          <a:cs typeface="Tahoma" pitchFamily="34" charset="0"/>
                        </a:rPr>
                        <a:t>(29.3%)</a:t>
                      </a:r>
                      <a:endParaRPr lang="ko-KR" altLang="en-US" sz="1800" dirty="0">
                        <a:latin typeface="+mn-lt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6524625"/>
            <a:ext cx="30607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47658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*Mean </a:t>
            </a:r>
            <a:r>
              <a:rPr lang="en-US" altLang="ko-KR" dirty="0">
                <a:ea typeface="Tahoma" pitchFamily="34" charset="0"/>
                <a:cs typeface="Tahoma" pitchFamily="34" charset="0"/>
              </a:rPr>
              <a:t>± </a:t>
            </a:r>
            <a:r>
              <a:rPr lang="en-US" altLang="ko-KR" dirty="0" smtClean="0">
                <a:ea typeface="Tahoma" pitchFamily="34" charset="0"/>
                <a:cs typeface="Tahoma" pitchFamily="34" charset="0"/>
              </a:rPr>
              <a:t>SD</a:t>
            </a:r>
          </a:p>
          <a:p>
            <a:r>
              <a:rPr lang="en-US" altLang="ko-KR" dirty="0" smtClean="0">
                <a:ea typeface="Tahoma" pitchFamily="34" charset="0"/>
                <a:cs typeface="Tahoma" pitchFamily="34" charset="0"/>
              </a:rPr>
              <a:t>**Total pancreatectomy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281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-27384"/>
            <a:ext cx="9144000" cy="6979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ko-KR" sz="3600" dirty="0" smtClean="0">
                <a:solidFill>
                  <a:srgbClr val="002060"/>
                </a:solidFill>
                <a:latin typeface="+mn-lt"/>
                <a:ea typeface="Tahoma" pitchFamily="34" charset="0"/>
                <a:cs typeface="Tahoma" pitchFamily="34" charset="0"/>
              </a:rPr>
              <a:t>Survival and recurrence rate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2360762" y="692696"/>
            <a:ext cx="4410236" cy="420186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36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Median </a:t>
            </a:r>
            <a:r>
              <a:rPr lang="en-US" altLang="ko-KR" sz="20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F/U period : </a:t>
            </a:r>
            <a:r>
              <a:rPr lang="en-US" altLang="ko-KR" sz="20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40.7 months  </a:t>
            </a:r>
            <a:endParaRPr lang="en-US" altLang="ko-KR" sz="2000" b="1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874" y="1268760"/>
            <a:ext cx="4172011" cy="3342915"/>
          </a:xfrm>
          <a:prstGeom prst="rect">
            <a:avLst/>
          </a:prstGeom>
        </p:spPr>
      </p:pic>
      <p:sp>
        <p:nvSpPr>
          <p:cNvPr id="7" name="모서리가 둥근 직사각형 6"/>
          <p:cNvSpPr/>
          <p:nvPr/>
        </p:nvSpPr>
        <p:spPr>
          <a:xfrm>
            <a:off x="2843808" y="4869160"/>
            <a:ext cx="3600400" cy="4201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Overall survival rate: 56.1%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2393167" y="1269706"/>
            <a:ext cx="5159088" cy="4014821"/>
            <a:chOff x="2393167" y="1269706"/>
            <a:chExt cx="5159088" cy="4014821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1760" y="1269706"/>
              <a:ext cx="4239742" cy="339718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707904" y="2780928"/>
              <a:ext cx="384435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 smtClean="0">
                  <a:ea typeface="Tahoma" pitchFamily="34" charset="0"/>
                  <a:cs typeface="Tahoma" pitchFamily="34" charset="0"/>
                </a:rPr>
                <a:t>Recurrence:</a:t>
              </a:r>
              <a:r>
                <a:rPr lang="en-US" altLang="ko-KR" sz="2000" dirty="0" smtClean="0">
                  <a:solidFill>
                    <a:srgbClr val="0070C0"/>
                  </a:solidFill>
                  <a:ea typeface="Tahoma" pitchFamily="34" charset="0"/>
                  <a:cs typeface="Tahoma" pitchFamily="34" charset="0"/>
                </a:rPr>
                <a:t> </a:t>
              </a:r>
              <a:r>
                <a:rPr lang="en-US" altLang="ko-KR" sz="2000" dirty="0" smtClean="0">
                  <a:solidFill>
                    <a:srgbClr val="FF0000"/>
                  </a:solidFill>
                  <a:ea typeface="Tahoma" pitchFamily="34" charset="0"/>
                  <a:cs typeface="Tahoma" pitchFamily="34" charset="0"/>
                </a:rPr>
                <a:t>89 case (34.4%)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2000" dirty="0" smtClean="0">
                  <a:ea typeface="Tahoma" pitchFamily="34" charset="0"/>
                  <a:cs typeface="Tahoma" pitchFamily="34" charset="0"/>
                </a:rPr>
                <a:t>     Median recur time: 15.3m</a:t>
              </a: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2393167" y="4864341"/>
              <a:ext cx="4512171" cy="42018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 smtClean="0">
                  <a:solidFill>
                    <a:schemeClr val="tx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Recurrence free survival rate</a:t>
              </a:r>
              <a:r>
                <a:rPr lang="en-US" altLang="ko-KR" sz="2000" dirty="0">
                  <a:solidFill>
                    <a:schemeClr val="tx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: </a:t>
              </a:r>
              <a:r>
                <a:rPr lang="en-US" altLang="ko-KR" sz="2000" dirty="0" smtClean="0">
                  <a:solidFill>
                    <a:schemeClr val="tx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62.1%</a:t>
              </a:r>
              <a:endParaRPr lang="en-US" altLang="ko-KR" sz="20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101608"/>
              </p:ext>
            </p:extLst>
          </p:nvPr>
        </p:nvGraphicFramePr>
        <p:xfrm>
          <a:off x="2123728" y="5629172"/>
          <a:ext cx="5328592" cy="75215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84176"/>
                <a:gridCol w="1944216"/>
                <a:gridCol w="1800200"/>
              </a:tblGrid>
              <a:tr h="3336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Local</a:t>
                      </a:r>
                      <a:r>
                        <a:rPr lang="en-US" altLang="ko-KR" b="0" baseline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only</a:t>
                      </a:r>
                      <a:endParaRPr lang="ko-KR" altLang="en-US" b="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Local +</a:t>
                      </a:r>
                      <a:r>
                        <a:rPr lang="en-US" altLang="ko-KR" b="0" baseline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Distant </a:t>
                      </a:r>
                      <a:endParaRPr lang="ko-KR" altLang="en-US" b="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baseline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Distant only</a:t>
                      </a:r>
                      <a:endParaRPr lang="ko-KR" altLang="en-US" b="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63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19 (21.3%)</a:t>
                      </a:r>
                      <a:endParaRPr lang="ko-KR" altLang="en-US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aseline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  <a:r>
                        <a:rPr lang="ko-KR" altLang="en-US" baseline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ko-KR" baseline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(15.7</a:t>
                      </a:r>
                      <a:r>
                        <a:rPr lang="en-US" altLang="ko-KR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%)</a:t>
                      </a:r>
                      <a:endParaRPr lang="ko-KR" altLang="en-US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aseline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56</a:t>
                      </a:r>
                      <a:r>
                        <a:rPr lang="ko-KR" altLang="en-US" baseline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ko-KR" baseline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(62.9</a:t>
                      </a:r>
                      <a:r>
                        <a:rPr lang="en-US" altLang="ko-KR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%)</a:t>
                      </a:r>
                      <a:endParaRPr lang="ko-KR" altLang="en-US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2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6512" y="-99392"/>
            <a:ext cx="9144000" cy="6979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ko-KR" sz="3600" dirty="0">
                <a:solidFill>
                  <a:srgbClr val="002060"/>
                </a:solidFill>
                <a:latin typeface="+mn-ea"/>
                <a:ea typeface="+mn-ea"/>
                <a:cs typeface="Tahoma" pitchFamily="34" charset="0"/>
              </a:rPr>
              <a:t>Risk factors of recurrence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6524625"/>
            <a:ext cx="30607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745906"/>
              </p:ext>
            </p:extLst>
          </p:nvPr>
        </p:nvGraphicFramePr>
        <p:xfrm>
          <a:off x="36512" y="1118984"/>
          <a:ext cx="9071992" cy="490230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99184"/>
                <a:gridCol w="432048"/>
                <a:gridCol w="144016"/>
                <a:gridCol w="864096"/>
                <a:gridCol w="576064"/>
                <a:gridCol w="1008112"/>
                <a:gridCol w="864096"/>
                <a:gridCol w="936104"/>
                <a:gridCol w="1584176"/>
                <a:gridCol w="864096"/>
              </a:tblGrid>
              <a:tr h="624788">
                <a:tc>
                  <a:txBody>
                    <a:bodyPr/>
                    <a:lstStyle/>
                    <a:p>
                      <a:pPr algn="ctr" latinLnBrk="1"/>
                      <a:endParaRPr lang="ko-KR" altLang="en-US" sz="1700" b="1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latin typeface="+mn-lt"/>
                          <a:cs typeface="Tahoma" panose="020B0604030504040204" pitchFamily="34" charset="0"/>
                        </a:rPr>
                        <a:t>No Recur</a:t>
                      </a:r>
                      <a:endParaRPr lang="en-US" altLang="ko-KR" sz="1700" baseline="0" dirty="0" smtClean="0">
                        <a:latin typeface="+mn-lt"/>
                        <a:cs typeface="Tahoma" panose="020B0604030504040204" pitchFamily="34" charset="0"/>
                      </a:endParaRPr>
                    </a:p>
                    <a:p>
                      <a:pPr algn="ctr" latinLnBrk="1"/>
                      <a:r>
                        <a:rPr lang="en-US" altLang="ko-KR" sz="1700" baseline="0" dirty="0" smtClean="0">
                          <a:latin typeface="+mn-lt"/>
                          <a:cs typeface="Tahoma" panose="020B0604030504040204" pitchFamily="34" charset="0"/>
                        </a:rPr>
                        <a:t>n=170 </a:t>
                      </a:r>
                      <a:endParaRPr lang="en-US" altLang="ko-KR" sz="1700" b="0" baseline="0" dirty="0" smtClean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700" dirty="0" smtClean="0">
                          <a:latin typeface="+mn-lt"/>
                          <a:cs typeface="Tahoma" panose="020B0604030504040204" pitchFamily="34" charset="0"/>
                        </a:rPr>
                        <a:t>Recur</a:t>
                      </a:r>
                      <a:r>
                        <a:rPr lang="en-US" altLang="ko-KR" sz="1700" baseline="0" dirty="0" smtClean="0">
                          <a:latin typeface="+mn-lt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700" baseline="0" dirty="0" smtClean="0">
                          <a:latin typeface="+mn-lt"/>
                          <a:cs typeface="Tahoma" panose="020B0604030504040204" pitchFamily="34" charset="0"/>
                        </a:rPr>
                        <a:t>n=89</a:t>
                      </a:r>
                      <a:endParaRPr lang="ko-KR" altLang="en-US" sz="1700" b="0" dirty="0" smtClean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700" i="1" dirty="0" smtClean="0">
                          <a:latin typeface="+mn-lt"/>
                          <a:cs typeface="Tahoma" panose="020B0604030504040204" pitchFamily="34" charset="0"/>
                        </a:rPr>
                        <a:t>P</a:t>
                      </a:r>
                      <a:r>
                        <a:rPr lang="en-US" altLang="ko-KR" sz="1700" i="1" baseline="0" dirty="0" smtClean="0">
                          <a:latin typeface="+mn-lt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en-US" altLang="ko-KR" sz="1700" i="0" baseline="0" dirty="0" smtClean="0">
                          <a:latin typeface="+mn-lt"/>
                          <a:cs typeface="Tahoma" panose="020B0604030504040204" pitchFamily="34" charset="0"/>
                        </a:rPr>
                        <a:t>value</a:t>
                      </a:r>
                      <a:endParaRPr lang="ko-KR" altLang="en-US" sz="1700" b="0" i="0" dirty="0" smtClean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1" baseline="0" dirty="0" smtClean="0">
                          <a:solidFill>
                            <a:schemeClr val="tx1"/>
                          </a:solidFill>
                          <a:latin typeface="+mn-lt"/>
                          <a:cs typeface="Tahoma" panose="020B0604030504040204" pitchFamily="34" charset="0"/>
                        </a:rPr>
                        <a:t>Hazard Ratio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1" baseline="0" dirty="0" smtClean="0">
                          <a:solidFill>
                            <a:schemeClr val="tx1"/>
                          </a:solidFill>
                          <a:latin typeface="+mn-lt"/>
                          <a:cs typeface="Tahoma" panose="020B0604030504040204" pitchFamily="34" charset="0"/>
                        </a:rPr>
                        <a:t>95% 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1" i="1" dirty="0" smtClean="0">
                          <a:latin typeface="+mn-lt"/>
                        </a:rPr>
                        <a:t>P </a:t>
                      </a:r>
                      <a:r>
                        <a:rPr lang="en-US" altLang="ko-KR" sz="1700" b="1" i="0" dirty="0" smtClean="0">
                          <a:latin typeface="+mn-lt"/>
                        </a:rPr>
                        <a:t>value</a:t>
                      </a:r>
                      <a:endParaRPr lang="ko-KR" altLang="en-US" sz="1700" b="1" dirty="0">
                        <a:latin typeface="+mn-lt"/>
                      </a:endParaRPr>
                    </a:p>
                  </a:txBody>
                  <a:tcPr anchor="ctr"/>
                </a:tc>
              </a:tr>
              <a:tr h="37140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+mn-lt"/>
                          <a:cs typeface="Tahoma" panose="020B0604030504040204" pitchFamily="34" charset="0"/>
                        </a:rPr>
                        <a:t>Sex </a:t>
                      </a:r>
                      <a:r>
                        <a:rPr lang="en-US" altLang="ko-KR" sz="1600" baseline="0" dirty="0" smtClean="0">
                          <a:latin typeface="+mn-lt"/>
                          <a:cs typeface="Tahoma" panose="020B0604030504040204" pitchFamily="34" charset="0"/>
                        </a:rPr>
                        <a:t>           M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Tahoma" panose="020B0604030504040204" pitchFamily="34" charset="0"/>
                        </a:rPr>
                        <a:t>89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en-US" altLang="ko-KR" sz="1600" baseline="0" dirty="0" smtClean="0">
                          <a:latin typeface="+mn-lt"/>
                          <a:cs typeface="Tahoma" panose="020B0604030504040204" pitchFamily="34" charset="0"/>
                        </a:rPr>
                        <a:t>(52.4%)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Tahoma" panose="020B0604030504040204" pitchFamily="34" charset="0"/>
                        </a:rPr>
                        <a:t>49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baseline="0" dirty="0" smtClean="0">
                          <a:latin typeface="+mn-lt"/>
                          <a:cs typeface="Tahoma" panose="020B0604030504040204" pitchFamily="34" charset="0"/>
                        </a:rPr>
                        <a:t>(55.1%)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+mn-lt"/>
                          <a:cs typeface="Tahoma" panose="020B0604030504040204" pitchFamily="34" charset="0"/>
                        </a:rPr>
                        <a:t>0.679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16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+mn-lt"/>
                          <a:cs typeface="Tahoma" panose="020B0604030504040204" pitchFamily="34" charset="0"/>
                        </a:rPr>
                        <a:t>                 F</a:t>
                      </a:r>
                      <a:r>
                        <a:rPr lang="en-US" altLang="ko-KR" sz="1600" baseline="0" dirty="0" smtClean="0">
                          <a:latin typeface="+mn-lt"/>
                          <a:cs typeface="Tahoma" panose="020B0604030504040204" pitchFamily="34" charset="0"/>
                        </a:rPr>
                        <a:t> 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Tahoma" panose="020B0604030504040204" pitchFamily="34" charset="0"/>
                        </a:rPr>
                        <a:t>81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en-US" altLang="ko-KR" sz="1600" baseline="0" dirty="0" smtClean="0">
                          <a:latin typeface="+mn-lt"/>
                          <a:cs typeface="Tahoma" panose="020B0604030504040204" pitchFamily="34" charset="0"/>
                        </a:rPr>
                        <a:t>(47.6%)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Tahoma" panose="020B0604030504040204" pitchFamily="34" charset="0"/>
                        </a:rPr>
                        <a:t>40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aseline="0" dirty="0" smtClean="0">
                          <a:latin typeface="+mn-lt"/>
                          <a:cs typeface="Tahoma" panose="020B0604030504040204" pitchFamily="34" charset="0"/>
                        </a:rPr>
                        <a:t>(44.9%)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631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+mn-lt"/>
                          <a:cs typeface="Tahoma" panose="020B0604030504040204" pitchFamily="34" charset="0"/>
                        </a:rPr>
                        <a:t>Age* (year)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+mn-lt"/>
                          <a:cs typeface="Tahoma" panose="020B0604030504040204" pitchFamily="34" charset="0"/>
                        </a:rPr>
                        <a:t>61.1 ± 10.1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+mn-lt"/>
                          <a:cs typeface="Tahoma" panose="020B0604030504040204" pitchFamily="34" charset="0"/>
                        </a:rPr>
                        <a:t>62.8 ± 10.0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+mn-lt"/>
                          <a:cs typeface="Tahoma" panose="020B0604030504040204" pitchFamily="34" charset="0"/>
                        </a:rPr>
                        <a:t>0.185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8631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+mn-lt"/>
                          <a:cs typeface="Tahoma" panose="020B0604030504040204" pitchFamily="34" charset="0"/>
                        </a:rPr>
                        <a:t>Histology  </a:t>
                      </a:r>
                      <a:r>
                        <a:rPr lang="en-US" altLang="ko-KR" sz="700" baseline="0" dirty="0" smtClean="0">
                          <a:latin typeface="+mn-lt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en-US" altLang="ko-KR" sz="1600" baseline="0" dirty="0" smtClean="0">
                          <a:latin typeface="+mn-lt"/>
                          <a:cs typeface="Tahoma" panose="020B0604030504040204" pitchFamily="34" charset="0"/>
                        </a:rPr>
                        <a:t> W/D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+mn-lt"/>
                          <a:cs typeface="Tahoma" panose="020B0604030504040204" pitchFamily="34" charset="0"/>
                        </a:rPr>
                        <a:t>73  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dirty="0" smtClean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+mn-lt"/>
                          <a:cs typeface="Tahoma" panose="020B0604030504040204" pitchFamily="34" charset="0"/>
                        </a:rPr>
                        <a:t>(42.9%)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Tahoma" panose="020B0604030504040204" pitchFamily="34" charset="0"/>
                        </a:rPr>
                        <a:t>11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+mn-lt"/>
                          <a:cs typeface="Tahoma" panose="020B0604030504040204" pitchFamily="34" charset="0"/>
                        </a:rPr>
                        <a:t>(12.4%)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  <a:latin typeface="+mn-lt"/>
                          <a:cs typeface="Tahoma" panose="020B0604030504040204" pitchFamily="34" charset="0"/>
                        </a:rPr>
                        <a:t>&lt;0.001</a:t>
                      </a:r>
                      <a:endParaRPr lang="ko-KR" altLang="en-US" sz="1600" b="0" dirty="0">
                        <a:solidFill>
                          <a:srgbClr val="FF0000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dirty="0" smtClean="0">
                        <a:solidFill>
                          <a:srgbClr val="FF0000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rgbClr val="FF0000"/>
                          </a:solidFill>
                          <a:latin typeface="+mn-lt"/>
                          <a:cs typeface="Tahoma" panose="020B0604030504040204" pitchFamily="34" charset="0"/>
                        </a:rPr>
                        <a:t>.002</a:t>
                      </a:r>
                      <a:endParaRPr lang="ko-KR" altLang="en-US" sz="1600" b="0" dirty="0" smtClean="0">
                        <a:solidFill>
                          <a:srgbClr val="FF0000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16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+mn-lt"/>
                          <a:cs typeface="Tahoma" panose="020B0604030504040204" pitchFamily="34" charset="0"/>
                        </a:rPr>
                        <a:t>                M/D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Tahoma" panose="020B0604030504040204" pitchFamily="34" charset="0"/>
                        </a:rPr>
                        <a:t>90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dirty="0" smtClean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+mn-lt"/>
                          <a:cs typeface="Tahoma" panose="020B0604030504040204" pitchFamily="34" charset="0"/>
                        </a:rPr>
                        <a:t>(52.9%)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Tahoma" panose="020B0604030504040204" pitchFamily="34" charset="0"/>
                        </a:rPr>
                        <a:t>64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+mn-lt"/>
                          <a:cs typeface="Tahoma" panose="020B0604030504040204" pitchFamily="34" charset="0"/>
                        </a:rPr>
                        <a:t>(71.9%)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600" b="0" dirty="0">
                        <a:solidFill>
                          <a:srgbClr val="FF0000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Tahoma" panose="020B0604030504040204" pitchFamily="34" charset="0"/>
                        </a:rPr>
                        <a:t>3.061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Tahoma" panose="020B0604030504040204" pitchFamily="34" charset="0"/>
                        </a:rPr>
                        <a:t>1.436</a:t>
                      </a:r>
                      <a:r>
                        <a:rPr lang="en-US" altLang="ko-KR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Tahoma" panose="020B0604030504040204" pitchFamily="34" charset="0"/>
                        </a:rPr>
                        <a:t> – 6.527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Tahoma" panose="020B0604030504040204" pitchFamily="34" charset="0"/>
                        </a:rPr>
                        <a:t>.004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16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+mn-lt"/>
                          <a:cs typeface="Tahoma" panose="020B0604030504040204" pitchFamily="34" charset="0"/>
                        </a:rPr>
                        <a:t>                </a:t>
                      </a:r>
                      <a:r>
                        <a:rPr lang="en-US" altLang="ko-KR" sz="1600" baseline="0" dirty="0" smtClean="0">
                          <a:latin typeface="+mn-lt"/>
                          <a:cs typeface="Tahoma" panose="020B0604030504040204" pitchFamily="34" charset="0"/>
                        </a:rPr>
                        <a:t>P/D 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Tahoma" panose="020B0604030504040204" pitchFamily="34" charset="0"/>
                        </a:rPr>
                        <a:t>7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dirty="0" smtClean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+mn-lt"/>
                          <a:cs typeface="Tahoma" panose="020B0604030504040204" pitchFamily="34" charset="0"/>
                        </a:rPr>
                        <a:t>(4.1%)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Tahoma" panose="020B0604030504040204" pitchFamily="34" charset="0"/>
                        </a:rPr>
                        <a:t>14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+mn-lt"/>
                          <a:cs typeface="Tahoma" panose="020B0604030504040204" pitchFamily="34" charset="0"/>
                        </a:rPr>
                        <a:t>(15.7%)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600" b="0" dirty="0">
                        <a:solidFill>
                          <a:srgbClr val="FF0000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+mn-lt"/>
                        </a:rPr>
                        <a:t>6.914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Tahoma" panose="020B0604030504040204" pitchFamily="34" charset="0"/>
                        </a:rPr>
                        <a:t>2.121 –</a:t>
                      </a:r>
                      <a:r>
                        <a:rPr lang="en-US" altLang="ko-KR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Tahoma" panose="020B0604030504040204" pitchFamily="34" charset="0"/>
                        </a:rPr>
                        <a:t> 22.541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Tahoma" panose="020B0604030504040204" pitchFamily="34" charset="0"/>
                        </a:rPr>
                        <a:t>.002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168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 smtClean="0">
                          <a:latin typeface="+mn-lt"/>
                          <a:cs typeface="Tahoma" panose="020B0604030504040204" pitchFamily="34" charset="0"/>
                        </a:rPr>
                        <a:t>T              </a:t>
                      </a:r>
                      <a:r>
                        <a:rPr lang="en-US" altLang="ko-KR" sz="800" baseline="0" dirty="0" smtClean="0">
                          <a:latin typeface="+mn-lt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ko-KR" sz="1600" dirty="0" smtClean="0">
                          <a:latin typeface="+mn-lt"/>
                          <a:cs typeface="Tahoma" panose="020B0604030504040204" pitchFamily="34" charset="0"/>
                        </a:rPr>
                        <a:t>T1 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Tahoma" panose="020B0604030504040204" pitchFamily="34" charset="0"/>
                        </a:rPr>
                        <a:t>68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 smtClean="0">
                          <a:latin typeface="+mn-lt"/>
                          <a:cs typeface="Tahoma" panose="020B0604030504040204" pitchFamily="34" charset="0"/>
                        </a:rPr>
                        <a:t>(40.0%)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Tahoma" panose="020B0604030504040204" pitchFamily="34" charset="0"/>
                        </a:rPr>
                        <a:t>12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+mn-lt"/>
                          <a:cs typeface="Tahoma" panose="020B0604030504040204" pitchFamily="34" charset="0"/>
                        </a:rPr>
                        <a:t>(13.5%)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  <a:latin typeface="+mn-lt"/>
                          <a:cs typeface="Tahoma" panose="020B0604030504040204" pitchFamily="34" charset="0"/>
                        </a:rPr>
                        <a:t>&lt;0.001</a:t>
                      </a:r>
                      <a:endParaRPr lang="ko-KR" altLang="en-US" sz="1600" b="0" dirty="0" smtClean="0">
                        <a:solidFill>
                          <a:srgbClr val="FF0000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solidFill>
                          <a:srgbClr val="FF0000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rgbClr val="FF0000"/>
                          </a:solidFill>
                          <a:latin typeface="+mn-lt"/>
                          <a:cs typeface="Tahoma" panose="020B0604030504040204" pitchFamily="34" charset="0"/>
                        </a:rPr>
                        <a:t>.010</a:t>
                      </a:r>
                      <a:endParaRPr lang="ko-KR" altLang="en-US" sz="1600" b="0" dirty="0">
                        <a:solidFill>
                          <a:srgbClr val="FF0000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16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+mn-lt"/>
                          <a:cs typeface="Tahoma" panose="020B0604030504040204" pitchFamily="34" charset="0"/>
                        </a:rPr>
                        <a:t>                T2 </a:t>
                      </a:r>
                      <a:endParaRPr lang="ko-KR" altLang="en-US" sz="1600" dirty="0" smtClean="0"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Tahoma" panose="020B0604030504040204" pitchFamily="34" charset="0"/>
                        </a:rPr>
                        <a:t>55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 smtClean="0">
                          <a:latin typeface="+mn-lt"/>
                          <a:cs typeface="Tahoma" panose="020B0604030504040204" pitchFamily="34" charset="0"/>
                        </a:rPr>
                        <a:t>(32.4%)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Tahoma" panose="020B0604030504040204" pitchFamily="34" charset="0"/>
                        </a:rPr>
                        <a:t>26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+mn-lt"/>
                          <a:cs typeface="Tahoma" panose="020B0604030504040204" pitchFamily="34" charset="0"/>
                        </a:rPr>
                        <a:t>(29.2%)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600" b="0" dirty="0">
                        <a:solidFill>
                          <a:srgbClr val="FF0000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Tahoma" panose="020B0604030504040204" pitchFamily="34" charset="0"/>
                        </a:rPr>
                        <a:t>1.619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Tahoma" panose="020B0604030504040204" pitchFamily="34" charset="0"/>
                        </a:rPr>
                        <a:t>0.709 – 3.699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Tahoma" panose="020B0604030504040204" pitchFamily="34" charset="0"/>
                        </a:rPr>
                        <a:t>.253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1684">
                <a:tc>
                  <a:txBody>
                    <a:bodyPr/>
                    <a:lstStyle/>
                    <a:p>
                      <a:r>
                        <a:rPr lang="en-US" altLang="ko-KR" sz="1600" dirty="0" smtClean="0">
                          <a:latin typeface="+mn-lt"/>
                          <a:cs typeface="Tahoma" panose="020B0604030504040204" pitchFamily="34" charset="0"/>
                        </a:rPr>
                        <a:t>                T3/4</a:t>
                      </a:r>
                      <a:endParaRPr lang="ko-KR" altLang="en-US" sz="1600" dirty="0"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Tahoma" panose="020B0604030504040204" pitchFamily="34" charset="0"/>
                        </a:rPr>
                        <a:t>47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 smtClean="0">
                          <a:latin typeface="+mn-lt"/>
                          <a:cs typeface="Tahoma" panose="020B0604030504040204" pitchFamily="34" charset="0"/>
                        </a:rPr>
                        <a:t>(27.6%)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Tahoma" panose="020B0604030504040204" pitchFamily="34" charset="0"/>
                        </a:rPr>
                        <a:t>51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 smtClean="0">
                          <a:latin typeface="+mn-lt"/>
                          <a:cs typeface="Tahoma" panose="020B0604030504040204" pitchFamily="34" charset="0"/>
                        </a:rPr>
                        <a:t>(57.3%)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Tahoma" panose="020B0604030504040204" pitchFamily="34" charset="0"/>
                        </a:rPr>
                        <a:t>3.192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Tahoma" panose="020B0604030504040204" pitchFamily="34" charset="0"/>
                        </a:rPr>
                        <a:t>1.439</a:t>
                      </a:r>
                      <a:r>
                        <a:rPr lang="en-US" altLang="ko-KR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Tahoma" panose="020B0604030504040204" pitchFamily="34" charset="0"/>
                        </a:rPr>
                        <a:t> – 7.081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Tahoma" panose="020B0604030504040204" pitchFamily="34" charset="0"/>
                        </a:rPr>
                        <a:t>.004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16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+mn-lt"/>
                          <a:cs typeface="Tahoma" panose="020B0604030504040204" pitchFamily="34" charset="0"/>
                        </a:rPr>
                        <a:t>N             </a:t>
                      </a:r>
                      <a:r>
                        <a:rPr lang="en-US" altLang="ko-KR" sz="1000" dirty="0" smtClean="0">
                          <a:latin typeface="+mn-lt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ko-KR" sz="1600" dirty="0" smtClean="0">
                          <a:latin typeface="+mn-lt"/>
                          <a:cs typeface="Tahoma" panose="020B0604030504040204" pitchFamily="34" charset="0"/>
                        </a:rPr>
                        <a:t>N0 </a:t>
                      </a:r>
                      <a:endParaRPr lang="ko-KR" altLang="en-US" sz="1600" dirty="0" smtClean="0"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Tahoma" panose="020B0604030504040204" pitchFamily="34" charset="0"/>
                        </a:rPr>
                        <a:t>138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dirty="0" smtClean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+mn-lt"/>
                          <a:cs typeface="Tahoma" panose="020B0604030504040204" pitchFamily="34" charset="0"/>
                        </a:rPr>
                        <a:t>(81.2%)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Tahoma" panose="020B0604030504040204" pitchFamily="34" charset="0"/>
                        </a:rPr>
                        <a:t>45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+mn-lt"/>
                          <a:cs typeface="Tahoma" panose="020B0604030504040204" pitchFamily="34" charset="0"/>
                        </a:rPr>
                        <a:t>(50.6%)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  <a:latin typeface="+mn-lt"/>
                          <a:cs typeface="Tahoma" panose="020B0604030504040204" pitchFamily="34" charset="0"/>
                        </a:rPr>
                        <a:t>&lt;0.001</a:t>
                      </a:r>
                      <a:endParaRPr lang="ko-KR" altLang="en-US" sz="1600" b="0" dirty="0" smtClean="0">
                        <a:solidFill>
                          <a:srgbClr val="FF0000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1684">
                <a:tc>
                  <a:txBody>
                    <a:bodyPr/>
                    <a:lstStyle/>
                    <a:p>
                      <a:r>
                        <a:rPr lang="en-US" altLang="ko-KR" sz="1600" baseline="0" dirty="0" smtClean="0">
                          <a:latin typeface="+mn-lt"/>
                          <a:cs typeface="Tahoma" panose="020B0604030504040204" pitchFamily="34" charset="0"/>
                        </a:rPr>
                        <a:t>                N1</a:t>
                      </a:r>
                      <a:endParaRPr lang="ko-KR" altLang="en-US" sz="1600" dirty="0"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Tahoma" panose="020B0604030504040204" pitchFamily="34" charset="0"/>
                        </a:rPr>
                        <a:t>32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 smtClean="0">
                          <a:latin typeface="+mn-lt"/>
                          <a:cs typeface="Tahoma" panose="020B0604030504040204" pitchFamily="34" charset="0"/>
                        </a:rPr>
                        <a:t>(18.8%)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Tahoma" panose="020B0604030504040204" pitchFamily="34" charset="0"/>
                        </a:rPr>
                        <a:t>44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+mn-lt"/>
                          <a:cs typeface="Tahoma" panose="020B0604030504040204" pitchFamily="34" charset="0"/>
                        </a:rPr>
                        <a:t>(49.4%)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dirty="0" smtClean="0">
                        <a:solidFill>
                          <a:srgbClr val="FF0000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Tahoma" panose="020B0604030504040204" pitchFamily="34" charset="0"/>
                        </a:rPr>
                        <a:t>2.578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Tahoma" panose="020B0604030504040204" pitchFamily="34" charset="0"/>
                        </a:rPr>
                        <a:t>1.394 – 4.767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rgbClr val="FF0000"/>
                          </a:solidFill>
                          <a:latin typeface="+mn-lt"/>
                          <a:cs typeface="Tahoma" panose="020B0604030504040204" pitchFamily="34" charset="0"/>
                        </a:rPr>
                        <a:t>.010</a:t>
                      </a:r>
                      <a:endParaRPr lang="ko-KR" altLang="en-US" sz="1600" b="0" dirty="0" smtClean="0">
                        <a:solidFill>
                          <a:srgbClr val="FF0000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모서리가 둥근 직사각형 1"/>
          <p:cNvSpPr/>
          <p:nvPr/>
        </p:nvSpPr>
        <p:spPr>
          <a:xfrm>
            <a:off x="3635896" y="667702"/>
            <a:ext cx="2082876" cy="382164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  <a:latin typeface="+mn-ea"/>
                <a:cs typeface="Tahoma" panose="020B0604030504040204" pitchFamily="34" charset="0"/>
              </a:rPr>
              <a:t>Univariate analysis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6102350" y="670572"/>
            <a:ext cx="2232248" cy="382164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  <a:latin typeface="+mn-ea"/>
                <a:cs typeface="Tahoma" panose="020B0604030504040204" pitchFamily="34" charset="0"/>
              </a:rPr>
              <a:t>Multivariate analysis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608400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*Mean </a:t>
            </a:r>
            <a:r>
              <a:rPr lang="en-US" altLang="ko-KR" dirty="0">
                <a:ea typeface="Tahoma" pitchFamily="34" charset="0"/>
                <a:cs typeface="Tahoma" pitchFamily="34" charset="0"/>
              </a:rPr>
              <a:t>± </a:t>
            </a:r>
            <a:r>
              <a:rPr lang="en-US" altLang="ko-KR" dirty="0" smtClean="0">
                <a:ea typeface="Tahoma" pitchFamily="34" charset="0"/>
                <a:cs typeface="Tahoma" pitchFamily="34" charset="0"/>
              </a:rPr>
              <a:t>SD</a:t>
            </a:r>
          </a:p>
        </p:txBody>
      </p:sp>
    </p:spTree>
    <p:extLst>
      <p:ext uri="{BB962C8B-B14F-4D97-AF65-F5344CB8AC3E}">
        <p14:creationId xmlns:p14="http://schemas.microsoft.com/office/powerpoint/2010/main" val="146470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2" y="-5260"/>
            <a:ext cx="9144000" cy="6979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ko-KR" sz="3600" dirty="0" smtClean="0">
                <a:solidFill>
                  <a:srgbClr val="002060"/>
                </a:solidFill>
                <a:latin typeface="+mn-ea"/>
                <a:ea typeface="+mn-ea"/>
                <a:cs typeface="Tahoma" pitchFamily="34" charset="0"/>
              </a:rPr>
              <a:t>Recurrence site  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38735"/>
              </p:ext>
            </p:extLst>
          </p:nvPr>
        </p:nvGraphicFramePr>
        <p:xfrm>
          <a:off x="1006106" y="1962497"/>
          <a:ext cx="3312368" cy="355473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65846"/>
                <a:gridCol w="746522"/>
              </a:tblGrid>
              <a:tr h="66619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err="1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Locoregional</a:t>
                      </a:r>
                      <a:r>
                        <a:rPr lang="en-US" altLang="ko-KR" b="0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 recur.</a:t>
                      </a:r>
                      <a:r>
                        <a:rPr lang="en-US" altLang="ko-KR" b="0" baseline="0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algn="ctr" latinLnBrk="1"/>
                      <a:r>
                        <a:rPr lang="en-US" altLang="ko-KR" b="0" baseline="0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N = 33 </a:t>
                      </a:r>
                      <a:endParaRPr lang="ko-KR" altLang="en-US" b="0" dirty="0"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b="0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n</a:t>
                      </a:r>
                      <a:endParaRPr lang="ko-KR" altLang="en-US" b="0" dirty="0"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264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700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LN</a:t>
                      </a:r>
                      <a:r>
                        <a:rPr lang="en-US" altLang="ko-KR" sz="1700" baseline="0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        SMA</a:t>
                      </a:r>
                      <a:endParaRPr lang="ko-KR" altLang="en-US" sz="1700" dirty="0"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700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21</a:t>
                      </a:r>
                      <a:endParaRPr lang="ko-KR" altLang="en-US" sz="1700" dirty="0"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41264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700" baseline="0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            CHA</a:t>
                      </a:r>
                      <a:endParaRPr lang="ko-KR" altLang="en-US" sz="1700" dirty="0"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700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5</a:t>
                      </a:r>
                      <a:endParaRPr lang="ko-KR" altLang="en-US" sz="1700" dirty="0"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1264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700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            Porto-</a:t>
                      </a:r>
                      <a:r>
                        <a:rPr lang="en-US" altLang="ko-KR" sz="1700" dirty="0" err="1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caval</a:t>
                      </a:r>
                      <a:endParaRPr lang="ko-KR" altLang="en-US" sz="1700" dirty="0"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700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2</a:t>
                      </a:r>
                      <a:endParaRPr lang="ko-KR" altLang="en-US" sz="1700" dirty="0"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41264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700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            Celiac</a:t>
                      </a:r>
                      <a:endParaRPr lang="ko-KR" altLang="en-US" sz="1700" dirty="0"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700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1</a:t>
                      </a:r>
                      <a:endParaRPr lang="ko-KR" altLang="en-US" sz="1700" dirty="0"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41264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700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PJ</a:t>
                      </a:r>
                      <a:endParaRPr lang="ko-KR" altLang="en-US" sz="1700" dirty="0"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700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2</a:t>
                      </a:r>
                      <a:endParaRPr lang="ko-KR" altLang="en-US" sz="1700" dirty="0"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41264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700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Pancreas</a:t>
                      </a:r>
                      <a:endParaRPr lang="ko-KR" altLang="en-US" sz="1700" dirty="0"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700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1</a:t>
                      </a:r>
                      <a:endParaRPr lang="ko-KR" altLang="en-US" sz="1700" dirty="0"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41264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700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HJ</a:t>
                      </a:r>
                      <a:endParaRPr lang="ko-KR" altLang="en-US" sz="1700" dirty="0"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700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1</a:t>
                      </a:r>
                      <a:endParaRPr lang="ko-KR" altLang="en-US" sz="1700" dirty="0"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811280"/>
              </p:ext>
            </p:extLst>
          </p:nvPr>
        </p:nvGraphicFramePr>
        <p:xfrm>
          <a:off x="4822530" y="1967097"/>
          <a:ext cx="3168352" cy="35380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85906"/>
                <a:gridCol w="782446"/>
              </a:tblGrid>
              <a:tr h="4727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Distant recur.</a:t>
                      </a:r>
                      <a:endParaRPr lang="en-US" altLang="ko-KR" b="0" baseline="0" dirty="0" smtClean="0"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algn="ctr" latinLnBrk="1"/>
                      <a:r>
                        <a:rPr lang="en-US" altLang="ko-KR" b="0" baseline="0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N = 116</a:t>
                      </a:r>
                      <a:endParaRPr lang="ko-KR" altLang="en-US" b="0" dirty="0"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b="0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n</a:t>
                      </a:r>
                      <a:endParaRPr lang="ko-KR" altLang="en-US" b="0" dirty="0"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4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700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Liver</a:t>
                      </a:r>
                      <a:endParaRPr lang="ko-KR" altLang="en-US" sz="1700" dirty="0"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700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52</a:t>
                      </a:r>
                      <a:endParaRPr lang="ko-KR" altLang="en-US" sz="1700" dirty="0"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414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700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Lung</a:t>
                      </a:r>
                      <a:endParaRPr lang="ko-KR" altLang="en-US" sz="1700" dirty="0"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700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18</a:t>
                      </a:r>
                      <a:endParaRPr lang="ko-KR" altLang="en-US" sz="1700" dirty="0"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414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700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Peritoneal</a:t>
                      </a:r>
                      <a:r>
                        <a:rPr lang="en-US" altLang="ko-KR" sz="1700" baseline="0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 seeding </a:t>
                      </a:r>
                      <a:endParaRPr lang="ko-KR" altLang="en-US" sz="1700" dirty="0"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700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15</a:t>
                      </a:r>
                      <a:endParaRPr lang="ko-KR" altLang="en-US" sz="1700" dirty="0"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414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700" baseline="0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Distant LN </a:t>
                      </a:r>
                      <a:endParaRPr lang="ko-KR" altLang="en-US" sz="1700" dirty="0"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700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23</a:t>
                      </a:r>
                      <a:endParaRPr lang="ko-KR" altLang="en-US" sz="1700" dirty="0"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414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700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Bone</a:t>
                      </a:r>
                      <a:endParaRPr lang="ko-KR" altLang="en-US" sz="1700" dirty="0"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700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4</a:t>
                      </a:r>
                      <a:endParaRPr lang="ko-KR" altLang="en-US" sz="1700" dirty="0"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414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700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Adrenal</a:t>
                      </a:r>
                      <a:endParaRPr lang="ko-KR" altLang="en-US" sz="1700" dirty="0"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700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2</a:t>
                      </a:r>
                      <a:endParaRPr lang="ko-KR" altLang="en-US" sz="1700" dirty="0"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414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700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Brain</a:t>
                      </a:r>
                      <a:endParaRPr lang="ko-KR" altLang="en-US" sz="1700" dirty="0"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700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2</a:t>
                      </a:r>
                      <a:endParaRPr lang="ko-KR" altLang="en-US" sz="1700" dirty="0"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9" name="모서리가 둥근 직사각형 8"/>
          <p:cNvSpPr/>
          <p:nvPr/>
        </p:nvSpPr>
        <p:spPr>
          <a:xfrm>
            <a:off x="2130600" y="988528"/>
            <a:ext cx="4817664" cy="352240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+mn-ea"/>
                <a:cs typeface="Tahoma" panose="020B0604030504040204" pitchFamily="34" charset="0"/>
              </a:rPr>
              <a:t>Recurrence at 149 sites in 89 patients</a:t>
            </a:r>
            <a:endParaRPr lang="ko-KR" altLang="en-US" sz="20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596" y="1412776"/>
            <a:ext cx="6547671" cy="49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7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000" y="-27384"/>
            <a:ext cx="9144000" cy="6979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ko-KR" sz="3600" dirty="0" smtClean="0">
                <a:solidFill>
                  <a:srgbClr val="002060"/>
                </a:solidFill>
                <a:latin typeface="+mn-lt"/>
                <a:ea typeface="Tahoma" pitchFamily="34" charset="0"/>
                <a:cs typeface="Tahoma" pitchFamily="34" charset="0"/>
              </a:rPr>
              <a:t>Factors associated with recurrence patterns  </a:t>
            </a:r>
            <a:endParaRPr lang="en-US" altLang="ko-KR" sz="3600" dirty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6524625"/>
            <a:ext cx="30607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868927"/>
              </p:ext>
            </p:extLst>
          </p:nvPr>
        </p:nvGraphicFramePr>
        <p:xfrm>
          <a:off x="323528" y="692696"/>
          <a:ext cx="8496944" cy="573927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44216"/>
                <a:gridCol w="648072"/>
                <a:gridCol w="1152128"/>
                <a:gridCol w="720080"/>
                <a:gridCol w="1224136"/>
                <a:gridCol w="720080"/>
                <a:gridCol w="1080120"/>
                <a:gridCol w="1008112"/>
              </a:tblGrid>
              <a:tr h="68261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Variable </a:t>
                      </a:r>
                    </a:p>
                    <a:p>
                      <a:pPr algn="ctr" latinLnBrk="1"/>
                      <a:r>
                        <a:rPr lang="en-US" altLang="ko-KR" sz="1600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N=89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aseline="0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Local only</a:t>
                      </a:r>
                    </a:p>
                    <a:p>
                      <a:pPr algn="ctr" latinLnBrk="1"/>
                      <a:r>
                        <a:rPr lang="en-US" altLang="ko-KR" sz="1600" baseline="0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n=19 </a:t>
                      </a:r>
                      <a:endParaRPr lang="en-US" altLang="ko-KR" sz="1600" b="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aseline="0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Local + distant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aseline="0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n=14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aseline="0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Distant only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aseline="0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 n=56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i="1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P</a:t>
                      </a:r>
                      <a:r>
                        <a:rPr lang="en-US" altLang="ko-KR" sz="1600" i="1" baseline="0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en-US" altLang="ko-KR" sz="1600" i="0" baseline="0" dirty="0" smtClean="0">
                          <a:latin typeface="+mn-ea"/>
                          <a:ea typeface="+mn-ea"/>
                          <a:cs typeface="Tahoma" panose="020B0604030504040204" pitchFamily="34" charset="0"/>
                        </a:rPr>
                        <a:t>value</a:t>
                      </a:r>
                      <a:endParaRPr lang="ko-KR" altLang="en-US" sz="1600" b="0" i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39060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+mn-lt"/>
                          <a:cs typeface="Tahoma" panose="020B0604030504040204" pitchFamily="34" charset="0"/>
                        </a:rPr>
                        <a:t>Sex </a:t>
                      </a:r>
                      <a:r>
                        <a:rPr lang="en-US" altLang="ko-KR" sz="1600" baseline="0" dirty="0" smtClean="0">
                          <a:latin typeface="+mn-lt"/>
                          <a:cs typeface="Tahoma" panose="020B0604030504040204" pitchFamily="34" charset="0"/>
                        </a:rPr>
                        <a:t>             M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baseline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(36.8%)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baseline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(64.3%)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33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baseline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(58.9%)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0.186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060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+mn-lt"/>
                          <a:cs typeface="Tahoma" panose="020B0604030504040204" pitchFamily="34" charset="0"/>
                        </a:rPr>
                        <a:t>                   F</a:t>
                      </a:r>
                      <a:r>
                        <a:rPr lang="en-US" altLang="ko-KR" sz="1600" baseline="0" dirty="0" smtClean="0">
                          <a:latin typeface="+mn-lt"/>
                          <a:cs typeface="Tahoma" panose="020B0604030504040204" pitchFamily="34" charset="0"/>
                        </a:rPr>
                        <a:t> 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baseline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(63.2%)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aseline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(35.7%)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aseline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(41.1%)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525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+mn-lt"/>
                          <a:cs typeface="Tahoma" panose="020B0604030504040204" pitchFamily="34" charset="0"/>
                        </a:rPr>
                        <a:t>Age* (year)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66.1 ± 6.9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59.6 ± 9.5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62.5 ± 10.8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0.174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8525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+mn-lt"/>
                          <a:cs typeface="Tahoma" panose="020B0604030504040204" pitchFamily="34" charset="0"/>
                        </a:rPr>
                        <a:t>Histology    </a:t>
                      </a:r>
                      <a:r>
                        <a:rPr lang="en-US" altLang="ko-KR" sz="700" baseline="0" dirty="0" smtClean="0">
                          <a:latin typeface="+mn-lt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en-US" altLang="ko-KR" sz="1600" baseline="0" dirty="0" smtClean="0">
                          <a:latin typeface="+mn-lt"/>
                          <a:cs typeface="Tahoma" panose="020B0604030504040204" pitchFamily="34" charset="0"/>
                        </a:rPr>
                        <a:t> W/D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5  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(26.3%)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(14.3%)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(7.1%)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0.192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01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+mn-lt"/>
                          <a:cs typeface="Tahoma" panose="020B0604030504040204" pitchFamily="34" charset="0"/>
                        </a:rPr>
                        <a:t>                  M/D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(63.2%)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(78.6%)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41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(73.2%)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600" b="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060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+mn-lt"/>
                          <a:cs typeface="Tahoma" panose="020B0604030504040204" pitchFamily="34" charset="0"/>
                        </a:rPr>
                        <a:t>                  </a:t>
                      </a:r>
                      <a:r>
                        <a:rPr lang="en-US" altLang="ko-KR" sz="1600" baseline="0" dirty="0" smtClean="0">
                          <a:latin typeface="+mn-lt"/>
                          <a:cs typeface="Tahoma" panose="020B0604030504040204" pitchFamily="34" charset="0"/>
                        </a:rPr>
                        <a:t>P/D 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(10.5%)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(7.1%)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(19.6%)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600" b="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060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 smtClean="0">
                          <a:latin typeface="+mn-lt"/>
                          <a:cs typeface="Tahoma" panose="020B0604030504040204" pitchFamily="34" charset="0"/>
                        </a:rPr>
                        <a:t>T                </a:t>
                      </a:r>
                      <a:r>
                        <a:rPr lang="en-US" altLang="ko-KR" sz="800" baseline="0" dirty="0" smtClean="0">
                          <a:latin typeface="+mn-lt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ko-KR" sz="1600" dirty="0" smtClean="0">
                          <a:latin typeface="+mn-lt"/>
                          <a:cs typeface="Tahoma" panose="020B0604030504040204" pitchFamily="34" charset="0"/>
                        </a:rPr>
                        <a:t>T1 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(58.3%)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(25.0%)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(16.7%)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0.003</a:t>
                      </a:r>
                      <a:endParaRPr lang="ko-KR" altLang="en-US" sz="1600" b="0" dirty="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906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+mn-lt"/>
                          <a:cs typeface="Tahoma" panose="020B0604030504040204" pitchFamily="34" charset="0"/>
                        </a:rPr>
                        <a:t>                  T2 </a:t>
                      </a:r>
                      <a:endParaRPr lang="ko-KR" altLang="en-US" sz="1600" dirty="0" smtClean="0"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(23.1%)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(11.5%)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(65.4%)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600" b="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90604">
                <a:tc>
                  <a:txBody>
                    <a:bodyPr/>
                    <a:lstStyle/>
                    <a:p>
                      <a:r>
                        <a:rPr lang="en-US" altLang="ko-KR" sz="1600" dirty="0" smtClean="0">
                          <a:latin typeface="+mn-lt"/>
                          <a:cs typeface="Tahoma" panose="020B0604030504040204" pitchFamily="34" charset="0"/>
                        </a:rPr>
                        <a:t>                  T3/4</a:t>
                      </a:r>
                      <a:endParaRPr lang="ko-KR" altLang="en-US" sz="1600" dirty="0"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(11.8%)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(15.7%)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37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(72.5%)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906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+mn-lt"/>
                          <a:cs typeface="Tahoma" panose="020B0604030504040204" pitchFamily="34" charset="0"/>
                        </a:rPr>
                        <a:t>N               </a:t>
                      </a:r>
                      <a:r>
                        <a:rPr lang="en-US" altLang="ko-KR" sz="1000" dirty="0" smtClean="0">
                          <a:latin typeface="+mn-lt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ko-KR" sz="1600" dirty="0" smtClean="0">
                          <a:latin typeface="+mn-lt"/>
                          <a:cs typeface="Tahoma" panose="020B0604030504040204" pitchFamily="34" charset="0"/>
                        </a:rPr>
                        <a:t>N0 </a:t>
                      </a:r>
                      <a:endParaRPr lang="ko-KR" altLang="en-US" sz="1600" dirty="0" smtClean="0"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(73.7%)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(64.3%)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(39.3%)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0.019</a:t>
                      </a:r>
                      <a:endParaRPr lang="ko-KR" altLang="en-US" sz="1600" b="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0604">
                <a:tc>
                  <a:txBody>
                    <a:bodyPr/>
                    <a:lstStyle/>
                    <a:p>
                      <a:r>
                        <a:rPr lang="en-US" altLang="ko-KR" sz="1600" baseline="0" dirty="0" smtClean="0">
                          <a:latin typeface="+mn-lt"/>
                          <a:cs typeface="Tahoma" panose="020B0604030504040204" pitchFamily="34" charset="0"/>
                        </a:rPr>
                        <a:t>                  N1</a:t>
                      </a:r>
                      <a:endParaRPr lang="ko-KR" altLang="en-US" sz="1600" dirty="0"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(26.3%)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(35.7%)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34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(60.7%)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060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Adjuvant</a:t>
                      </a:r>
                      <a:r>
                        <a:rPr lang="en-US" altLang="ko-KR" sz="16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ko-KR" sz="1600" b="0" baseline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Tx</a:t>
                      </a:r>
                      <a:r>
                        <a:rPr lang="en-US" altLang="ko-KR" sz="16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.  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No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(52.6%)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(35.7%)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(28.6%)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0.163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9060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                   Yes</a:t>
                      </a:r>
                      <a:r>
                        <a:rPr lang="en-US" altLang="ko-KR" sz="16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(47.4%)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(64.3%)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40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(71.4%)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직사각형 1"/>
          <p:cNvSpPr/>
          <p:nvPr/>
        </p:nvSpPr>
        <p:spPr>
          <a:xfrm>
            <a:off x="323528" y="3694899"/>
            <a:ext cx="8496944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95536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*Mean </a:t>
            </a:r>
            <a:r>
              <a:rPr lang="en-US" altLang="ko-KR" dirty="0">
                <a:ea typeface="Tahoma" pitchFamily="34" charset="0"/>
                <a:cs typeface="Tahoma" pitchFamily="34" charset="0"/>
              </a:rPr>
              <a:t>± </a:t>
            </a:r>
            <a:r>
              <a:rPr lang="en-US" altLang="ko-KR" dirty="0" smtClean="0">
                <a:ea typeface="Tahoma" pitchFamily="34" charset="0"/>
                <a:cs typeface="Tahoma" pitchFamily="34" charset="0"/>
              </a:rPr>
              <a:t>SD</a:t>
            </a:r>
          </a:p>
        </p:txBody>
      </p:sp>
    </p:spTree>
    <p:extLst>
      <p:ext uri="{BB962C8B-B14F-4D97-AF65-F5344CB8AC3E}">
        <p14:creationId xmlns:p14="http://schemas.microsoft.com/office/powerpoint/2010/main" val="402342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46163</TotalTime>
  <Words>1353</Words>
  <Application>Microsoft Office PowerPoint</Application>
  <PresentationFormat>화면 슬라이드 쇼(4:3)</PresentationFormat>
  <Paragraphs>481</Paragraphs>
  <Slides>16</Slides>
  <Notes>13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</dc:title>
  <dc:creator>SNUH</dc:creator>
  <cp:lastModifiedBy>INDIO</cp:lastModifiedBy>
  <cp:revision>745</cp:revision>
  <cp:lastPrinted>2016-03-31T22:08:28Z</cp:lastPrinted>
  <dcterms:created xsi:type="dcterms:W3CDTF">2015-05-31T21:27:36Z</dcterms:created>
  <dcterms:modified xsi:type="dcterms:W3CDTF">2016-04-01T06:09:50Z</dcterms:modified>
</cp:coreProperties>
</file>