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9"/>
  </p:notesMasterIdLst>
  <p:sldIdLst>
    <p:sldId id="278" r:id="rId4"/>
    <p:sldId id="279" r:id="rId5"/>
    <p:sldId id="258" r:id="rId6"/>
    <p:sldId id="259" r:id="rId7"/>
    <p:sldId id="280" r:id="rId8"/>
    <p:sldId id="260" r:id="rId9"/>
    <p:sldId id="281" r:id="rId10"/>
    <p:sldId id="287" r:id="rId11"/>
    <p:sldId id="288" r:id="rId12"/>
    <p:sldId id="290" r:id="rId13"/>
    <p:sldId id="291" r:id="rId14"/>
    <p:sldId id="289" r:id="rId15"/>
    <p:sldId id="297" r:id="rId16"/>
    <p:sldId id="296" r:id="rId17"/>
    <p:sldId id="271" r:id="rId18"/>
    <p:sldId id="298" r:id="rId19"/>
    <p:sldId id="299" r:id="rId20"/>
    <p:sldId id="301" r:id="rId21"/>
    <p:sldId id="302" r:id="rId22"/>
    <p:sldId id="310" r:id="rId23"/>
    <p:sldId id="303" r:id="rId24"/>
    <p:sldId id="305" r:id="rId25"/>
    <p:sldId id="306" r:id="rId26"/>
    <p:sldId id="307" r:id="rId27"/>
    <p:sldId id="311" r:id="rId28"/>
    <p:sldId id="317" r:id="rId29"/>
    <p:sldId id="312" r:id="rId30"/>
    <p:sldId id="316" r:id="rId31"/>
    <p:sldId id="314" r:id="rId32"/>
    <p:sldId id="270" r:id="rId33"/>
    <p:sldId id="313" r:id="rId34"/>
    <p:sldId id="265" r:id="rId35"/>
    <p:sldId id="282" r:id="rId36"/>
    <p:sldId id="266" r:id="rId37"/>
    <p:sldId id="267" r:id="rId38"/>
    <p:sldId id="284" r:id="rId39"/>
    <p:sldId id="285" r:id="rId40"/>
    <p:sldId id="286" r:id="rId41"/>
    <p:sldId id="268" r:id="rId42"/>
    <p:sldId id="272" r:id="rId43"/>
    <p:sldId id="274" r:id="rId44"/>
    <p:sldId id="275" r:id="rId45"/>
    <p:sldId id="315" r:id="rId46"/>
    <p:sldId id="277" r:id="rId47"/>
    <p:sldId id="31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81984" autoAdjust="0"/>
  </p:normalViewPr>
  <p:slideViewPr>
    <p:cSldViewPr snapToGrid="0">
      <p:cViewPr varScale="1">
        <p:scale>
          <a:sx n="74" d="100"/>
          <a:sy n="74" d="100"/>
        </p:scale>
        <p:origin x="-94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B4571-DCD6-477B-807C-441D8DA561BA}" type="datetimeFigureOut">
              <a:rPr lang="en-US" smtClean="0"/>
              <a:t>4/1/2016</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39883-492F-4380-8C91-17BD61076D31}" type="slidenum">
              <a:rPr lang="en-US" smtClean="0"/>
              <a:t>‹#›</a:t>
            </a:fld>
            <a:endParaRPr lang="en-US"/>
          </a:p>
        </p:txBody>
      </p:sp>
    </p:spTree>
    <p:extLst>
      <p:ext uri="{BB962C8B-B14F-4D97-AF65-F5344CB8AC3E}">
        <p14:creationId xmlns:p14="http://schemas.microsoft.com/office/powerpoint/2010/main" val="129903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Alcohol abuse is the most common cause of end-stage liver disease in the United States, but many transplant centers are unwilling to accept alcoholic patients because of their supposed potential for recidivism, poor compliance with the required immunosuppression regimen and resulting failure of the allograft.</a:t>
            </a:r>
            <a:endParaRPr lang="en-US" dirty="0">
              <a:latin typeface="Arial" panose="020B0604020202020204" pitchFamily="34" charset="0"/>
              <a:cs typeface="Arial" panose="020B0604020202020204" pitchFamily="34" charset="0"/>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a:t>
            </a:fld>
            <a:endParaRPr lang="en-US"/>
          </a:p>
        </p:txBody>
      </p:sp>
    </p:spTree>
    <p:extLst>
      <p:ext uri="{BB962C8B-B14F-4D97-AF65-F5344CB8AC3E}">
        <p14:creationId xmlns:p14="http://schemas.microsoft.com/office/powerpoint/2010/main" val="31928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According to NIDDK Diseases’ liver  transplantation database of 798 adults who received transplants, PSC patient showed increased hematologic and solid organ malignancy. ALT patient showed increased incidence of solid organ malignancy. ALD patient showed 2.14 HR. </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16</a:t>
            </a:fld>
            <a:endParaRPr lang="en-US"/>
          </a:p>
        </p:txBody>
      </p:sp>
    </p:spTree>
    <p:extLst>
      <p:ext uri="{BB962C8B-B14F-4D97-AF65-F5344CB8AC3E}">
        <p14:creationId xmlns:p14="http://schemas.microsoft.com/office/powerpoint/2010/main" val="93092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October 1990 to October 2005, 305 consecutive patients with alcoholic cirrhosis underwent LT in one center. De novo malignancy patient showed decreased survival rate. Smokers showed decreased survival rate. Excluding PTLDs and cutaneous malignancies, 35 patients developed </a:t>
            </a:r>
            <a:r>
              <a:rPr kumimoji="0" lang="pt-B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novo </a:t>
            </a: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carcinoma after LT, after a median delay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62 months.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most common primary site was upper aero-digestive (N =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17</a:t>
            </a:fld>
            <a:endParaRPr lang="en-US"/>
          </a:p>
        </p:txBody>
      </p:sp>
    </p:spTree>
    <p:extLst>
      <p:ext uri="{BB962C8B-B14F-4D97-AF65-F5344CB8AC3E}">
        <p14:creationId xmlns:p14="http://schemas.microsoft.com/office/powerpoint/2010/main" val="180615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dirty="0"/>
              <a:t>The</a:t>
            </a:r>
            <a:r>
              <a:rPr lang="en-US" baseline="0" dirty="0"/>
              <a:t> aim of this study </a:t>
            </a:r>
            <a:r>
              <a:rPr lang="en-US" b="0" baseline="0" dirty="0"/>
              <a:t>was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examine whether an extensive surveillance protocol will promote early diagnosis and improved survival in patients with de novo cancer following LT. This study included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779 consecutive LT recipients, 96 (12.3%) developed 105 malignancies. </a:t>
            </a:r>
            <a:r>
              <a:rPr lang="en-US" sz="1800" b="0" i="0" u="none" strike="noStrike" baseline="0" dirty="0">
                <a:latin typeface="Univers-Light"/>
              </a:rPr>
              <a:t>The cumulative risk for development of de novo neoplasia increased with the time after LT. This is </a:t>
            </a:r>
            <a:r>
              <a:rPr lang="en-US" sz="1800" b="0" i="0" u="none" strike="noStrike" baseline="0" dirty="0">
                <a:latin typeface="Univers-Bold"/>
              </a:rPr>
              <a:t>Survival of LT recipients with a de novo non-skin cancer diagnosed during our ‘historical’ surveillance program and those diagnosed during the intensified screening program. Only patients with skin cancers and solid tumors, diagnosed at early stages, showed an excellent outcome. After introducing an intensified surveillance protocol, the detection rate of de novo cancers increased from 4.9% to 13% and more de novo malignancies were diagnosed in earlier stages.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18</a:t>
            </a:fld>
            <a:endParaRPr lang="en-US"/>
          </a:p>
        </p:txBody>
      </p:sp>
    </p:spTree>
    <p:extLst>
      <p:ext uri="{BB962C8B-B14F-4D97-AF65-F5344CB8AC3E}">
        <p14:creationId xmlns:p14="http://schemas.microsoft.com/office/powerpoint/2010/main" val="117532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study included 83 patients (presenting 100 tumors, including 75% of upper </a:t>
            </a:r>
            <a:r>
              <a:rPr kumimoji="0" lang="en-US" altLang="ko-K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aerodigestive</a:t>
            </a:r>
            <a:r>
              <a:rPr kumimoji="0" lang="en-US" altLang="ko-K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tract cancers), among the 398 patients who underwent LT for ALD in one center. </a:t>
            </a:r>
            <a:r>
              <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Conversion to ERL improves the prognosis of de novo malignancies after LT for ALD. Prospective studies are needed to confirm this benefit.</a:t>
            </a:r>
            <a:endParaRPr kumimoji="0" lang="ko-KR"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3944"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2824" b="0" i="0" u="none" strike="noStrike" kern="1200" cap="none" spc="0" normalizeH="0" baseline="0" noProof="0" dirty="0">
              <a:ln>
                <a:noFill/>
              </a:ln>
              <a:solidFill>
                <a:prstClr val="black"/>
              </a:solidFill>
              <a:effectLst/>
              <a:uLnTx/>
              <a:uFillTx/>
              <a:latin typeface="맑은 고딕"/>
              <a:ea typeface="+mn-ea"/>
              <a:cs typeface="+mn-cs"/>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19</a:t>
            </a:fld>
            <a:endParaRPr lang="en-US"/>
          </a:p>
        </p:txBody>
      </p:sp>
    </p:spTree>
    <p:extLst>
      <p:ext uri="{BB962C8B-B14F-4D97-AF65-F5344CB8AC3E}">
        <p14:creationId xmlns:p14="http://schemas.microsoft.com/office/powerpoint/2010/main" val="178787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just" defTabSz="803944"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a landmark trial of </a:t>
            </a:r>
            <a:r>
              <a:rPr kumimoji="0" lang="en-US" sz="24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early liver transplantation for alcoholic hepatitis in highly selected patients which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demonstrated a clear survival benefit and favorable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posttransplant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outcomes. In a prospective, multicenter trial, investigators in France and Belgium, early LT for severe alcoholic hepatitis showed improved survival rates compared with matched controls. </a:t>
            </a: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21</a:t>
            </a:fld>
            <a:endParaRPr lang="en-US"/>
          </a:p>
        </p:txBody>
      </p:sp>
    </p:spTree>
    <p:extLst>
      <p:ext uri="{BB962C8B-B14F-4D97-AF65-F5344CB8AC3E}">
        <p14:creationId xmlns:p14="http://schemas.microsoft.com/office/powerpoint/2010/main" val="185827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latin typeface="AdvPSUnv-B"/>
              </a:rPr>
              <a:t>This is a single center experience of early LT for severe alcoholic hepatitis in the US. Survival was compared between those receiving early LT and matched patients who did not. Using a process similar to the European trial, 94 patients with severe AH not responding to medical therapy were evaluated for early LT. Overall, 9 (9.6%) candidates with favorable psychosocial profiles underwent early LT, comprising 3% of all adult LT during the study period.</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22</a:t>
            </a:fld>
            <a:endParaRPr lang="en-US"/>
          </a:p>
        </p:txBody>
      </p:sp>
    </p:spTree>
    <p:extLst>
      <p:ext uri="{BB962C8B-B14F-4D97-AF65-F5344CB8AC3E}">
        <p14:creationId xmlns:p14="http://schemas.microsoft.com/office/powerpoint/2010/main" val="254782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latin typeface="AdvPSUnv-B"/>
              </a:rPr>
              <a:t>The 6-month survival rate was higher among those receiving early LT compared with matched controls (89% vs. 11%, p</a:t>
            </a:r>
            <a:r>
              <a:rPr lang="en-US" sz="1200" b="0" i="0" u="none" strike="noStrike" baseline="0" dirty="0">
                <a:latin typeface="AdvTT689d5d16.B"/>
              </a:rPr>
              <a:t>&lt;</a:t>
            </a:r>
            <a:r>
              <a:rPr lang="en-US" sz="1200" b="0" i="0" u="none" strike="noStrike" baseline="0" dirty="0">
                <a:latin typeface="AdvPSUnv-B"/>
              </a:rPr>
              <a:t>0.001). Eight recipients are alive at a median of 735 days with 1 alcohol relapse. Early LT for severe AH can achieve excellent clinical outcomes with low impact on the donor pool and low rates of alcohol relapse in highly selected patients in the United States.</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23</a:t>
            </a:fld>
            <a:endParaRPr lang="en-US"/>
          </a:p>
        </p:txBody>
      </p:sp>
    </p:spTree>
    <p:extLst>
      <p:ext uri="{BB962C8B-B14F-4D97-AF65-F5344CB8AC3E}">
        <p14:creationId xmlns:p14="http://schemas.microsoft.com/office/powerpoint/2010/main" val="72543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dvP9725"/>
              </a:rPr>
              <a:t>In a survey of 45 transplant centers, 11 had transplanted patients for acute alcoholic hepatitis over the last 5 years, constituting 45/ 3290 (1.37%) of total transplants at these centers. Patient survival was excellent among the 45 patients who were transplanted: 39/42 (93%) were alive at 6 months post liver transplantation, 37/40 (93%) at 1 year, and 27/31 (87%) at 5 years.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same survey, centers reported alcohol recidivism in 8/45 (18%) of patients. No comment was made as to impact of recurrent drinking on graft function.</a:t>
            </a:r>
          </a:p>
          <a:p>
            <a:pPr algn="l"/>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24</a:t>
            </a:fld>
            <a:endParaRPr lang="en-US"/>
          </a:p>
        </p:txBody>
      </p:sp>
    </p:spTree>
    <p:extLst>
      <p:ext uri="{BB962C8B-B14F-4D97-AF65-F5344CB8AC3E}">
        <p14:creationId xmlns:p14="http://schemas.microsoft.com/office/powerpoint/2010/main" val="387081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just" defTabSz="803944"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landmark trial of </a:t>
            </a:r>
            <a:r>
              <a:rPr kumimoji="0" lang="en-US" sz="24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early liver transplantation in highly selected patients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demonstrated a clear survival benefit and favorable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posttransplant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outcomes. </a:t>
            </a:r>
            <a:r>
              <a:rPr kumimoji="0" lang="en-US" sz="24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Glucocorticoids remain the best  initial medical therapy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severe acute alcoholic hepatitis, but liver transplantation can be an acceptable and effective therapy for those who fail to respond to steroids. </a:t>
            </a:r>
            <a:r>
              <a:rPr kumimoji="0" lang="en-US" sz="24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Recidivism is anticipated in these patients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likely continue to consume large volumes of alcohol. LT for alcoholic hepatitis is still a highly controversial issue from the public point of view, and needs to be resolved.</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25</a:t>
            </a:fld>
            <a:endParaRPr lang="en-US"/>
          </a:p>
        </p:txBody>
      </p:sp>
    </p:spTree>
    <p:extLst>
      <p:ext uri="{BB962C8B-B14F-4D97-AF65-F5344CB8AC3E}">
        <p14:creationId xmlns:p14="http://schemas.microsoft.com/office/powerpoint/2010/main" val="1312366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just" defTabSz="803944"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Alcohol consumption after LT covers a spectrum from occasional consumption (“slips”) to regular and harmful drinking (“relapses”).  </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The rate of alcohol consumption after LT is highly variable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 percentage ranging from 10% to 95%, probably due to the different way to define and classify alcohol consumption. </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The incidence of alcohol use after LT is difficult to assess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accuracy, especially when self-reporting is used as the means of identification.</a:t>
            </a: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26</a:t>
            </a:fld>
            <a:endParaRPr lang="en-US"/>
          </a:p>
        </p:txBody>
      </p:sp>
    </p:spTree>
    <p:extLst>
      <p:ext uri="{BB962C8B-B14F-4D97-AF65-F5344CB8AC3E}">
        <p14:creationId xmlns:p14="http://schemas.microsoft.com/office/powerpoint/2010/main" val="330454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3</a:t>
            </a:fld>
            <a:endParaRPr lang="en-US"/>
          </a:p>
        </p:txBody>
      </p:sp>
    </p:spTree>
    <p:extLst>
      <p:ext uri="{BB962C8B-B14F-4D97-AF65-F5344CB8AC3E}">
        <p14:creationId xmlns:p14="http://schemas.microsoft.com/office/powerpoint/2010/main" val="68680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latin typeface="AdvP9725"/>
              </a:rPr>
              <a:t>In a recent study of patients transplanted for alcoholic cirrhosis in French centers between 1990 and 2007, 712 patients who survived beyond 6 months post liver transplantation were followed for a median of 9 years. Of these, 128/712 (18%) experienced severe alcoholic relapse at a median of 25 months following liver transplantation. Among them, 41/128 (32%) were diagnosed with recurrent alcoholic cirrhosis at a median of 5.1 years after liver transplantation and 4.0 years after relapse. Recurrent alcoholic cirrhosis was significantly associated with younger age at liver transplantation as well as shorter </a:t>
            </a:r>
            <a:r>
              <a:rPr lang="en-US" sz="1200" b="0" i="0" u="none" strike="noStrike" baseline="0" dirty="0" err="1">
                <a:latin typeface="AdvP9725"/>
              </a:rPr>
              <a:t>preliver</a:t>
            </a:r>
            <a:r>
              <a:rPr lang="en-US" sz="1200" b="0" i="0" u="none" strike="noStrike" baseline="0" dirty="0">
                <a:latin typeface="AdvP9725"/>
              </a:rPr>
              <a:t> transplantation sobriety and significantly reduced 10-year and 15-year post liver transplantation survival.</a:t>
            </a:r>
          </a:p>
          <a:p>
            <a:pPr algn="l"/>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27</a:t>
            </a:fld>
            <a:endParaRPr lang="en-US"/>
          </a:p>
        </p:txBody>
      </p:sp>
    </p:spTree>
    <p:extLst>
      <p:ext uri="{BB962C8B-B14F-4D97-AF65-F5344CB8AC3E}">
        <p14:creationId xmlns:p14="http://schemas.microsoft.com/office/powerpoint/2010/main" val="2741218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solidFill>
                  <a:srgbClr val="231F20"/>
                </a:solidFill>
                <a:latin typeface="Bookman-Light"/>
              </a:rPr>
              <a:t>Risk for alcohol relapse (any use) begins early </a:t>
            </a:r>
            <a:r>
              <a:rPr lang="en-US" sz="1200" b="0" i="0" u="none" strike="noStrike" baseline="0" dirty="0" err="1">
                <a:solidFill>
                  <a:srgbClr val="231F20"/>
                </a:solidFill>
                <a:latin typeface="Bookman-Light"/>
              </a:rPr>
              <a:t>posttransplantation</a:t>
            </a:r>
            <a:r>
              <a:rPr lang="en-US" sz="1200" b="0" i="0" u="none" strike="noStrike" baseline="0" dirty="0">
                <a:solidFill>
                  <a:srgbClr val="231F20"/>
                </a:solidFill>
                <a:latin typeface="Bookman-Light"/>
              </a:rPr>
              <a:t> and may continue for many years. </a:t>
            </a:r>
            <a:r>
              <a:rPr kumimoji="0" lang="en-US" altLang="ko-KR" sz="1800" b="0" i="0" u="none" strike="noStrike" kern="0" cap="none" spc="0" normalizeH="0" baseline="0" noProof="0" dirty="0">
                <a:ln>
                  <a:noFill/>
                </a:ln>
                <a:solidFill>
                  <a:srgbClr val="000000"/>
                </a:solidFill>
                <a:effectLst/>
                <a:uLnTx/>
                <a:uFillTx/>
                <a:latin typeface="Arial" panose="020B0604020202020204" pitchFamily="34" charset="0"/>
                <a:ea typeface="Kozuka Mincho Pro H" pitchFamily="18" charset="-128"/>
                <a:cs typeface="Arial" panose="020B0604020202020204" pitchFamily="34" charset="0"/>
              </a:rPr>
              <a:t>To decrease relapse, systematic multidisciplinary professional support is necessary as soon as possible after LT for ALD. </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28</a:t>
            </a:fld>
            <a:endParaRPr lang="en-US"/>
          </a:p>
        </p:txBody>
      </p:sp>
    </p:spTree>
    <p:extLst>
      <p:ext uri="{BB962C8B-B14F-4D97-AF65-F5344CB8AC3E}">
        <p14:creationId xmlns:p14="http://schemas.microsoft.com/office/powerpoint/2010/main" val="3027652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aramond" panose="02020404030301010803" pitchFamily="18" charset="0"/>
              </a:rPr>
              <a:t>There were so many factors to predict alcoholic recidivism after LT. Although not conclusive, p</a:t>
            </a:r>
            <a:r>
              <a:rPr kumimoji="0" lang="en-US"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sychiatric</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comorbidity, abstinence period, poor social support, and family </a:t>
            </a:r>
            <a:r>
              <a:rPr kumimoji="0" lang="en-US"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Hx</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of alcoholism </a:t>
            </a:r>
            <a:r>
              <a:rPr lang="en-US" sz="1200" b="0" i="0" u="none" strike="noStrike" baseline="0" dirty="0">
                <a:latin typeface="Garamond" panose="02020404030301010803" pitchFamily="18" charset="0"/>
              </a:rPr>
              <a:t>are potential predictive factors for post-transplantation recidivism.</a:t>
            </a:r>
            <a:endParaRPr lang="en-US" b="0"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29</a:t>
            </a:fld>
            <a:endParaRPr lang="en-US"/>
          </a:p>
        </p:txBody>
      </p:sp>
    </p:spTree>
    <p:extLst>
      <p:ext uri="{BB962C8B-B14F-4D97-AF65-F5344CB8AC3E}">
        <p14:creationId xmlns:p14="http://schemas.microsoft.com/office/powerpoint/2010/main" val="1710613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dirty="0"/>
              <a:t>Abstinent</a:t>
            </a:r>
            <a:r>
              <a:rPr lang="en-US" baseline="0" dirty="0"/>
              <a:t> non-alcoholic patient versus patient with relapse had initially similar survival rate but became worse after 5-10 years in relapse patients. Graft loss from recurrent disease related to alcohol use in rare that was less that 5% at 5 years for alcohol relapse. </a:t>
            </a:r>
            <a:r>
              <a:rPr lang="en-US" dirty="0"/>
              <a:t>Relapse</a:t>
            </a:r>
            <a:r>
              <a:rPr lang="en-US" baseline="0" dirty="0"/>
              <a:t> to harmful drinking affects long-term survival. </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30</a:t>
            </a:fld>
            <a:endParaRPr lang="en-US"/>
          </a:p>
        </p:txBody>
      </p:sp>
    </p:spTree>
    <p:extLst>
      <p:ext uri="{BB962C8B-B14F-4D97-AF65-F5344CB8AC3E}">
        <p14:creationId xmlns:p14="http://schemas.microsoft.com/office/powerpoint/2010/main" val="113181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just" defTabSz="803944"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Definition of terms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important within the field of addiction medicine. Although death as a consequence of recurrence of ALD was reported, it was </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not the main cause of inferior survival rates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consequences of alcohol use post-LT may not be apparent for some years. However, </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by 10 years, a clear survival detriment is evident in consumers of alcohol</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31</a:t>
            </a:fld>
            <a:endParaRPr lang="en-US"/>
          </a:p>
        </p:txBody>
      </p:sp>
    </p:spTree>
    <p:extLst>
      <p:ext uri="{BB962C8B-B14F-4D97-AF65-F5344CB8AC3E}">
        <p14:creationId xmlns:p14="http://schemas.microsoft.com/office/powerpoint/2010/main" val="721820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solidFill>
                  <a:srgbClr val="231F20"/>
                </a:solidFill>
                <a:latin typeface="AdvPAEAF"/>
              </a:rPr>
              <a:t>Recidivism group showed decreased survival rate compared with abstinence group esp. later period. The incidence of fatty changes was greater in the recidivism group (45.0%) versus the abstinent group (13.2%). In contrast, the incidence of rejection was greater in the abstinent group versus the recidivism group. </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33</a:t>
            </a:fld>
            <a:endParaRPr lang="en-US"/>
          </a:p>
        </p:txBody>
      </p:sp>
    </p:spTree>
    <p:extLst>
      <p:ext uri="{BB962C8B-B14F-4D97-AF65-F5344CB8AC3E}">
        <p14:creationId xmlns:p14="http://schemas.microsoft.com/office/powerpoint/2010/main" val="271495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77" y="8684882"/>
            <a:ext cx="2972289" cy="457643"/>
          </a:xfrm>
          <a:prstGeom prst="rect">
            <a:avLst/>
          </a:prstGeom>
          <a:ln/>
        </p:spPr>
        <p:txBody>
          <a:bodyPr lIns="92327" tIns="46163" rIns="92327" bIns="46163"/>
          <a:lstStyle/>
          <a:p>
            <a:pPr marL="0" marR="0" lvl="0" indent="0" defTabSz="914400" eaLnBrk="1" fontAlgn="auto" latinLnBrk="0" hangingPunct="1">
              <a:lnSpc>
                <a:spcPct val="100000"/>
              </a:lnSpc>
              <a:spcBef>
                <a:spcPts val="0"/>
              </a:spcBef>
              <a:spcAft>
                <a:spcPts val="0"/>
              </a:spcAft>
              <a:buClrTx/>
              <a:buSzTx/>
              <a:buFontTx/>
              <a:buNone/>
              <a:tabLst/>
              <a:defRPr/>
            </a:pPr>
            <a:fld id="{1274F04F-DCFD-4F4C-B8D2-5B111EF7955B}" type="slidenum">
              <a:rPr kumimoji="0" lang="en-US" altLang="ko-KR"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altLang="ko-KR" sz="1800" b="0" i="0" u="none" strike="noStrike" kern="0" cap="none" spc="0" normalizeH="0" baseline="0" noProof="0">
              <a:ln>
                <a:noFill/>
              </a:ln>
              <a:solidFill>
                <a:sysClr val="windowText" lastClr="000000"/>
              </a:solidFill>
              <a:effectLst/>
              <a:uLnTx/>
              <a:uFillTx/>
            </a:endParaRPr>
          </a:p>
        </p:txBody>
      </p:sp>
      <p:sp>
        <p:nvSpPr>
          <p:cNvPr id="1184770" name="Rectangle 2"/>
          <p:cNvSpPr>
            <a:spLocks noGrp="1" noRot="1" noChangeAspect="1" noChangeArrowheads="1" noTextEdit="1"/>
          </p:cNvSpPr>
          <p:nvPr>
            <p:ph type="sldImg"/>
          </p:nvPr>
        </p:nvSpPr>
        <p:spPr>
          <a:xfrm>
            <a:off x="381000" y="685800"/>
            <a:ext cx="6096000" cy="3429000"/>
          </a:xfrm>
          <a:ln/>
        </p:spPr>
      </p:sp>
      <p:sp>
        <p:nvSpPr>
          <p:cNvPr id="1184771"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1966984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슬라이드 이미지 개체 틀 1"/>
          <p:cNvSpPr>
            <a:spLocks noGrp="1" noRot="1" noChangeAspect="1" noTextEdit="1"/>
          </p:cNvSpPr>
          <p:nvPr>
            <p:ph type="sldImg"/>
          </p:nvPr>
        </p:nvSpPr>
        <p:spPr>
          <a:ln/>
        </p:spPr>
      </p:sp>
      <p:sp>
        <p:nvSpPr>
          <p:cNvPr id="7065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b="1"/>
          </a:p>
        </p:txBody>
      </p:sp>
      <p:sp>
        <p:nvSpPr>
          <p:cNvPr id="7066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marL="0" marR="0" lvl="0" indent="0" defTabSz="914400" eaLnBrk="1" fontAlgn="auto" latinLnBrk="0" hangingPunct="1">
              <a:lnSpc>
                <a:spcPct val="100000"/>
              </a:lnSpc>
              <a:spcBef>
                <a:spcPts val="0"/>
              </a:spcBef>
              <a:spcAft>
                <a:spcPts val="0"/>
              </a:spcAft>
              <a:buClrTx/>
              <a:buSzTx/>
              <a:buFontTx/>
              <a:buNone/>
              <a:tabLst/>
              <a:defRPr/>
            </a:pPr>
            <a:fld id="{A0389710-59BC-4564-B582-0425F107ACAF}" type="slidenum">
              <a:rPr kumimoji="1" lang="en-US" altLang="ko-KR" sz="1200" b="0" i="0" u="none" strike="noStrike" kern="0" cap="none" spc="0" normalizeH="0" baseline="0" noProof="0" smtClean="0">
                <a:ln>
                  <a:noFill/>
                </a:ln>
                <a:solidFill>
                  <a:schemeClr val="tx1"/>
                </a:solidFill>
                <a:effectLst/>
                <a:uLnTx/>
                <a:uFillTx/>
                <a:latin typeface="굴림" pitchFamily="50" charset="-127"/>
                <a:ea typeface="굴림" pitchFamily="50" charset="-127"/>
              </a:rPr>
              <a:pPr marL="0" marR="0" lvl="0" indent="0" defTabSz="914400" eaLnBrk="1" fontAlgn="auto" latinLnBrk="0" hangingPunct="1">
                <a:lnSpc>
                  <a:spcPct val="100000"/>
                </a:lnSpc>
                <a:spcBef>
                  <a:spcPts val="0"/>
                </a:spcBef>
                <a:spcAft>
                  <a:spcPts val="0"/>
                </a:spcAft>
                <a:buClrTx/>
                <a:buSzTx/>
                <a:buFontTx/>
                <a:buNone/>
                <a:tabLst/>
                <a:defRPr/>
              </a:pPr>
              <a:t>44</a:t>
            </a:fld>
            <a:endParaRPr kumimoji="1" lang="en-US" altLang="ko-KR" sz="1200" b="0" i="0" u="none" strike="noStrike" kern="0" cap="none" spc="0" normalizeH="0" baseline="0" noProof="0">
              <a:ln>
                <a:noFill/>
              </a:ln>
              <a:solidFill>
                <a:schemeClr val="tx1"/>
              </a:solidFill>
              <a:effectLst/>
              <a:uLnTx/>
              <a:uFillTx/>
              <a:latin typeface="굴림" pitchFamily="50" charset="-127"/>
              <a:ea typeface="굴림" pitchFamily="50" charset="-127"/>
            </a:endParaRPr>
          </a:p>
        </p:txBody>
      </p:sp>
    </p:spTree>
    <p:extLst>
      <p:ext uri="{BB962C8B-B14F-4D97-AF65-F5344CB8AC3E}">
        <p14:creationId xmlns:p14="http://schemas.microsoft.com/office/powerpoint/2010/main" val="1989971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슬라이드 이미지 개체 틀 1"/>
          <p:cNvSpPr>
            <a:spLocks noGrp="1" noRot="1" noChangeAspect="1" noTextEdit="1"/>
          </p:cNvSpPr>
          <p:nvPr>
            <p:ph type="sldImg"/>
          </p:nvPr>
        </p:nvSpPr>
        <p:spPr>
          <a:ln/>
        </p:spPr>
      </p:sp>
      <p:sp>
        <p:nvSpPr>
          <p:cNvPr id="199683" name="슬라이드 노트 개체 틀 2"/>
          <p:cNvSpPr>
            <a:spLocks noGrp="1"/>
          </p:cNvSpPr>
          <p:nvPr>
            <p:ph type="body" idx="1"/>
          </p:nvPr>
        </p:nvSpPr>
        <p:spPr>
          <a:noFill/>
          <a:ln/>
        </p:spPr>
        <p:txBody>
          <a:bodyPr/>
          <a:lstStyle/>
          <a:p>
            <a:endParaRPr lang="ko-KR" altLang="en-US"/>
          </a:p>
        </p:txBody>
      </p:sp>
      <p:sp>
        <p:nvSpPr>
          <p:cNvPr id="199684" name="슬라이드 번호 개체 틀 3"/>
          <p:cNvSpPr>
            <a:spLocks noGrp="1"/>
          </p:cNvSpPr>
          <p:nvPr>
            <p:ph type="sldNum" sz="quarter" idx="5"/>
          </p:nvPr>
        </p:nvSpPr>
        <p:spPr>
          <a:xfrm>
            <a:off x="3777084" y="9429731"/>
            <a:ext cx="2890414" cy="496892"/>
          </a:xfrm>
          <a:prstGeom prst="rect">
            <a:avLst/>
          </a:prstGeom>
          <a:noFill/>
        </p:spPr>
        <p:txBody>
          <a:bodyPr lIns="91998" tIns="45999" rIns="91998" bIns="45999"/>
          <a:lstStyle/>
          <a:p>
            <a:pPr marL="0" marR="0" lvl="0" indent="0" defTabSz="914400" eaLnBrk="1" fontAlgn="auto" latinLnBrk="0" hangingPunct="1">
              <a:lnSpc>
                <a:spcPct val="100000"/>
              </a:lnSpc>
              <a:spcBef>
                <a:spcPts val="0"/>
              </a:spcBef>
              <a:spcAft>
                <a:spcPts val="0"/>
              </a:spcAft>
              <a:buClrTx/>
              <a:buSzTx/>
              <a:buFontTx/>
              <a:buNone/>
              <a:tabLst/>
              <a:defRPr/>
            </a:pPr>
            <a:fld id="{F1684895-9551-4A64-9DD7-045CFBA73A71}" type="slidenum">
              <a:rPr kumimoji="0" lang="ko-KR"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ko-KR"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71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sz="1100" dirty="0"/>
          </a:p>
        </p:txBody>
      </p:sp>
    </p:spTree>
    <p:extLst>
      <p:ext uri="{BB962C8B-B14F-4D97-AF65-F5344CB8AC3E}">
        <p14:creationId xmlns:p14="http://schemas.microsoft.com/office/powerpoint/2010/main" val="323473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latin typeface="Univers-Bold"/>
              </a:rPr>
              <a:t>Survival rates after LT in ALD patients were significantly higher than in VIR and CRYP. </a:t>
            </a:r>
            <a:r>
              <a:rPr lang="en-US" sz="1200" b="0" i="0" u="none" strike="noStrike" baseline="0" dirty="0">
                <a:latin typeface="Univers-Light"/>
              </a:rPr>
              <a:t>When ALD patients were </a:t>
            </a:r>
            <a:r>
              <a:rPr lang="en-US" sz="1200" b="0" i="0" u="none" strike="noStrike" baseline="0" dirty="0" err="1">
                <a:latin typeface="Univers-Light"/>
              </a:rPr>
              <a:t>analysed</a:t>
            </a:r>
            <a:r>
              <a:rPr lang="en-US" sz="1200" b="0" i="0" u="none" strike="noStrike" baseline="0" dirty="0">
                <a:latin typeface="Univers-Light"/>
              </a:rPr>
              <a:t> according to HCV or HBV infection, patient survival from first transplantation in ALD –HCV patients was significantly lower than observed in ALD-HBV patients.</a:t>
            </a:r>
            <a:endParaRPr lang="en-US" b="0" i="0"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9</a:t>
            </a:fld>
            <a:endParaRPr lang="en-US"/>
          </a:p>
        </p:txBody>
      </p:sp>
    </p:spTree>
    <p:extLst>
      <p:ext uri="{BB962C8B-B14F-4D97-AF65-F5344CB8AC3E}">
        <p14:creationId xmlns:p14="http://schemas.microsoft.com/office/powerpoint/2010/main" val="46209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In the US data from SRTS showed</a:t>
            </a:r>
            <a:r>
              <a:rPr lang="en-US" baseline="0" dirty="0"/>
              <a:t> that outcome for patients transplanted for ALD, is at least as good as that for most other diagnoses, and better than that for HCV. </a:t>
            </a: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10</a:t>
            </a:fld>
            <a:endParaRPr lang="en-US"/>
          </a:p>
        </p:txBody>
      </p:sp>
    </p:spTree>
    <p:extLst>
      <p:ext uri="{BB962C8B-B14F-4D97-AF65-F5344CB8AC3E}">
        <p14:creationId xmlns:p14="http://schemas.microsoft.com/office/powerpoint/2010/main" val="220007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31F20"/>
                </a:solidFill>
                <a:latin typeface="AGaramond-Regular"/>
              </a:rPr>
              <a:t>The presence of ALD did not influence mortality after transplantation (HR 0.95), whereas </a:t>
            </a:r>
            <a:r>
              <a:rPr lang="en-US" sz="1200" b="0" i="0" u="none" strike="noStrike" baseline="0" dirty="0" err="1">
                <a:solidFill>
                  <a:srgbClr val="231F20"/>
                </a:solidFill>
                <a:latin typeface="AGaramond-Regular"/>
              </a:rPr>
              <a:t>posttransplant</a:t>
            </a:r>
            <a:r>
              <a:rPr lang="en-US" sz="1200" b="0" i="0" u="none" strike="noStrike" baseline="0" dirty="0">
                <a:solidFill>
                  <a:srgbClr val="231F20"/>
                </a:solidFill>
                <a:latin typeface="AGaramond-Regular"/>
              </a:rPr>
              <a:t> mortality was significantly greater in HCV-infected patients than in non-HCV subjects (HR 1.26). Note that median </a:t>
            </a:r>
            <a:r>
              <a:rPr lang="en-US" sz="1200" b="0" i="0" u="none" strike="noStrike" baseline="0" dirty="0" err="1">
                <a:solidFill>
                  <a:srgbClr val="231F20"/>
                </a:solidFill>
                <a:latin typeface="AGaramond-Regular"/>
              </a:rPr>
              <a:t>posttransplant</a:t>
            </a:r>
            <a:r>
              <a:rPr lang="en-US" sz="1200" b="0" i="0" u="none" strike="noStrike" baseline="0" dirty="0">
                <a:solidFill>
                  <a:srgbClr val="231F20"/>
                </a:solidFill>
                <a:latin typeface="AGaramond-Regular"/>
              </a:rPr>
              <a:t> follow-up time was 1.76 years. The coincidence of ALD did not significantly contribute to mortality in either HCV</a:t>
            </a:r>
            <a:r>
              <a:rPr lang="en-US" sz="1200" b="0" i="0" u="none" strike="noStrike" baseline="0" dirty="0">
                <a:solidFill>
                  <a:srgbClr val="231F20"/>
                </a:solidFill>
                <a:latin typeface="Universal-GreekwithMathPi"/>
              </a:rPr>
              <a:t> </a:t>
            </a:r>
            <a:r>
              <a:rPr lang="en-US" sz="1200" b="0" i="0" u="none" strike="noStrike" baseline="0" dirty="0">
                <a:solidFill>
                  <a:srgbClr val="231F20"/>
                </a:solidFill>
                <a:latin typeface="AGaramond-Regular"/>
              </a:rPr>
              <a:t>or HCV</a:t>
            </a:r>
            <a:r>
              <a:rPr lang="en-US" sz="1200" b="0" i="0" u="none" strike="noStrike" baseline="0" dirty="0">
                <a:solidFill>
                  <a:srgbClr val="231F20"/>
                </a:solidFill>
                <a:latin typeface="Universal-GreekwithMathPi"/>
              </a:rPr>
              <a:t> </a:t>
            </a:r>
            <a:r>
              <a:rPr lang="en-US" sz="1200" b="0" i="0" u="none" strike="noStrike" baseline="0" dirty="0">
                <a:solidFill>
                  <a:srgbClr val="231F20"/>
                </a:solidFill>
                <a:latin typeface="AGaramond-Regular"/>
              </a:rPr>
              <a:t>subjects. In contrast, HCV infection increased </a:t>
            </a:r>
            <a:r>
              <a:rPr lang="en-US" sz="1200" b="0" i="0" u="none" strike="noStrike" baseline="0" dirty="0" err="1">
                <a:solidFill>
                  <a:srgbClr val="231F20"/>
                </a:solidFill>
                <a:latin typeface="AGaramond-Regular"/>
              </a:rPr>
              <a:t>posttransplant</a:t>
            </a:r>
            <a:r>
              <a:rPr lang="en-US" sz="1200" b="0" i="0" u="none" strike="noStrike" baseline="0" dirty="0">
                <a:solidFill>
                  <a:srgbClr val="231F20"/>
                </a:solidFill>
                <a:latin typeface="AGaramond-Regular"/>
              </a:rPr>
              <a:t> mortality in both ALD</a:t>
            </a:r>
            <a:r>
              <a:rPr lang="en-US" sz="1200" b="0" i="0" u="none" strike="noStrike" baseline="0" dirty="0">
                <a:solidFill>
                  <a:srgbClr val="231F20"/>
                </a:solidFill>
                <a:latin typeface="Universal-GreekwithMathPi"/>
              </a:rPr>
              <a:t> </a:t>
            </a:r>
            <a:r>
              <a:rPr lang="en-US" sz="1200" b="0" i="0" u="none" strike="noStrike" baseline="0" dirty="0">
                <a:solidFill>
                  <a:srgbClr val="231F20"/>
                </a:solidFill>
                <a:latin typeface="AGaramond-Regular"/>
              </a:rPr>
              <a:t>(HR 1.30) and ALD</a:t>
            </a:r>
            <a:r>
              <a:rPr lang="en-US" sz="1200" b="0" i="0" u="none" strike="noStrike" baseline="0" dirty="0">
                <a:solidFill>
                  <a:srgbClr val="231F20"/>
                </a:solidFill>
                <a:latin typeface="Universal-GreekwithMathPi"/>
              </a:rPr>
              <a:t> </a:t>
            </a:r>
            <a:r>
              <a:rPr lang="en-US" sz="1200" b="0" i="0" u="none" strike="noStrike" baseline="0" dirty="0">
                <a:solidFill>
                  <a:srgbClr val="231F20"/>
                </a:solidFill>
                <a:latin typeface="AGaramond-Regular"/>
              </a:rPr>
              <a:t>subjects (HR 1.25), with the interaction between HCV and ALD on </a:t>
            </a:r>
            <a:r>
              <a:rPr lang="en-US" sz="1200" b="0" i="0" u="none" strike="noStrike" baseline="0" dirty="0" err="1">
                <a:solidFill>
                  <a:srgbClr val="231F20"/>
                </a:solidFill>
                <a:latin typeface="AGaramond-Regular"/>
              </a:rPr>
              <a:t>posttransplantation</a:t>
            </a:r>
            <a:r>
              <a:rPr lang="en-US" sz="1200" b="0" i="0" u="none" strike="noStrike" baseline="0" dirty="0">
                <a:solidFill>
                  <a:srgbClr val="231F20"/>
                </a:solidFill>
                <a:latin typeface="AGaramond-Regular"/>
              </a:rPr>
              <a:t> mortality being nonsignificant.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HCV status has a significant negative impact on the survival benefit of liver transplantation. In contrast, the presence of ALD does not influence liver transplant survival benefit.</a:t>
            </a:r>
          </a:p>
          <a:p>
            <a:pPr algn="l"/>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11</a:t>
            </a:fld>
            <a:endParaRPr lang="en-US"/>
          </a:p>
        </p:txBody>
      </p:sp>
    </p:spTree>
    <p:extLst>
      <p:ext uri="{BB962C8B-B14F-4D97-AF65-F5344CB8AC3E}">
        <p14:creationId xmlns:p14="http://schemas.microsoft.com/office/powerpoint/2010/main" val="43269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0" i="0" u="none" strike="noStrike" baseline="0" dirty="0">
                <a:latin typeface="AdvTTf1279dcd"/>
              </a:rPr>
              <a:t>The incidence of </a:t>
            </a:r>
            <a:r>
              <a:rPr lang="en-US" sz="1200" b="0" i="0" u="none" strike="noStrike" baseline="0" dirty="0">
                <a:latin typeface="AdvTTff708297.I"/>
              </a:rPr>
              <a:t>cardiovascular events and de novo malignancy </a:t>
            </a:r>
            <a:r>
              <a:rPr lang="en-US" sz="1200" b="0" i="0" u="none" strike="noStrike" baseline="0" dirty="0">
                <a:latin typeface="AdvTTf1279dcd"/>
              </a:rPr>
              <a:t>is higher in patients transplanted for ALD compared with patients transplanted for other causes of liver disease (8%vs 5.3%).</a:t>
            </a:r>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12</a:t>
            </a:fld>
            <a:endParaRPr lang="en-US"/>
          </a:p>
        </p:txBody>
      </p:sp>
    </p:spTree>
    <p:extLst>
      <p:ext uri="{BB962C8B-B14F-4D97-AF65-F5344CB8AC3E}">
        <p14:creationId xmlns:p14="http://schemas.microsoft.com/office/powerpoint/2010/main" val="114605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National Institute of Diabetes and Digestive and Kidney Diseases (NIDDK) LT Database collection occurred from April 1990 to June 1994, with follow-up data obtained by January 2003 (median follow-up of 10 years) at three clinical centers. </a:t>
            </a:r>
            <a:r>
              <a:rPr lang="en-US" sz="1600" b="0" i="0" u="none" strike="noStrike" baseline="0" dirty="0" err="1">
                <a:latin typeface="Univers-Light"/>
              </a:rPr>
              <a:t>Nonhepatic</a:t>
            </a:r>
            <a:r>
              <a:rPr lang="en-US" sz="1600" b="0" i="0" u="none" strike="noStrike" baseline="0" dirty="0">
                <a:latin typeface="Univers-Light"/>
              </a:rPr>
              <a:t> causes of death included: 61 (29.5%) malignancy, 52 (25.1%) infection, 40 (19.3%) cardiovascular, </a:t>
            </a:r>
            <a:r>
              <a:rPr lang="fr-FR" sz="1600" b="0" i="0" u="none" strike="noStrike" baseline="0" dirty="0">
                <a:latin typeface="Univers-Light"/>
              </a:rPr>
              <a:t>14 (6.8%) renal, 6 (2.9%) neurologic, 5 (2.4%) </a:t>
            </a:r>
            <a:r>
              <a:rPr lang="en-US" sz="1600" b="0" i="0" u="none" strike="noStrike" baseline="0" dirty="0">
                <a:latin typeface="Univers-Light"/>
              </a:rPr>
              <a:t>gastrointestinal, 5 (2.4%) respiratory and 19 other (</a:t>
            </a:r>
            <a:r>
              <a:rPr lang="en-US" sz="1600" b="0" i="0" u="none" strike="noStrike" baseline="0" dirty="0" err="1">
                <a:latin typeface="Univers-Light"/>
              </a:rPr>
              <a:t>multiorgan</a:t>
            </a:r>
            <a:r>
              <a:rPr lang="en-US" sz="1600" b="0" i="0" u="none" strike="noStrike" baseline="0" dirty="0">
                <a:latin typeface="Univers-Light"/>
              </a:rPr>
              <a:t> failure of unclear cause, trauma, suicide or other infrequent events).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14</a:t>
            </a:fld>
            <a:endParaRPr lang="en-US"/>
          </a:p>
        </p:txBody>
      </p:sp>
    </p:spTree>
    <p:extLst>
      <p:ext uri="{BB962C8B-B14F-4D97-AF65-F5344CB8AC3E}">
        <p14:creationId xmlns:p14="http://schemas.microsoft.com/office/powerpoint/2010/main" val="6219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806867" rtl="0" eaLnBrk="1" fontAlgn="auto" latinLnBrk="0" hangingPunct="1">
              <a:lnSpc>
                <a:spcPct val="100000"/>
              </a:lnSpc>
              <a:spcBef>
                <a:spcPts val="0"/>
              </a:spcBef>
              <a:spcAft>
                <a:spcPts val="0"/>
              </a:spcAft>
              <a:buClrTx/>
              <a:buSzTx/>
              <a:buFont typeface="Arial" pitchFamily="34" charset="0"/>
              <a:buNone/>
              <a:tabLst/>
              <a:defRPr/>
            </a:pPr>
            <a:r>
              <a:rPr kumimoji="0" lang="en-US" altLang="ko-KR" sz="2118" b="0" i="0" u="none" strike="noStrike" kern="0" cap="none" spc="0" normalizeH="0" baseline="0" noProof="0" dirty="0">
                <a:ln>
                  <a:noFill/>
                </a:ln>
                <a:solidFill>
                  <a:sysClr val="windowText" lastClr="000000"/>
                </a:solidFill>
                <a:effectLst/>
                <a:uLnTx/>
                <a:uFillTx/>
                <a:latin typeface="Arial" panose="020B0604020202020204" pitchFamily="34" charset="0"/>
                <a:ea typeface="Kozuka Mincho Pro H" pitchFamily="18" charset="-128"/>
                <a:cs typeface="Arial" panose="020B0604020202020204" pitchFamily="34" charset="0"/>
              </a:rPr>
              <a:t>The incidence of rejection, infection, re-LT and cardiac event after LT for ALD was also similar to other recipients. ALD patients are more prone to develop de-novo malignancy due to </a:t>
            </a:r>
            <a:r>
              <a:rPr kumimoji="0" lang="en-US" altLang="ko-KR" sz="2118" b="0" i="0" u="none" strike="noStrike" kern="0" cap="none" spc="0" normalizeH="0" baseline="0" noProof="0" dirty="0">
                <a:ln>
                  <a:noFill/>
                </a:ln>
                <a:solidFill>
                  <a:srgbClr val="0070C0"/>
                </a:solidFill>
                <a:effectLst/>
                <a:uLnTx/>
                <a:uFillTx/>
                <a:latin typeface="Arial" panose="020B0604020202020204" pitchFamily="34" charset="0"/>
                <a:ea typeface="Kozuka Mincho Pro H" pitchFamily="18" charset="-128"/>
                <a:cs typeface="Arial" panose="020B0604020202020204" pitchFamily="34" charset="0"/>
              </a:rPr>
              <a:t>long term effect of alcohol, tobacco combined with IS. </a:t>
            </a:r>
            <a:endParaRPr kumimoji="0" lang="ko-KR" altLang="en-US" sz="2118"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슬라이드 번호 개체 틀 3"/>
          <p:cNvSpPr>
            <a:spLocks noGrp="1"/>
          </p:cNvSpPr>
          <p:nvPr>
            <p:ph type="sldNum" sz="quarter" idx="10"/>
          </p:nvPr>
        </p:nvSpPr>
        <p:spPr/>
        <p:txBody>
          <a:bodyPr/>
          <a:lstStyle/>
          <a:p>
            <a:fld id="{95C39883-492F-4380-8C91-17BD61076D31}" type="slidenum">
              <a:rPr lang="en-US" smtClean="0"/>
              <a:t>15</a:t>
            </a:fld>
            <a:endParaRPr lang="en-US"/>
          </a:p>
        </p:txBody>
      </p:sp>
    </p:spTree>
    <p:extLst>
      <p:ext uri="{BB962C8B-B14F-4D97-AF65-F5344CB8AC3E}">
        <p14:creationId xmlns:p14="http://schemas.microsoft.com/office/powerpoint/2010/main" val="239064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30"/>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lvl1pPr>
            <a:lvl2pPr marL="401971" indent="0" algn="ctr">
              <a:buNone/>
              <a:defRPr/>
            </a:lvl2pPr>
            <a:lvl3pPr marL="803944" indent="0" algn="ctr">
              <a:buNone/>
              <a:defRPr/>
            </a:lvl3pPr>
            <a:lvl4pPr marL="1205919" indent="0" algn="ctr">
              <a:buNone/>
              <a:defRPr/>
            </a:lvl4pPr>
            <a:lvl5pPr marL="1607890" indent="0" algn="ctr">
              <a:buNone/>
              <a:defRPr/>
            </a:lvl5pPr>
            <a:lvl6pPr marL="2009870" indent="0" algn="ctr">
              <a:buNone/>
              <a:defRPr/>
            </a:lvl6pPr>
            <a:lvl7pPr marL="2411842" indent="0" algn="ctr">
              <a:buNone/>
              <a:defRPr/>
            </a:lvl7pPr>
            <a:lvl8pPr marL="2813814" indent="0" algn="ctr">
              <a:buNone/>
              <a:defRPr/>
            </a:lvl8pPr>
            <a:lvl9pPr marL="3215787"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4A772-AC05-43A8-98DE-88CC0674F48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1811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F7A5B-F37B-4599-A735-8D47BA8467D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0084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686801" y="609600"/>
            <a:ext cx="2590800" cy="5486400"/>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914438" y="609600"/>
            <a:ext cx="7591778" cy="5486400"/>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EB683-DE3C-484D-8CC7-F02C95D8F39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0818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30"/>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01971" indent="0" algn="ctr">
              <a:buNone/>
              <a:defRPr>
                <a:solidFill>
                  <a:schemeClr val="tx1">
                    <a:tint val="75000"/>
                  </a:schemeClr>
                </a:solidFill>
              </a:defRPr>
            </a:lvl2pPr>
            <a:lvl3pPr marL="803944" indent="0" algn="ctr">
              <a:buNone/>
              <a:defRPr>
                <a:solidFill>
                  <a:schemeClr val="tx1">
                    <a:tint val="75000"/>
                  </a:schemeClr>
                </a:solidFill>
              </a:defRPr>
            </a:lvl3pPr>
            <a:lvl4pPr marL="1205919" indent="0" algn="ctr">
              <a:buNone/>
              <a:defRPr>
                <a:solidFill>
                  <a:schemeClr val="tx1">
                    <a:tint val="75000"/>
                  </a:schemeClr>
                </a:solidFill>
              </a:defRPr>
            </a:lvl4pPr>
            <a:lvl5pPr marL="1607890" indent="0" algn="ctr">
              <a:buNone/>
              <a:defRPr>
                <a:solidFill>
                  <a:schemeClr val="tx1">
                    <a:tint val="75000"/>
                  </a:schemeClr>
                </a:solidFill>
              </a:defRPr>
            </a:lvl5pPr>
            <a:lvl6pPr marL="2009870" indent="0" algn="ctr">
              <a:buNone/>
              <a:defRPr>
                <a:solidFill>
                  <a:schemeClr val="tx1">
                    <a:tint val="75000"/>
                  </a:schemeClr>
                </a:solidFill>
              </a:defRPr>
            </a:lvl6pPr>
            <a:lvl7pPr marL="2411842" indent="0" algn="ctr">
              <a:buNone/>
              <a:defRPr>
                <a:solidFill>
                  <a:schemeClr val="tx1">
                    <a:tint val="75000"/>
                  </a:schemeClr>
                </a:solidFill>
              </a:defRPr>
            </a:lvl7pPr>
            <a:lvl8pPr marL="2813814" indent="0" algn="ctr">
              <a:buNone/>
              <a:defRPr>
                <a:solidFill>
                  <a:schemeClr val="tx1">
                    <a:tint val="75000"/>
                  </a:schemeClr>
                </a:solidFill>
              </a:defRPr>
            </a:lvl8pPr>
            <a:lvl9pPr marL="3215787"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6659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58845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46"/>
            <a:ext cx="10363200" cy="1362075"/>
          </a:xfrm>
        </p:spPr>
        <p:txBody>
          <a:bodyPr anchor="t"/>
          <a:lstStyle>
            <a:lvl1pPr algn="l">
              <a:defRPr sz="3530"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1765">
                <a:solidFill>
                  <a:schemeClr val="tx1">
                    <a:tint val="75000"/>
                  </a:schemeClr>
                </a:solidFill>
              </a:defRPr>
            </a:lvl1pPr>
            <a:lvl2pPr marL="401971" indent="0">
              <a:buNone/>
              <a:defRPr sz="1588">
                <a:solidFill>
                  <a:schemeClr val="tx1">
                    <a:tint val="75000"/>
                  </a:schemeClr>
                </a:solidFill>
              </a:defRPr>
            </a:lvl2pPr>
            <a:lvl3pPr marL="803944" indent="0">
              <a:buNone/>
              <a:defRPr sz="1412">
                <a:solidFill>
                  <a:schemeClr val="tx1">
                    <a:tint val="75000"/>
                  </a:schemeClr>
                </a:solidFill>
              </a:defRPr>
            </a:lvl3pPr>
            <a:lvl4pPr marL="1205919" indent="0">
              <a:buNone/>
              <a:defRPr sz="1235">
                <a:solidFill>
                  <a:schemeClr val="tx1">
                    <a:tint val="75000"/>
                  </a:schemeClr>
                </a:solidFill>
              </a:defRPr>
            </a:lvl4pPr>
            <a:lvl5pPr marL="1607890" indent="0">
              <a:buNone/>
              <a:defRPr sz="1235">
                <a:solidFill>
                  <a:schemeClr val="tx1">
                    <a:tint val="75000"/>
                  </a:schemeClr>
                </a:solidFill>
              </a:defRPr>
            </a:lvl5pPr>
            <a:lvl6pPr marL="2009870" indent="0">
              <a:buNone/>
              <a:defRPr sz="1235">
                <a:solidFill>
                  <a:schemeClr val="tx1">
                    <a:tint val="75000"/>
                  </a:schemeClr>
                </a:solidFill>
              </a:defRPr>
            </a:lvl6pPr>
            <a:lvl7pPr marL="2411842" indent="0">
              <a:buNone/>
              <a:defRPr sz="1235">
                <a:solidFill>
                  <a:schemeClr val="tx1">
                    <a:tint val="75000"/>
                  </a:schemeClr>
                </a:solidFill>
              </a:defRPr>
            </a:lvl7pPr>
            <a:lvl8pPr marL="2813814" indent="0">
              <a:buNone/>
              <a:defRPr sz="1235">
                <a:solidFill>
                  <a:schemeClr val="tx1">
                    <a:tint val="75000"/>
                  </a:schemeClr>
                </a:solidFill>
              </a:defRPr>
            </a:lvl8pPr>
            <a:lvl9pPr marL="3215787" indent="0">
              <a:buNone/>
              <a:defRPr sz="1235">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6092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70984" y="1600246"/>
            <a:ext cx="5933016" cy="4525963"/>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807261" y="1600246"/>
            <a:ext cx="5933017" cy="4525963"/>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5557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09600" y="274638"/>
            <a:ext cx="10972800"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2" y="1535113"/>
            <a:ext cx="5386918" cy="639762"/>
          </a:xfrm>
        </p:spPr>
        <p:txBody>
          <a:bodyPr anchor="b"/>
          <a:lstStyle>
            <a:lvl1pPr marL="0" indent="0">
              <a:buNone/>
              <a:defRPr sz="2206" b="1"/>
            </a:lvl1pPr>
            <a:lvl2pPr marL="401971" indent="0">
              <a:buNone/>
              <a:defRPr sz="1765" b="1"/>
            </a:lvl2pPr>
            <a:lvl3pPr marL="803944" indent="0">
              <a:buNone/>
              <a:defRPr sz="1588" b="1"/>
            </a:lvl3pPr>
            <a:lvl4pPr marL="1205919" indent="0">
              <a:buNone/>
              <a:defRPr sz="1412" b="1"/>
            </a:lvl4pPr>
            <a:lvl5pPr marL="1607890" indent="0">
              <a:buNone/>
              <a:defRPr sz="1412" b="1"/>
            </a:lvl5pPr>
            <a:lvl6pPr marL="2009870" indent="0">
              <a:buNone/>
              <a:defRPr sz="1412" b="1"/>
            </a:lvl6pPr>
            <a:lvl7pPr marL="2411842" indent="0">
              <a:buNone/>
              <a:defRPr sz="1412" b="1"/>
            </a:lvl7pPr>
            <a:lvl8pPr marL="2813814" indent="0">
              <a:buNone/>
              <a:defRPr sz="1412" b="1"/>
            </a:lvl8pPr>
            <a:lvl9pPr marL="3215787" indent="0">
              <a:buNone/>
              <a:defRPr sz="1412" b="1"/>
            </a:lvl9pPr>
          </a:lstStyle>
          <a:p>
            <a:pPr lvl="0"/>
            <a:r>
              <a:rPr lang="ko-KR" altLang="en-US"/>
              <a:t>마스터 텍스트 스타일을 편집합니다</a:t>
            </a:r>
          </a:p>
        </p:txBody>
      </p:sp>
      <p:sp>
        <p:nvSpPr>
          <p:cNvPr id="4" name="내용 개체 틀 3"/>
          <p:cNvSpPr>
            <a:spLocks noGrp="1"/>
          </p:cNvSpPr>
          <p:nvPr>
            <p:ph sz="half" idx="2"/>
          </p:nvPr>
        </p:nvSpPr>
        <p:spPr>
          <a:xfrm>
            <a:off x="609602" y="2174875"/>
            <a:ext cx="5386918" cy="3951288"/>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426" y="1535113"/>
            <a:ext cx="5389034" cy="639762"/>
          </a:xfrm>
        </p:spPr>
        <p:txBody>
          <a:bodyPr anchor="b"/>
          <a:lstStyle>
            <a:lvl1pPr marL="0" indent="0">
              <a:buNone/>
              <a:defRPr sz="2206" b="1"/>
            </a:lvl1pPr>
            <a:lvl2pPr marL="401971" indent="0">
              <a:buNone/>
              <a:defRPr sz="1765" b="1"/>
            </a:lvl2pPr>
            <a:lvl3pPr marL="803944" indent="0">
              <a:buNone/>
              <a:defRPr sz="1588" b="1"/>
            </a:lvl3pPr>
            <a:lvl4pPr marL="1205919" indent="0">
              <a:buNone/>
              <a:defRPr sz="1412" b="1"/>
            </a:lvl4pPr>
            <a:lvl5pPr marL="1607890" indent="0">
              <a:buNone/>
              <a:defRPr sz="1412" b="1"/>
            </a:lvl5pPr>
            <a:lvl6pPr marL="2009870" indent="0">
              <a:buNone/>
              <a:defRPr sz="1412" b="1"/>
            </a:lvl6pPr>
            <a:lvl7pPr marL="2411842" indent="0">
              <a:buNone/>
              <a:defRPr sz="1412" b="1"/>
            </a:lvl7pPr>
            <a:lvl8pPr marL="2813814" indent="0">
              <a:buNone/>
              <a:defRPr sz="1412" b="1"/>
            </a:lvl8pPr>
            <a:lvl9pPr marL="3215787" indent="0">
              <a:buNone/>
              <a:defRPr sz="1412" b="1"/>
            </a:lvl9pPr>
          </a:lstStyle>
          <a:p>
            <a:pPr lvl="0"/>
            <a:r>
              <a:rPr lang="ko-KR" altLang="en-US"/>
              <a:t>마스터 텍스트 스타일을 편집합니다</a:t>
            </a:r>
          </a:p>
        </p:txBody>
      </p:sp>
      <p:sp>
        <p:nvSpPr>
          <p:cNvPr id="6" name="내용 개체 틀 5"/>
          <p:cNvSpPr>
            <a:spLocks noGrp="1"/>
          </p:cNvSpPr>
          <p:nvPr>
            <p:ph sz="quarter" idx="4"/>
          </p:nvPr>
        </p:nvSpPr>
        <p:spPr>
          <a:xfrm>
            <a:off x="6193426" y="2174875"/>
            <a:ext cx="5389034" cy="3951288"/>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3017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70652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3837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6" y="273050"/>
            <a:ext cx="4011084" cy="1162050"/>
          </a:xfrm>
        </p:spPr>
        <p:txBody>
          <a:bodyPr anchor="b"/>
          <a:lstStyle>
            <a:lvl1pPr algn="l">
              <a:defRPr sz="1765" b="1"/>
            </a:lvl1pPr>
          </a:lstStyle>
          <a:p>
            <a:r>
              <a:rPr lang="ko-KR" altLang="en-US"/>
              <a:t>마스터 제목 스타일 편집</a:t>
            </a:r>
          </a:p>
        </p:txBody>
      </p:sp>
      <p:sp>
        <p:nvSpPr>
          <p:cNvPr id="3" name="내용 개체 틀 2"/>
          <p:cNvSpPr>
            <a:spLocks noGrp="1"/>
          </p:cNvSpPr>
          <p:nvPr>
            <p:ph idx="1"/>
          </p:nvPr>
        </p:nvSpPr>
        <p:spPr>
          <a:xfrm>
            <a:off x="4766751" y="273051"/>
            <a:ext cx="6815667" cy="5853113"/>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6" y="1435101"/>
            <a:ext cx="4011084" cy="4691063"/>
          </a:xfrm>
        </p:spPr>
        <p:txBody>
          <a:bodyPr/>
          <a:lstStyle>
            <a:lvl1pPr marL="0" indent="0">
              <a:buNone/>
              <a:defRPr sz="1235"/>
            </a:lvl1pPr>
            <a:lvl2pPr marL="401971" indent="0">
              <a:buNone/>
              <a:defRPr sz="1059"/>
            </a:lvl2pPr>
            <a:lvl3pPr marL="803944" indent="0">
              <a:buNone/>
              <a:defRPr sz="882"/>
            </a:lvl3pPr>
            <a:lvl4pPr marL="1205919" indent="0">
              <a:buNone/>
              <a:defRPr sz="794"/>
            </a:lvl4pPr>
            <a:lvl5pPr marL="1607890" indent="0">
              <a:buNone/>
              <a:defRPr sz="794"/>
            </a:lvl5pPr>
            <a:lvl6pPr marL="2009870" indent="0">
              <a:buNone/>
              <a:defRPr sz="794"/>
            </a:lvl6pPr>
            <a:lvl7pPr marL="2411842" indent="0">
              <a:buNone/>
              <a:defRPr sz="794"/>
            </a:lvl7pPr>
            <a:lvl8pPr marL="2813814" indent="0">
              <a:buNone/>
              <a:defRPr sz="794"/>
            </a:lvl8pPr>
            <a:lvl9pPr marL="3215787" indent="0">
              <a:buNone/>
              <a:defRPr sz="79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16702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B9E76A-326B-4D95-A51D-B9845D3593E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73651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8" y="4800600"/>
            <a:ext cx="7315200" cy="566738"/>
          </a:xfrm>
        </p:spPr>
        <p:txBody>
          <a:bodyPr anchor="b"/>
          <a:lstStyle>
            <a:lvl1pPr algn="l">
              <a:defRPr sz="1765" b="1"/>
            </a:lvl1pPr>
          </a:lstStyle>
          <a:p>
            <a:r>
              <a:rPr lang="ko-KR" altLang="en-US"/>
              <a:t>마스터 제목 스타일 편집</a:t>
            </a:r>
          </a:p>
        </p:txBody>
      </p:sp>
      <p:sp>
        <p:nvSpPr>
          <p:cNvPr id="3" name="그림 개체 틀 2"/>
          <p:cNvSpPr>
            <a:spLocks noGrp="1"/>
          </p:cNvSpPr>
          <p:nvPr>
            <p:ph type="pic" idx="1"/>
          </p:nvPr>
        </p:nvSpPr>
        <p:spPr>
          <a:xfrm>
            <a:off x="2389718" y="612775"/>
            <a:ext cx="7315200" cy="4114800"/>
          </a:xfrm>
        </p:spPr>
        <p:txBody>
          <a:bodyPr/>
          <a:lstStyle>
            <a:lvl1pPr marL="0" indent="0">
              <a:buNone/>
              <a:defRPr sz="2824"/>
            </a:lvl1pPr>
            <a:lvl2pPr marL="401971" indent="0">
              <a:buNone/>
              <a:defRPr sz="2471"/>
            </a:lvl2pPr>
            <a:lvl3pPr marL="803944" indent="0">
              <a:buNone/>
              <a:defRPr sz="2206"/>
            </a:lvl3pPr>
            <a:lvl4pPr marL="1205919" indent="0">
              <a:buNone/>
              <a:defRPr sz="1765"/>
            </a:lvl4pPr>
            <a:lvl5pPr marL="1607890" indent="0">
              <a:buNone/>
              <a:defRPr sz="1765"/>
            </a:lvl5pPr>
            <a:lvl6pPr marL="2009870" indent="0">
              <a:buNone/>
              <a:defRPr sz="1765"/>
            </a:lvl6pPr>
            <a:lvl7pPr marL="2411842" indent="0">
              <a:buNone/>
              <a:defRPr sz="1765"/>
            </a:lvl7pPr>
            <a:lvl8pPr marL="2813814" indent="0">
              <a:buNone/>
              <a:defRPr sz="1765"/>
            </a:lvl8pPr>
            <a:lvl9pPr marL="3215787" indent="0">
              <a:buNone/>
              <a:defRPr sz="1765"/>
            </a:lvl9pPr>
          </a:lstStyle>
          <a:p>
            <a:endParaRPr lang="ko-KR" altLang="en-US"/>
          </a:p>
        </p:txBody>
      </p:sp>
      <p:sp>
        <p:nvSpPr>
          <p:cNvPr id="4" name="텍스트 개체 틀 3"/>
          <p:cNvSpPr>
            <a:spLocks noGrp="1"/>
          </p:cNvSpPr>
          <p:nvPr>
            <p:ph type="body" sz="half" idx="2"/>
          </p:nvPr>
        </p:nvSpPr>
        <p:spPr>
          <a:xfrm>
            <a:off x="2389718" y="5367338"/>
            <a:ext cx="7315200" cy="804862"/>
          </a:xfrm>
        </p:spPr>
        <p:txBody>
          <a:bodyPr/>
          <a:lstStyle>
            <a:lvl1pPr marL="0" indent="0">
              <a:buNone/>
              <a:defRPr sz="1235"/>
            </a:lvl1pPr>
            <a:lvl2pPr marL="401971" indent="0">
              <a:buNone/>
              <a:defRPr sz="1059"/>
            </a:lvl2pPr>
            <a:lvl3pPr marL="803944" indent="0">
              <a:buNone/>
              <a:defRPr sz="882"/>
            </a:lvl3pPr>
            <a:lvl4pPr marL="1205919" indent="0">
              <a:buNone/>
              <a:defRPr sz="794"/>
            </a:lvl4pPr>
            <a:lvl5pPr marL="1607890" indent="0">
              <a:buNone/>
              <a:defRPr sz="794"/>
            </a:lvl5pPr>
            <a:lvl6pPr marL="2009870" indent="0">
              <a:buNone/>
              <a:defRPr sz="794"/>
            </a:lvl6pPr>
            <a:lvl7pPr marL="2411842" indent="0">
              <a:buNone/>
              <a:defRPr sz="794"/>
            </a:lvl7pPr>
            <a:lvl8pPr marL="2813814" indent="0">
              <a:buNone/>
              <a:defRPr sz="794"/>
            </a:lvl8pPr>
            <a:lvl9pPr marL="3215787" indent="0">
              <a:buNone/>
              <a:defRPr sz="79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11468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52587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9723988" y="274639"/>
            <a:ext cx="3016251"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71015" y="274639"/>
            <a:ext cx="8849783"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147814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7"/>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Text Box 3"/>
          <p:cNvSpPr txBox="1">
            <a:spLocks noGrp="1" noChangeArrowheads="1"/>
          </p:cNvSpPr>
          <p:nvPr>
            <p:ph type="sldNum" sz="quarter" idx="10"/>
          </p:nvPr>
        </p:nvSpPr>
        <p:spPr>
          <a:ln/>
        </p:spPr>
        <p:txBody>
          <a:bodyPr/>
          <a:lstStyle>
            <a:lvl1pPr>
              <a:defRPr/>
            </a:lvl1pPr>
          </a:lstStyle>
          <a:p>
            <a:pPr>
              <a:defRPr/>
            </a:pPr>
            <a:fld id="{17FF1FBA-DE01-4DE4-8DC4-04BC8A33455C}" type="slidenum">
              <a:rPr lang="en-US" altLang="ko-KR"/>
              <a:pPr>
                <a:defRPr/>
              </a:pPr>
              <a:t>‹#›</a:t>
            </a:fld>
            <a:endParaRPr lang="en-US" altLang="ko-KR"/>
          </a:p>
        </p:txBody>
      </p:sp>
    </p:spTree>
    <p:extLst>
      <p:ext uri="{BB962C8B-B14F-4D97-AF65-F5344CB8AC3E}">
        <p14:creationId xmlns:p14="http://schemas.microsoft.com/office/powerpoint/2010/main" val="39915754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Text Box 3"/>
          <p:cNvSpPr txBox="1">
            <a:spLocks noGrp="1" noChangeArrowheads="1"/>
          </p:cNvSpPr>
          <p:nvPr>
            <p:ph type="sldNum" sz="quarter" idx="10"/>
          </p:nvPr>
        </p:nvSpPr>
        <p:spPr>
          <a:ln/>
        </p:spPr>
        <p:txBody>
          <a:bodyPr/>
          <a:lstStyle>
            <a:lvl1pPr>
              <a:defRPr/>
            </a:lvl1pPr>
          </a:lstStyle>
          <a:p>
            <a:pPr>
              <a:defRPr/>
            </a:pPr>
            <a:fld id="{FDC24B56-3569-4927-9BA3-C1C0BA63D237}" type="slidenum">
              <a:rPr lang="en-US" altLang="ko-KR"/>
              <a:pPr>
                <a:defRPr/>
              </a:pPr>
              <a:t>‹#›</a:t>
            </a:fld>
            <a:endParaRPr lang="en-US" altLang="ko-KR"/>
          </a:p>
        </p:txBody>
      </p:sp>
    </p:spTree>
    <p:extLst>
      <p:ext uri="{BB962C8B-B14F-4D97-AF65-F5344CB8AC3E}">
        <p14:creationId xmlns:p14="http://schemas.microsoft.com/office/powerpoint/2010/main" val="22413351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2"/>
            <a:ext cx="10363200" cy="1362075"/>
          </a:xfrm>
        </p:spPr>
        <p:txBody>
          <a:bodyPr/>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Text Box 3"/>
          <p:cNvSpPr txBox="1">
            <a:spLocks noGrp="1" noChangeArrowheads="1"/>
          </p:cNvSpPr>
          <p:nvPr>
            <p:ph type="sldNum" sz="quarter" idx="10"/>
          </p:nvPr>
        </p:nvSpPr>
        <p:spPr>
          <a:ln/>
        </p:spPr>
        <p:txBody>
          <a:bodyPr/>
          <a:lstStyle>
            <a:lvl1pPr>
              <a:defRPr/>
            </a:lvl1pPr>
          </a:lstStyle>
          <a:p>
            <a:pPr>
              <a:defRPr/>
            </a:pPr>
            <a:fld id="{0B5119F0-EECC-4A00-BBCD-6F07C737FC37}" type="slidenum">
              <a:rPr lang="en-US" altLang="ko-KR"/>
              <a:pPr>
                <a:defRPr/>
              </a:pPr>
              <a:t>‹#›</a:t>
            </a:fld>
            <a:endParaRPr lang="en-US" altLang="ko-KR"/>
          </a:p>
        </p:txBody>
      </p:sp>
    </p:spTree>
    <p:extLst>
      <p:ext uri="{BB962C8B-B14F-4D97-AF65-F5344CB8AC3E}">
        <p14:creationId xmlns:p14="http://schemas.microsoft.com/office/powerpoint/2010/main" val="31559214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1219200" y="1784350"/>
            <a:ext cx="50800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502400" y="1784350"/>
            <a:ext cx="50800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Text Box 3"/>
          <p:cNvSpPr txBox="1">
            <a:spLocks noGrp="1" noChangeArrowheads="1"/>
          </p:cNvSpPr>
          <p:nvPr>
            <p:ph type="sldNum" sz="quarter" idx="10"/>
          </p:nvPr>
        </p:nvSpPr>
        <p:spPr>
          <a:ln/>
        </p:spPr>
        <p:txBody>
          <a:bodyPr/>
          <a:lstStyle>
            <a:lvl1pPr>
              <a:defRPr/>
            </a:lvl1pPr>
          </a:lstStyle>
          <a:p>
            <a:pPr>
              <a:defRPr/>
            </a:pPr>
            <a:fld id="{36ED2917-21E5-4048-B9D8-7FFC647F59C5}" type="slidenum">
              <a:rPr lang="en-US" altLang="ko-KR"/>
              <a:pPr>
                <a:defRPr/>
              </a:pPr>
              <a:t>‹#›</a:t>
            </a:fld>
            <a:endParaRPr lang="en-US" altLang="ko-KR"/>
          </a:p>
        </p:txBody>
      </p:sp>
    </p:spTree>
    <p:extLst>
      <p:ext uri="{BB962C8B-B14F-4D97-AF65-F5344CB8AC3E}">
        <p14:creationId xmlns:p14="http://schemas.microsoft.com/office/powerpoint/2010/main" val="38863344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09600" y="274638"/>
            <a:ext cx="10972800"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Text Box 3"/>
          <p:cNvSpPr txBox="1">
            <a:spLocks noGrp="1" noChangeArrowheads="1"/>
          </p:cNvSpPr>
          <p:nvPr>
            <p:ph type="sldNum" sz="quarter" idx="10"/>
          </p:nvPr>
        </p:nvSpPr>
        <p:spPr>
          <a:ln/>
        </p:spPr>
        <p:txBody>
          <a:bodyPr/>
          <a:lstStyle>
            <a:lvl1pPr>
              <a:defRPr/>
            </a:lvl1pPr>
          </a:lstStyle>
          <a:p>
            <a:pPr>
              <a:defRPr/>
            </a:pPr>
            <a:fld id="{04AC2383-B978-4B7E-B618-1D35BECD1254}" type="slidenum">
              <a:rPr lang="en-US" altLang="ko-KR"/>
              <a:pPr>
                <a:defRPr/>
              </a:pPr>
              <a:t>‹#›</a:t>
            </a:fld>
            <a:endParaRPr lang="en-US" altLang="ko-KR"/>
          </a:p>
        </p:txBody>
      </p:sp>
    </p:spTree>
    <p:extLst>
      <p:ext uri="{BB962C8B-B14F-4D97-AF65-F5344CB8AC3E}">
        <p14:creationId xmlns:p14="http://schemas.microsoft.com/office/powerpoint/2010/main" val="16804692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Text Box 3"/>
          <p:cNvSpPr txBox="1">
            <a:spLocks noGrp="1" noChangeArrowheads="1"/>
          </p:cNvSpPr>
          <p:nvPr>
            <p:ph type="sldNum" sz="quarter" idx="10"/>
          </p:nvPr>
        </p:nvSpPr>
        <p:spPr>
          <a:ln/>
        </p:spPr>
        <p:txBody>
          <a:bodyPr/>
          <a:lstStyle>
            <a:lvl1pPr>
              <a:defRPr/>
            </a:lvl1pPr>
          </a:lstStyle>
          <a:p>
            <a:pPr>
              <a:defRPr/>
            </a:pPr>
            <a:fld id="{92ACA0A1-5694-4AC9-8B6E-17676C2037B6}" type="slidenum">
              <a:rPr lang="en-US" altLang="ko-KR"/>
              <a:pPr>
                <a:defRPr/>
              </a:pPr>
              <a:t>‹#›</a:t>
            </a:fld>
            <a:endParaRPr lang="en-US" altLang="ko-KR"/>
          </a:p>
        </p:txBody>
      </p:sp>
    </p:spTree>
    <p:extLst>
      <p:ext uri="{BB962C8B-B14F-4D97-AF65-F5344CB8AC3E}">
        <p14:creationId xmlns:p14="http://schemas.microsoft.com/office/powerpoint/2010/main" val="20840328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92DE3B-EFEB-4252-A939-969F76B60552}" type="slidenum">
              <a:rPr lang="en-US" altLang="ko-KR"/>
              <a:pPr>
                <a:defRPr/>
              </a:pPr>
              <a:t>‹#›</a:t>
            </a:fld>
            <a:endParaRPr lang="en-US" altLang="ko-KR"/>
          </a:p>
        </p:txBody>
      </p:sp>
    </p:spTree>
    <p:extLst>
      <p:ext uri="{BB962C8B-B14F-4D97-AF65-F5344CB8AC3E}">
        <p14:creationId xmlns:p14="http://schemas.microsoft.com/office/powerpoint/2010/main" val="35554465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319" y="4406958"/>
            <a:ext cx="10363200" cy="1362075"/>
          </a:xfrm>
        </p:spPr>
        <p:txBody>
          <a:bodyPr anchor="t"/>
          <a:lstStyle>
            <a:lvl1pPr algn="l">
              <a:defRPr sz="3530" b="1" cap="all"/>
            </a:lvl1pPr>
          </a:lstStyle>
          <a:p>
            <a:r>
              <a:rPr lang="ko-KR" altLang="en-US"/>
              <a:t>마스터 제목 스타일 편집</a:t>
            </a:r>
          </a:p>
        </p:txBody>
      </p:sp>
      <p:sp>
        <p:nvSpPr>
          <p:cNvPr id="3" name="텍스트 개체 틀 2"/>
          <p:cNvSpPr>
            <a:spLocks noGrp="1"/>
          </p:cNvSpPr>
          <p:nvPr>
            <p:ph type="body" idx="1"/>
          </p:nvPr>
        </p:nvSpPr>
        <p:spPr>
          <a:xfrm>
            <a:off x="963319" y="2906713"/>
            <a:ext cx="10363200" cy="1500187"/>
          </a:xfrm>
        </p:spPr>
        <p:txBody>
          <a:bodyPr anchor="b"/>
          <a:lstStyle>
            <a:lvl1pPr marL="0" indent="0">
              <a:buNone/>
              <a:defRPr sz="1765"/>
            </a:lvl1pPr>
            <a:lvl2pPr marL="401971" indent="0">
              <a:buNone/>
              <a:defRPr sz="1588"/>
            </a:lvl2pPr>
            <a:lvl3pPr marL="803944" indent="0">
              <a:buNone/>
              <a:defRPr sz="1412"/>
            </a:lvl3pPr>
            <a:lvl4pPr marL="1205919" indent="0">
              <a:buNone/>
              <a:defRPr sz="1235"/>
            </a:lvl4pPr>
            <a:lvl5pPr marL="1607890" indent="0">
              <a:buNone/>
              <a:defRPr sz="1235"/>
            </a:lvl5pPr>
            <a:lvl6pPr marL="2009870" indent="0">
              <a:buNone/>
              <a:defRPr sz="1235"/>
            </a:lvl6pPr>
            <a:lvl7pPr marL="2411842" indent="0">
              <a:buNone/>
              <a:defRPr sz="1235"/>
            </a:lvl7pPr>
            <a:lvl8pPr marL="2813814" indent="0">
              <a:buNone/>
              <a:defRPr sz="1235"/>
            </a:lvl8pPr>
            <a:lvl9pPr marL="3215787" indent="0">
              <a:buNone/>
              <a:defRPr sz="1235"/>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BCEC4-7E4D-475E-9EC0-B3E4EDAFC1E7}"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096219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Text Box 3"/>
          <p:cNvSpPr txBox="1">
            <a:spLocks noGrp="1" noChangeArrowheads="1"/>
          </p:cNvSpPr>
          <p:nvPr>
            <p:ph type="sldNum" sz="quarter" idx="10"/>
          </p:nvPr>
        </p:nvSpPr>
        <p:spPr>
          <a:ln/>
        </p:spPr>
        <p:txBody>
          <a:bodyPr/>
          <a:lstStyle>
            <a:lvl1pPr>
              <a:defRPr/>
            </a:lvl1pPr>
          </a:lstStyle>
          <a:p>
            <a:pPr>
              <a:defRPr/>
            </a:pPr>
            <a:fld id="{23061A6B-66DD-4DF8-A51B-A27421757B66}" type="slidenum">
              <a:rPr lang="en-US" altLang="ko-KR"/>
              <a:pPr>
                <a:defRPr/>
              </a:pPr>
              <a:t>‹#›</a:t>
            </a:fld>
            <a:endParaRPr lang="en-US" altLang="ko-KR"/>
          </a:p>
        </p:txBody>
      </p:sp>
    </p:spTree>
    <p:extLst>
      <p:ext uri="{BB962C8B-B14F-4D97-AF65-F5344CB8AC3E}">
        <p14:creationId xmlns:p14="http://schemas.microsoft.com/office/powerpoint/2010/main" val="261732582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sym typeface="Corbel" charset="0"/>
            </a:endParaRPr>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Text Box 3"/>
          <p:cNvSpPr txBox="1">
            <a:spLocks noGrp="1" noChangeArrowheads="1"/>
          </p:cNvSpPr>
          <p:nvPr>
            <p:ph type="sldNum" sz="quarter" idx="10"/>
          </p:nvPr>
        </p:nvSpPr>
        <p:spPr>
          <a:ln/>
        </p:spPr>
        <p:txBody>
          <a:bodyPr/>
          <a:lstStyle>
            <a:lvl1pPr>
              <a:defRPr/>
            </a:lvl1pPr>
          </a:lstStyle>
          <a:p>
            <a:pPr>
              <a:defRPr/>
            </a:pPr>
            <a:fld id="{EB6BF396-A2F6-4DFB-B431-2778031192E8}" type="slidenum">
              <a:rPr lang="en-US" altLang="ko-KR"/>
              <a:pPr>
                <a:defRPr/>
              </a:pPr>
              <a:t>‹#›</a:t>
            </a:fld>
            <a:endParaRPr lang="en-US" altLang="ko-KR"/>
          </a:p>
        </p:txBody>
      </p:sp>
    </p:spTree>
    <p:extLst>
      <p:ext uri="{BB962C8B-B14F-4D97-AF65-F5344CB8AC3E}">
        <p14:creationId xmlns:p14="http://schemas.microsoft.com/office/powerpoint/2010/main" val="16412349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Text Box 3"/>
          <p:cNvSpPr txBox="1">
            <a:spLocks noGrp="1" noChangeArrowheads="1"/>
          </p:cNvSpPr>
          <p:nvPr>
            <p:ph type="sldNum" sz="quarter" idx="10"/>
          </p:nvPr>
        </p:nvSpPr>
        <p:spPr>
          <a:ln/>
        </p:spPr>
        <p:txBody>
          <a:bodyPr/>
          <a:lstStyle>
            <a:lvl1pPr>
              <a:defRPr/>
            </a:lvl1pPr>
          </a:lstStyle>
          <a:p>
            <a:pPr>
              <a:defRPr/>
            </a:pPr>
            <a:fld id="{ACE06964-0F79-428E-9DC1-998AF86B60F4}" type="slidenum">
              <a:rPr lang="en-US" altLang="ko-KR"/>
              <a:pPr>
                <a:defRPr/>
              </a:pPr>
              <a:t>‹#›</a:t>
            </a:fld>
            <a:endParaRPr lang="en-US" altLang="ko-KR"/>
          </a:p>
        </p:txBody>
      </p:sp>
    </p:spTree>
    <p:extLst>
      <p:ext uri="{BB962C8B-B14F-4D97-AF65-F5344CB8AC3E}">
        <p14:creationId xmlns:p14="http://schemas.microsoft.com/office/powerpoint/2010/main" val="25809593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991599" y="512765"/>
            <a:ext cx="2590801" cy="6345237"/>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1219200" y="512765"/>
            <a:ext cx="7569201" cy="6345237"/>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Text Box 3"/>
          <p:cNvSpPr txBox="1">
            <a:spLocks noGrp="1" noChangeArrowheads="1"/>
          </p:cNvSpPr>
          <p:nvPr>
            <p:ph type="sldNum" sz="quarter" idx="10"/>
          </p:nvPr>
        </p:nvSpPr>
        <p:spPr>
          <a:ln/>
        </p:spPr>
        <p:txBody>
          <a:bodyPr/>
          <a:lstStyle>
            <a:lvl1pPr>
              <a:defRPr/>
            </a:lvl1pPr>
          </a:lstStyle>
          <a:p>
            <a:pPr>
              <a:defRPr/>
            </a:pPr>
            <a:fld id="{67CA8B7E-0A7F-412E-B821-8123F943D3EB}" type="slidenum">
              <a:rPr lang="en-US" altLang="ko-KR"/>
              <a:pPr>
                <a:defRPr/>
              </a:pPr>
              <a:t>‹#›</a:t>
            </a:fld>
            <a:endParaRPr lang="en-US" altLang="ko-KR"/>
          </a:p>
        </p:txBody>
      </p:sp>
    </p:spTree>
    <p:extLst>
      <p:ext uri="{BB962C8B-B14F-4D97-AF65-F5344CB8AC3E}">
        <p14:creationId xmlns:p14="http://schemas.microsoft.com/office/powerpoint/2010/main" val="6696139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914432" y="1981200"/>
            <a:ext cx="5091288" cy="4114800"/>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86350" y="1981200"/>
            <a:ext cx="5091288" cy="4114800"/>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6E77B6-749D-4BCB-B372-8753CFEB9234}"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2667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09600" y="274638"/>
            <a:ext cx="10972800"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6" y="1535113"/>
            <a:ext cx="5386684" cy="639762"/>
          </a:xfrm>
        </p:spPr>
        <p:txBody>
          <a:bodyPr anchor="b"/>
          <a:lstStyle>
            <a:lvl1pPr marL="0" indent="0">
              <a:buNone/>
              <a:defRPr sz="2206" b="1"/>
            </a:lvl1pPr>
            <a:lvl2pPr marL="401971" indent="0">
              <a:buNone/>
              <a:defRPr sz="1765" b="1"/>
            </a:lvl2pPr>
            <a:lvl3pPr marL="803944" indent="0">
              <a:buNone/>
              <a:defRPr sz="1588" b="1"/>
            </a:lvl3pPr>
            <a:lvl4pPr marL="1205919" indent="0">
              <a:buNone/>
              <a:defRPr sz="1412" b="1"/>
            </a:lvl4pPr>
            <a:lvl5pPr marL="1607890" indent="0">
              <a:buNone/>
              <a:defRPr sz="1412" b="1"/>
            </a:lvl5pPr>
            <a:lvl6pPr marL="2009870" indent="0">
              <a:buNone/>
              <a:defRPr sz="1412" b="1"/>
            </a:lvl6pPr>
            <a:lvl7pPr marL="2411842" indent="0">
              <a:buNone/>
              <a:defRPr sz="1412" b="1"/>
            </a:lvl7pPr>
            <a:lvl8pPr marL="2813814" indent="0">
              <a:buNone/>
              <a:defRPr sz="1412" b="1"/>
            </a:lvl8pPr>
            <a:lvl9pPr marL="3215787" indent="0">
              <a:buNone/>
              <a:defRPr sz="1412" b="1"/>
            </a:lvl9pPr>
          </a:lstStyle>
          <a:p>
            <a:pPr lvl="0"/>
            <a:r>
              <a:rPr lang="ko-KR" altLang="en-US"/>
              <a:t>마스터 텍스트 스타일을 편집합니다</a:t>
            </a:r>
          </a:p>
        </p:txBody>
      </p:sp>
      <p:sp>
        <p:nvSpPr>
          <p:cNvPr id="4" name="내용 개체 틀 3"/>
          <p:cNvSpPr>
            <a:spLocks noGrp="1"/>
          </p:cNvSpPr>
          <p:nvPr>
            <p:ph sz="half" idx="2"/>
          </p:nvPr>
        </p:nvSpPr>
        <p:spPr>
          <a:xfrm>
            <a:off x="609606" y="2174875"/>
            <a:ext cx="5386684" cy="3951288"/>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838" y="1535113"/>
            <a:ext cx="5388562" cy="639762"/>
          </a:xfrm>
        </p:spPr>
        <p:txBody>
          <a:bodyPr anchor="b"/>
          <a:lstStyle>
            <a:lvl1pPr marL="0" indent="0">
              <a:buNone/>
              <a:defRPr sz="2206" b="1"/>
            </a:lvl1pPr>
            <a:lvl2pPr marL="401971" indent="0">
              <a:buNone/>
              <a:defRPr sz="1765" b="1"/>
            </a:lvl2pPr>
            <a:lvl3pPr marL="803944" indent="0">
              <a:buNone/>
              <a:defRPr sz="1588" b="1"/>
            </a:lvl3pPr>
            <a:lvl4pPr marL="1205919" indent="0">
              <a:buNone/>
              <a:defRPr sz="1412" b="1"/>
            </a:lvl4pPr>
            <a:lvl5pPr marL="1607890" indent="0">
              <a:buNone/>
              <a:defRPr sz="1412" b="1"/>
            </a:lvl5pPr>
            <a:lvl6pPr marL="2009870" indent="0">
              <a:buNone/>
              <a:defRPr sz="1412" b="1"/>
            </a:lvl6pPr>
            <a:lvl7pPr marL="2411842" indent="0">
              <a:buNone/>
              <a:defRPr sz="1412" b="1"/>
            </a:lvl7pPr>
            <a:lvl8pPr marL="2813814" indent="0">
              <a:buNone/>
              <a:defRPr sz="1412" b="1"/>
            </a:lvl8pPr>
            <a:lvl9pPr marL="3215787" indent="0">
              <a:buNone/>
              <a:defRPr sz="1412" b="1"/>
            </a:lvl9pPr>
          </a:lstStyle>
          <a:p>
            <a:pPr lvl="0"/>
            <a:r>
              <a:rPr lang="ko-KR" altLang="en-US"/>
              <a:t>마스터 텍스트 스타일을 편집합니다</a:t>
            </a:r>
          </a:p>
        </p:txBody>
      </p:sp>
      <p:sp>
        <p:nvSpPr>
          <p:cNvPr id="6" name="내용 개체 틀 5"/>
          <p:cNvSpPr>
            <a:spLocks noGrp="1"/>
          </p:cNvSpPr>
          <p:nvPr>
            <p:ph sz="quarter" idx="4"/>
          </p:nvPr>
        </p:nvSpPr>
        <p:spPr>
          <a:xfrm>
            <a:off x="6193838" y="2174875"/>
            <a:ext cx="5388562" cy="3951288"/>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CC3-572A-4C10-953C-61DB1FD3BA8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0897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2CD1B9-593D-4884-A3EA-668F7626B02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5077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AF4357-71D4-49F0-BC4A-0B1614B0D7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74789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8" y="273050"/>
            <a:ext cx="4011319" cy="1162050"/>
          </a:xfrm>
        </p:spPr>
        <p:txBody>
          <a:bodyPr anchor="b"/>
          <a:lstStyle>
            <a:lvl1pPr algn="l">
              <a:defRPr sz="1765" b="1"/>
            </a:lvl1pPr>
          </a:lstStyle>
          <a:p>
            <a:r>
              <a:rPr lang="ko-KR" altLang="en-US"/>
              <a:t>마스터 제목 스타일 편집</a:t>
            </a:r>
          </a:p>
        </p:txBody>
      </p:sp>
      <p:sp>
        <p:nvSpPr>
          <p:cNvPr id="3" name="내용 개체 틀 2"/>
          <p:cNvSpPr>
            <a:spLocks noGrp="1"/>
          </p:cNvSpPr>
          <p:nvPr>
            <p:ph idx="1"/>
          </p:nvPr>
        </p:nvSpPr>
        <p:spPr>
          <a:xfrm>
            <a:off x="4767679" y="273056"/>
            <a:ext cx="6814727" cy="5853113"/>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8" y="1435106"/>
            <a:ext cx="4011319" cy="4691063"/>
          </a:xfrm>
        </p:spPr>
        <p:txBody>
          <a:bodyPr/>
          <a:lstStyle>
            <a:lvl1pPr marL="0" indent="0">
              <a:buNone/>
              <a:defRPr sz="1235"/>
            </a:lvl1pPr>
            <a:lvl2pPr marL="401971" indent="0">
              <a:buNone/>
              <a:defRPr sz="1059"/>
            </a:lvl2pPr>
            <a:lvl3pPr marL="803944" indent="0">
              <a:buNone/>
              <a:defRPr sz="882"/>
            </a:lvl3pPr>
            <a:lvl4pPr marL="1205919" indent="0">
              <a:buNone/>
              <a:defRPr sz="794"/>
            </a:lvl4pPr>
            <a:lvl5pPr marL="1607890" indent="0">
              <a:buNone/>
              <a:defRPr sz="794"/>
            </a:lvl5pPr>
            <a:lvl6pPr marL="2009870" indent="0">
              <a:buNone/>
              <a:defRPr sz="794"/>
            </a:lvl6pPr>
            <a:lvl7pPr marL="2411842" indent="0">
              <a:buNone/>
              <a:defRPr sz="794"/>
            </a:lvl7pPr>
            <a:lvl8pPr marL="2813814" indent="0">
              <a:buNone/>
              <a:defRPr sz="794"/>
            </a:lvl8pPr>
            <a:lvl9pPr marL="3215787" indent="0">
              <a:buNone/>
              <a:defRPr sz="794"/>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885DF-FED4-47CC-A9B9-C7A7229D574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2210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481" y="4800600"/>
            <a:ext cx="7315200" cy="566738"/>
          </a:xfrm>
        </p:spPr>
        <p:txBody>
          <a:bodyPr anchor="b"/>
          <a:lstStyle>
            <a:lvl1pPr algn="l">
              <a:defRPr sz="1765" b="1"/>
            </a:lvl1pPr>
          </a:lstStyle>
          <a:p>
            <a:r>
              <a:rPr lang="ko-KR" altLang="en-US"/>
              <a:t>마스터 제목 스타일 편집</a:t>
            </a:r>
          </a:p>
        </p:txBody>
      </p:sp>
      <p:sp>
        <p:nvSpPr>
          <p:cNvPr id="3" name="그림 개체 틀 2"/>
          <p:cNvSpPr>
            <a:spLocks noGrp="1"/>
          </p:cNvSpPr>
          <p:nvPr>
            <p:ph type="pic" idx="1"/>
          </p:nvPr>
        </p:nvSpPr>
        <p:spPr>
          <a:xfrm>
            <a:off x="2389481" y="612775"/>
            <a:ext cx="7315200" cy="4114800"/>
          </a:xfrm>
        </p:spPr>
        <p:txBody>
          <a:bodyPr/>
          <a:lstStyle>
            <a:lvl1pPr marL="0" indent="0">
              <a:buNone/>
              <a:defRPr sz="2824"/>
            </a:lvl1pPr>
            <a:lvl2pPr marL="401971" indent="0">
              <a:buNone/>
              <a:defRPr sz="2471"/>
            </a:lvl2pPr>
            <a:lvl3pPr marL="803944" indent="0">
              <a:buNone/>
              <a:defRPr sz="2206"/>
            </a:lvl3pPr>
            <a:lvl4pPr marL="1205919" indent="0">
              <a:buNone/>
              <a:defRPr sz="1765"/>
            </a:lvl4pPr>
            <a:lvl5pPr marL="1607890" indent="0">
              <a:buNone/>
              <a:defRPr sz="1765"/>
            </a:lvl5pPr>
            <a:lvl6pPr marL="2009870" indent="0">
              <a:buNone/>
              <a:defRPr sz="1765"/>
            </a:lvl6pPr>
            <a:lvl7pPr marL="2411842" indent="0">
              <a:buNone/>
              <a:defRPr sz="1765"/>
            </a:lvl7pPr>
            <a:lvl8pPr marL="2813814" indent="0">
              <a:buNone/>
              <a:defRPr sz="1765"/>
            </a:lvl8pPr>
            <a:lvl9pPr marL="3215787" indent="0">
              <a:buNone/>
              <a:defRPr sz="1765"/>
            </a:lvl9pPr>
          </a:lstStyle>
          <a:p>
            <a:pPr lvl="0"/>
            <a:endParaRPr lang="ko-KR" altLang="en-US" noProof="0"/>
          </a:p>
        </p:txBody>
      </p:sp>
      <p:sp>
        <p:nvSpPr>
          <p:cNvPr id="4" name="텍스트 개체 틀 3"/>
          <p:cNvSpPr>
            <a:spLocks noGrp="1"/>
          </p:cNvSpPr>
          <p:nvPr>
            <p:ph type="body" sz="half" idx="2"/>
          </p:nvPr>
        </p:nvSpPr>
        <p:spPr>
          <a:xfrm>
            <a:off x="2389481" y="5367338"/>
            <a:ext cx="7315200" cy="804862"/>
          </a:xfrm>
        </p:spPr>
        <p:txBody>
          <a:bodyPr/>
          <a:lstStyle>
            <a:lvl1pPr marL="0" indent="0">
              <a:buNone/>
              <a:defRPr sz="1235"/>
            </a:lvl1pPr>
            <a:lvl2pPr marL="401971" indent="0">
              <a:buNone/>
              <a:defRPr sz="1059"/>
            </a:lvl2pPr>
            <a:lvl3pPr marL="803944" indent="0">
              <a:buNone/>
              <a:defRPr sz="882"/>
            </a:lvl3pPr>
            <a:lvl4pPr marL="1205919" indent="0">
              <a:buNone/>
              <a:defRPr sz="794"/>
            </a:lvl4pPr>
            <a:lvl5pPr marL="1607890" indent="0">
              <a:buNone/>
              <a:defRPr sz="794"/>
            </a:lvl5pPr>
            <a:lvl6pPr marL="2009870" indent="0">
              <a:buNone/>
              <a:defRPr sz="794"/>
            </a:lvl6pPr>
            <a:lvl7pPr marL="2411842" indent="0">
              <a:buNone/>
              <a:defRPr sz="794"/>
            </a:lvl7pPr>
            <a:lvl8pPr marL="2813814" indent="0">
              <a:buNone/>
              <a:defRPr sz="794"/>
            </a:lvl8pPr>
            <a:lvl9pPr marL="3215787" indent="0">
              <a:buNone/>
              <a:defRPr sz="794"/>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793E9-71EF-4790-9FD1-3973C9F7ED5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8707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122" tIns="45559" rIns="91122" bIns="45559" numCol="1" anchor="ctr" anchorCtr="0" compatLnSpc="1">
            <a:prstTxWarp prst="textNoShape">
              <a:avLst/>
            </a:prstTxWarp>
          </a:bodyPr>
          <a:lstStyle/>
          <a:p>
            <a:pPr lvl="0"/>
            <a:r>
              <a:rPr lang="ko-KR" altLang="en-US"/>
              <a:t>마스터 제목 스타일 편집</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122" tIns="45559" rIns="91122" bIns="45559"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122" tIns="45559" rIns="91122" bIns="45559" numCol="1" anchor="t" anchorCtr="0" compatLnSpc="1">
            <a:prstTxWarp prst="textNoShape">
              <a:avLst/>
            </a:prstTxWarp>
          </a:bodyPr>
          <a:lstStyle>
            <a:lvl1pPr algn="l">
              <a:defRPr sz="1235" b="0">
                <a:latin typeface="+mn-lt"/>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122" tIns="45559" rIns="91122" bIns="45559" numCol="1" anchor="t" anchorCtr="0" compatLnSpc="1">
            <a:prstTxWarp prst="textNoShape">
              <a:avLst/>
            </a:prstTxWarp>
          </a:bodyPr>
          <a:lstStyle>
            <a:lvl1pPr algn="ctr">
              <a:defRPr sz="1235" b="0">
                <a:latin typeface="+mn-lt"/>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122" tIns="45559" rIns="91122" bIns="45559" numCol="1" anchor="t" anchorCtr="0" compatLnSpc="1">
            <a:prstTxWarp prst="textNoShape">
              <a:avLst/>
            </a:prstTxWarp>
          </a:bodyPr>
          <a:lstStyle>
            <a:lvl1pPr algn="r">
              <a:defRPr sz="1235" b="0">
                <a:latin typeface="+mn-lt"/>
              </a:defRPr>
            </a:lvl1pPr>
          </a:lstStyle>
          <a:p>
            <a:pPr fontAlgn="base">
              <a:spcBef>
                <a:spcPct val="0"/>
              </a:spcBef>
              <a:spcAft>
                <a:spcPct val="0"/>
              </a:spcAft>
              <a:defRPr/>
            </a:pPr>
            <a:fld id="{2DB314E3-9E19-4E02-B9E8-7795ED7F44B9}"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2522355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latinLnBrk="1" hangingPunct="0">
        <a:spcBef>
          <a:spcPct val="0"/>
        </a:spcBef>
        <a:spcAft>
          <a:spcPct val="0"/>
        </a:spcAft>
        <a:defRPr kumimoji="1" sz="3794">
          <a:solidFill>
            <a:schemeClr val="tx2"/>
          </a:solidFill>
          <a:latin typeface="+mj-lt"/>
          <a:ea typeface="+mj-ea"/>
          <a:cs typeface="+mj-cs"/>
        </a:defRPr>
      </a:lvl1pPr>
      <a:lvl2pPr algn="ctr" rtl="0" eaLnBrk="0" fontAlgn="base" latinLnBrk="1" hangingPunct="0">
        <a:spcBef>
          <a:spcPct val="0"/>
        </a:spcBef>
        <a:spcAft>
          <a:spcPct val="0"/>
        </a:spcAft>
        <a:defRPr kumimoji="1" sz="3794">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3794">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3794">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3794">
          <a:solidFill>
            <a:schemeClr val="tx2"/>
          </a:solidFill>
          <a:latin typeface="굴림" pitchFamily="50" charset="-127"/>
          <a:ea typeface="굴림" pitchFamily="50" charset="-127"/>
        </a:defRPr>
      </a:lvl5pPr>
      <a:lvl6pPr marL="401971" algn="ctr" rtl="0" fontAlgn="base" latinLnBrk="1">
        <a:spcBef>
          <a:spcPct val="0"/>
        </a:spcBef>
        <a:spcAft>
          <a:spcPct val="0"/>
        </a:spcAft>
        <a:defRPr kumimoji="1" sz="3794">
          <a:solidFill>
            <a:schemeClr val="tx2"/>
          </a:solidFill>
          <a:latin typeface="굴림" pitchFamily="50" charset="-127"/>
          <a:ea typeface="굴림" pitchFamily="50" charset="-127"/>
        </a:defRPr>
      </a:lvl6pPr>
      <a:lvl7pPr marL="803944" algn="ctr" rtl="0" fontAlgn="base" latinLnBrk="1">
        <a:spcBef>
          <a:spcPct val="0"/>
        </a:spcBef>
        <a:spcAft>
          <a:spcPct val="0"/>
        </a:spcAft>
        <a:defRPr kumimoji="1" sz="3794">
          <a:solidFill>
            <a:schemeClr val="tx2"/>
          </a:solidFill>
          <a:latin typeface="굴림" pitchFamily="50" charset="-127"/>
          <a:ea typeface="굴림" pitchFamily="50" charset="-127"/>
        </a:defRPr>
      </a:lvl7pPr>
      <a:lvl8pPr marL="1205919" algn="ctr" rtl="0" fontAlgn="base" latinLnBrk="1">
        <a:spcBef>
          <a:spcPct val="0"/>
        </a:spcBef>
        <a:spcAft>
          <a:spcPct val="0"/>
        </a:spcAft>
        <a:defRPr kumimoji="1" sz="3794">
          <a:solidFill>
            <a:schemeClr val="tx2"/>
          </a:solidFill>
          <a:latin typeface="굴림" pitchFamily="50" charset="-127"/>
          <a:ea typeface="굴림" pitchFamily="50" charset="-127"/>
        </a:defRPr>
      </a:lvl8pPr>
      <a:lvl9pPr marL="1607890" algn="ctr" rtl="0" fontAlgn="base" latinLnBrk="1">
        <a:spcBef>
          <a:spcPct val="0"/>
        </a:spcBef>
        <a:spcAft>
          <a:spcPct val="0"/>
        </a:spcAft>
        <a:defRPr kumimoji="1" sz="3794">
          <a:solidFill>
            <a:schemeClr val="tx2"/>
          </a:solidFill>
          <a:latin typeface="굴림" pitchFamily="50" charset="-127"/>
          <a:ea typeface="굴림" pitchFamily="50" charset="-127"/>
        </a:defRPr>
      </a:lvl9pPr>
    </p:titleStyle>
    <p:bodyStyle>
      <a:lvl1pPr marL="301490" indent="-301490" algn="l" rtl="0" eaLnBrk="0" fontAlgn="base" latinLnBrk="1" hangingPunct="0">
        <a:spcBef>
          <a:spcPct val="20000"/>
        </a:spcBef>
        <a:spcAft>
          <a:spcPct val="0"/>
        </a:spcAft>
        <a:buChar char="•"/>
        <a:defRPr kumimoji="1" sz="2824">
          <a:solidFill>
            <a:schemeClr val="tx1"/>
          </a:solidFill>
          <a:latin typeface="+mn-lt"/>
          <a:ea typeface="+mn-ea"/>
          <a:cs typeface="+mn-cs"/>
        </a:defRPr>
      </a:lvl1pPr>
      <a:lvl2pPr marL="653205" indent="-251232" algn="l" rtl="0" eaLnBrk="0" fontAlgn="base" latinLnBrk="1" hangingPunct="0">
        <a:spcBef>
          <a:spcPct val="20000"/>
        </a:spcBef>
        <a:spcAft>
          <a:spcPct val="0"/>
        </a:spcAft>
        <a:buChar char="–"/>
        <a:defRPr kumimoji="1" sz="2471">
          <a:solidFill>
            <a:schemeClr val="tx1"/>
          </a:solidFill>
          <a:latin typeface="+mn-lt"/>
          <a:ea typeface="+mn-ea"/>
        </a:defRPr>
      </a:lvl2pPr>
      <a:lvl3pPr marL="1004934" indent="-200985" algn="l" rtl="0" eaLnBrk="0" fontAlgn="base" latinLnBrk="1" hangingPunct="0">
        <a:spcBef>
          <a:spcPct val="20000"/>
        </a:spcBef>
        <a:spcAft>
          <a:spcPct val="0"/>
        </a:spcAft>
        <a:buChar char="•"/>
        <a:defRPr kumimoji="1" sz="2206">
          <a:solidFill>
            <a:schemeClr val="tx1"/>
          </a:solidFill>
          <a:latin typeface="+mn-lt"/>
          <a:ea typeface="+mn-ea"/>
        </a:defRPr>
      </a:lvl3pPr>
      <a:lvl4pPr marL="1406913" indent="-200985" algn="l" rtl="0" eaLnBrk="0" fontAlgn="base" latinLnBrk="1" hangingPunct="0">
        <a:spcBef>
          <a:spcPct val="20000"/>
        </a:spcBef>
        <a:spcAft>
          <a:spcPct val="0"/>
        </a:spcAft>
        <a:buChar char="–"/>
        <a:defRPr kumimoji="1" sz="1765">
          <a:solidFill>
            <a:schemeClr val="tx1"/>
          </a:solidFill>
          <a:latin typeface="+mn-lt"/>
          <a:ea typeface="+mn-ea"/>
        </a:defRPr>
      </a:lvl4pPr>
      <a:lvl5pPr marL="1808881" indent="-200985" algn="l" rtl="0" eaLnBrk="0" fontAlgn="base" latinLnBrk="1" hangingPunct="0">
        <a:spcBef>
          <a:spcPct val="20000"/>
        </a:spcBef>
        <a:spcAft>
          <a:spcPct val="0"/>
        </a:spcAft>
        <a:buChar char="»"/>
        <a:defRPr kumimoji="1" sz="1765">
          <a:solidFill>
            <a:schemeClr val="tx1"/>
          </a:solidFill>
          <a:latin typeface="+mn-lt"/>
          <a:ea typeface="+mn-ea"/>
        </a:defRPr>
      </a:lvl5pPr>
      <a:lvl6pPr marL="2210859" indent="-200985" algn="l" rtl="0" fontAlgn="base" latinLnBrk="1">
        <a:spcBef>
          <a:spcPct val="20000"/>
        </a:spcBef>
        <a:spcAft>
          <a:spcPct val="0"/>
        </a:spcAft>
        <a:buChar char="»"/>
        <a:defRPr kumimoji="1" sz="1765">
          <a:solidFill>
            <a:schemeClr val="tx1"/>
          </a:solidFill>
          <a:latin typeface="+mn-lt"/>
          <a:ea typeface="+mn-ea"/>
        </a:defRPr>
      </a:lvl6pPr>
      <a:lvl7pPr marL="2612828" indent="-200985" algn="l" rtl="0" fontAlgn="base" latinLnBrk="1">
        <a:spcBef>
          <a:spcPct val="20000"/>
        </a:spcBef>
        <a:spcAft>
          <a:spcPct val="0"/>
        </a:spcAft>
        <a:buChar char="»"/>
        <a:defRPr kumimoji="1" sz="1765">
          <a:solidFill>
            <a:schemeClr val="tx1"/>
          </a:solidFill>
          <a:latin typeface="+mn-lt"/>
          <a:ea typeface="+mn-ea"/>
        </a:defRPr>
      </a:lvl7pPr>
      <a:lvl8pPr marL="3014810" indent="-200985" algn="l" rtl="0" fontAlgn="base" latinLnBrk="1">
        <a:spcBef>
          <a:spcPct val="20000"/>
        </a:spcBef>
        <a:spcAft>
          <a:spcPct val="0"/>
        </a:spcAft>
        <a:buChar char="»"/>
        <a:defRPr kumimoji="1" sz="1765">
          <a:solidFill>
            <a:schemeClr val="tx1"/>
          </a:solidFill>
          <a:latin typeface="+mn-lt"/>
          <a:ea typeface="+mn-ea"/>
        </a:defRPr>
      </a:lvl8pPr>
      <a:lvl9pPr marL="3416773" indent="-200985" algn="l" rtl="0" fontAlgn="base" latinLnBrk="1">
        <a:spcBef>
          <a:spcPct val="20000"/>
        </a:spcBef>
        <a:spcAft>
          <a:spcPct val="0"/>
        </a:spcAft>
        <a:buChar char="»"/>
        <a:defRPr kumimoji="1" sz="1765">
          <a:solidFill>
            <a:schemeClr val="tx1"/>
          </a:solidFill>
          <a:latin typeface="+mn-lt"/>
          <a:ea typeface="+mn-ea"/>
        </a:defRPr>
      </a:lvl9pPr>
    </p:bodyStyle>
    <p:otherStyle>
      <a:defPPr>
        <a:defRPr lang="ko-KR"/>
      </a:defPPr>
      <a:lvl1pPr marL="0" algn="l" defTabSz="803944" rtl="0" eaLnBrk="1" latinLnBrk="1" hangingPunct="1">
        <a:defRPr sz="1588" kern="1200">
          <a:solidFill>
            <a:schemeClr val="tx1"/>
          </a:solidFill>
          <a:latin typeface="+mn-lt"/>
          <a:ea typeface="+mn-ea"/>
          <a:cs typeface="+mn-cs"/>
        </a:defRPr>
      </a:lvl1pPr>
      <a:lvl2pPr marL="401971" algn="l" defTabSz="803944" rtl="0" eaLnBrk="1" latinLnBrk="1" hangingPunct="1">
        <a:defRPr sz="1588" kern="1200">
          <a:solidFill>
            <a:schemeClr val="tx1"/>
          </a:solidFill>
          <a:latin typeface="+mn-lt"/>
          <a:ea typeface="+mn-ea"/>
          <a:cs typeface="+mn-cs"/>
        </a:defRPr>
      </a:lvl2pPr>
      <a:lvl3pPr marL="803944" algn="l" defTabSz="803944" rtl="0" eaLnBrk="1" latinLnBrk="1" hangingPunct="1">
        <a:defRPr sz="1588" kern="1200">
          <a:solidFill>
            <a:schemeClr val="tx1"/>
          </a:solidFill>
          <a:latin typeface="+mn-lt"/>
          <a:ea typeface="+mn-ea"/>
          <a:cs typeface="+mn-cs"/>
        </a:defRPr>
      </a:lvl3pPr>
      <a:lvl4pPr marL="1205919" algn="l" defTabSz="803944" rtl="0" eaLnBrk="1" latinLnBrk="1" hangingPunct="1">
        <a:defRPr sz="1588" kern="1200">
          <a:solidFill>
            <a:schemeClr val="tx1"/>
          </a:solidFill>
          <a:latin typeface="+mn-lt"/>
          <a:ea typeface="+mn-ea"/>
          <a:cs typeface="+mn-cs"/>
        </a:defRPr>
      </a:lvl4pPr>
      <a:lvl5pPr marL="1607890" algn="l" defTabSz="803944" rtl="0" eaLnBrk="1" latinLnBrk="1" hangingPunct="1">
        <a:defRPr sz="1588" kern="1200">
          <a:solidFill>
            <a:schemeClr val="tx1"/>
          </a:solidFill>
          <a:latin typeface="+mn-lt"/>
          <a:ea typeface="+mn-ea"/>
          <a:cs typeface="+mn-cs"/>
        </a:defRPr>
      </a:lvl5pPr>
      <a:lvl6pPr marL="2009870" algn="l" defTabSz="803944" rtl="0" eaLnBrk="1" latinLnBrk="1" hangingPunct="1">
        <a:defRPr sz="1588" kern="1200">
          <a:solidFill>
            <a:schemeClr val="tx1"/>
          </a:solidFill>
          <a:latin typeface="+mn-lt"/>
          <a:ea typeface="+mn-ea"/>
          <a:cs typeface="+mn-cs"/>
        </a:defRPr>
      </a:lvl6pPr>
      <a:lvl7pPr marL="2411842" algn="l" defTabSz="803944" rtl="0" eaLnBrk="1" latinLnBrk="1" hangingPunct="1">
        <a:defRPr sz="1588" kern="1200">
          <a:solidFill>
            <a:schemeClr val="tx1"/>
          </a:solidFill>
          <a:latin typeface="+mn-lt"/>
          <a:ea typeface="+mn-ea"/>
          <a:cs typeface="+mn-cs"/>
        </a:defRPr>
      </a:lvl7pPr>
      <a:lvl8pPr marL="2813814" algn="l" defTabSz="803944" rtl="0" eaLnBrk="1" latinLnBrk="1" hangingPunct="1">
        <a:defRPr sz="1588" kern="1200">
          <a:solidFill>
            <a:schemeClr val="tx1"/>
          </a:solidFill>
          <a:latin typeface="+mn-lt"/>
          <a:ea typeface="+mn-ea"/>
          <a:cs typeface="+mn-cs"/>
        </a:defRPr>
      </a:lvl8pPr>
      <a:lvl9pPr marL="3215787" algn="l" defTabSz="803944" rtl="0" eaLnBrk="1" latinLnBrk="1"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122" tIns="45559" rIns="91122" bIns="45559"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46"/>
            <a:ext cx="10972800" cy="4525963"/>
          </a:xfrm>
          <a:prstGeom prst="rect">
            <a:avLst/>
          </a:prstGeom>
        </p:spPr>
        <p:txBody>
          <a:bodyPr vert="horz" lIns="91122" tIns="45559" rIns="91122" bIns="45559"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122" tIns="45559" rIns="91122" bIns="45559" rtlCol="0" anchor="ctr"/>
          <a:lstStyle>
            <a:lvl1pPr algn="l">
              <a:defRPr sz="1059">
                <a:solidFill>
                  <a:schemeClr val="tx1">
                    <a:tint val="75000"/>
                  </a:schemeClr>
                </a:solidFill>
              </a:defRPr>
            </a:lvl1pPr>
          </a:lstStyle>
          <a:p>
            <a:fld id="{F6A776E3-9005-450D-B010-4C9AC0310A79}" type="datetimeFigureOut">
              <a:rPr lang="ko-KR" altLang="en-US" smtClean="0">
                <a:solidFill>
                  <a:prstClr val="black">
                    <a:tint val="75000"/>
                  </a:prstClr>
                </a:solidFill>
              </a:rPr>
              <a:pPr/>
              <a:t>2016-04-01</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122" tIns="45559" rIns="91122" bIns="45559" rtlCol="0" anchor="ctr"/>
          <a:lstStyle>
            <a:lvl1pPr algn="ctr">
              <a:defRPr sz="1059">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122" tIns="45559" rIns="91122" bIns="45559" rtlCol="0" anchor="ctr"/>
          <a:lstStyle>
            <a:lvl1pPr algn="r">
              <a:defRPr sz="1059">
                <a:solidFill>
                  <a:schemeClr val="tx1">
                    <a:tint val="75000"/>
                  </a:schemeClr>
                </a:solidFill>
              </a:defRPr>
            </a:lvl1pPr>
          </a:lstStyle>
          <a:p>
            <a:fld id="{8FB8FC17-D204-49FD-8EB1-265B8B0D1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84738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03944" rtl="0" eaLnBrk="1" latinLnBrk="1" hangingPunct="1">
        <a:spcBef>
          <a:spcPct val="0"/>
        </a:spcBef>
        <a:buNone/>
        <a:defRPr sz="3794" kern="1200">
          <a:solidFill>
            <a:schemeClr val="tx1"/>
          </a:solidFill>
          <a:latin typeface="+mj-lt"/>
          <a:ea typeface="+mj-ea"/>
          <a:cs typeface="+mj-cs"/>
        </a:defRPr>
      </a:lvl1pPr>
    </p:titleStyle>
    <p:bodyStyle>
      <a:lvl1pPr marL="301490" indent="-301490" algn="l" defTabSz="803944" rtl="0" eaLnBrk="1" latinLnBrk="1" hangingPunct="1">
        <a:spcBef>
          <a:spcPct val="20000"/>
        </a:spcBef>
        <a:buFont typeface="Arial" pitchFamily="34" charset="0"/>
        <a:buChar char="•"/>
        <a:defRPr sz="2824" kern="1200">
          <a:solidFill>
            <a:schemeClr val="tx1"/>
          </a:solidFill>
          <a:latin typeface="+mn-lt"/>
          <a:ea typeface="+mn-ea"/>
          <a:cs typeface="+mn-cs"/>
        </a:defRPr>
      </a:lvl1pPr>
      <a:lvl2pPr marL="653205" indent="-251232" algn="l" defTabSz="803944" rtl="0" eaLnBrk="1" latinLnBrk="1" hangingPunct="1">
        <a:spcBef>
          <a:spcPct val="20000"/>
        </a:spcBef>
        <a:buFont typeface="Arial" pitchFamily="34" charset="0"/>
        <a:buChar char="–"/>
        <a:defRPr sz="2471" kern="1200">
          <a:solidFill>
            <a:schemeClr val="tx1"/>
          </a:solidFill>
          <a:latin typeface="+mn-lt"/>
          <a:ea typeface="+mn-ea"/>
          <a:cs typeface="+mn-cs"/>
        </a:defRPr>
      </a:lvl2pPr>
      <a:lvl3pPr marL="1004934" indent="-200985" algn="l" defTabSz="803944" rtl="0" eaLnBrk="1" latinLnBrk="1" hangingPunct="1">
        <a:spcBef>
          <a:spcPct val="20000"/>
        </a:spcBef>
        <a:buFont typeface="Arial" pitchFamily="34" charset="0"/>
        <a:buChar char="•"/>
        <a:defRPr sz="2206" kern="1200">
          <a:solidFill>
            <a:schemeClr val="tx1"/>
          </a:solidFill>
          <a:latin typeface="+mn-lt"/>
          <a:ea typeface="+mn-ea"/>
          <a:cs typeface="+mn-cs"/>
        </a:defRPr>
      </a:lvl3pPr>
      <a:lvl4pPr marL="1406913"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4pPr>
      <a:lvl5pPr marL="1808881"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5pPr>
      <a:lvl6pPr marL="2210859"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6pPr>
      <a:lvl7pPr marL="2612828"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7pPr>
      <a:lvl8pPr marL="3014810"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8pPr>
      <a:lvl9pPr marL="3416773" indent="-200985" algn="l" defTabSz="803944" rtl="0" eaLnBrk="1" latinLnBrk="1"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ko-KR"/>
      </a:defPPr>
      <a:lvl1pPr marL="0" algn="l" defTabSz="803944" rtl="0" eaLnBrk="1" latinLnBrk="1" hangingPunct="1">
        <a:defRPr sz="1588" kern="1200">
          <a:solidFill>
            <a:schemeClr val="tx1"/>
          </a:solidFill>
          <a:latin typeface="+mn-lt"/>
          <a:ea typeface="+mn-ea"/>
          <a:cs typeface="+mn-cs"/>
        </a:defRPr>
      </a:lvl1pPr>
      <a:lvl2pPr marL="401971" algn="l" defTabSz="803944" rtl="0" eaLnBrk="1" latinLnBrk="1" hangingPunct="1">
        <a:defRPr sz="1588" kern="1200">
          <a:solidFill>
            <a:schemeClr val="tx1"/>
          </a:solidFill>
          <a:latin typeface="+mn-lt"/>
          <a:ea typeface="+mn-ea"/>
          <a:cs typeface="+mn-cs"/>
        </a:defRPr>
      </a:lvl2pPr>
      <a:lvl3pPr marL="803944" algn="l" defTabSz="803944" rtl="0" eaLnBrk="1" latinLnBrk="1" hangingPunct="1">
        <a:defRPr sz="1588" kern="1200">
          <a:solidFill>
            <a:schemeClr val="tx1"/>
          </a:solidFill>
          <a:latin typeface="+mn-lt"/>
          <a:ea typeface="+mn-ea"/>
          <a:cs typeface="+mn-cs"/>
        </a:defRPr>
      </a:lvl3pPr>
      <a:lvl4pPr marL="1205919" algn="l" defTabSz="803944" rtl="0" eaLnBrk="1" latinLnBrk="1" hangingPunct="1">
        <a:defRPr sz="1588" kern="1200">
          <a:solidFill>
            <a:schemeClr val="tx1"/>
          </a:solidFill>
          <a:latin typeface="+mn-lt"/>
          <a:ea typeface="+mn-ea"/>
          <a:cs typeface="+mn-cs"/>
        </a:defRPr>
      </a:lvl4pPr>
      <a:lvl5pPr marL="1607890" algn="l" defTabSz="803944" rtl="0" eaLnBrk="1" latinLnBrk="1" hangingPunct="1">
        <a:defRPr sz="1588" kern="1200">
          <a:solidFill>
            <a:schemeClr val="tx1"/>
          </a:solidFill>
          <a:latin typeface="+mn-lt"/>
          <a:ea typeface="+mn-ea"/>
          <a:cs typeface="+mn-cs"/>
        </a:defRPr>
      </a:lvl5pPr>
      <a:lvl6pPr marL="2009870" algn="l" defTabSz="803944" rtl="0" eaLnBrk="1" latinLnBrk="1" hangingPunct="1">
        <a:defRPr sz="1588" kern="1200">
          <a:solidFill>
            <a:schemeClr val="tx1"/>
          </a:solidFill>
          <a:latin typeface="+mn-lt"/>
          <a:ea typeface="+mn-ea"/>
          <a:cs typeface="+mn-cs"/>
        </a:defRPr>
      </a:lvl6pPr>
      <a:lvl7pPr marL="2411842" algn="l" defTabSz="803944" rtl="0" eaLnBrk="1" latinLnBrk="1" hangingPunct="1">
        <a:defRPr sz="1588" kern="1200">
          <a:solidFill>
            <a:schemeClr val="tx1"/>
          </a:solidFill>
          <a:latin typeface="+mn-lt"/>
          <a:ea typeface="+mn-ea"/>
          <a:cs typeface="+mn-cs"/>
        </a:defRPr>
      </a:lvl7pPr>
      <a:lvl8pPr marL="2813814" algn="l" defTabSz="803944" rtl="0" eaLnBrk="1" latinLnBrk="1" hangingPunct="1">
        <a:defRPr sz="1588" kern="1200">
          <a:solidFill>
            <a:schemeClr val="tx1"/>
          </a:solidFill>
          <a:latin typeface="+mn-lt"/>
          <a:ea typeface="+mn-ea"/>
          <a:cs typeface="+mn-cs"/>
        </a:defRPr>
      </a:lvl8pPr>
      <a:lvl9pPr marL="3215787" algn="l" defTabSz="803944" rtl="0" eaLnBrk="1" latinLnBrk="1"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5977A9"/>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19200" y="512765"/>
            <a:ext cx="10363200" cy="1271587"/>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altLang="ko-KR">
                <a:sym typeface="Consolas" pitchFamily="49" charset="0"/>
              </a:rPr>
              <a:t>Click to edit Master title style</a:t>
            </a:r>
          </a:p>
        </p:txBody>
      </p:sp>
      <p:sp>
        <p:nvSpPr>
          <p:cNvPr id="1027" name="Rectangle 2"/>
          <p:cNvSpPr>
            <a:spLocks noGrp="1" noChangeArrowheads="1"/>
          </p:cNvSpPr>
          <p:nvPr>
            <p:ph type="body" idx="1"/>
          </p:nvPr>
        </p:nvSpPr>
        <p:spPr bwMode="auto">
          <a:xfrm>
            <a:off x="1219200" y="1784350"/>
            <a:ext cx="10363200" cy="507365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altLang="ko-KR">
                <a:sym typeface="Corbel" pitchFamily="34" charset="0"/>
              </a:rPr>
              <a:t>Click to edit Master text styles</a:t>
            </a:r>
          </a:p>
          <a:p>
            <a:pPr lvl="1"/>
            <a:r>
              <a:rPr lang="en-US" altLang="ko-KR">
                <a:sym typeface="Corbel" pitchFamily="34" charset="0"/>
              </a:rPr>
              <a:t>Second level</a:t>
            </a:r>
          </a:p>
          <a:p>
            <a:pPr lvl="2"/>
            <a:r>
              <a:rPr lang="en-US" altLang="ko-KR">
                <a:sym typeface="Corbel" pitchFamily="34" charset="0"/>
              </a:rPr>
              <a:t>Third level</a:t>
            </a:r>
          </a:p>
          <a:p>
            <a:pPr lvl="3"/>
            <a:r>
              <a:rPr lang="en-US" altLang="ko-KR">
                <a:sym typeface="Corbel" pitchFamily="34" charset="0"/>
              </a:rPr>
              <a:t>Fourth level</a:t>
            </a:r>
          </a:p>
          <a:p>
            <a:pPr lvl="4"/>
            <a:r>
              <a:rPr lang="en-US" altLang="ko-KR">
                <a:sym typeface="Corbel" pitchFamily="34" charset="0"/>
              </a:rPr>
              <a:t>Fifth level</a:t>
            </a:r>
          </a:p>
        </p:txBody>
      </p:sp>
      <p:sp>
        <p:nvSpPr>
          <p:cNvPr id="2" name="Text Box 3"/>
          <p:cNvSpPr txBox="1">
            <a:spLocks noGrp="1" noChangeArrowheads="1"/>
          </p:cNvSpPr>
          <p:nvPr>
            <p:ph type="sldNum" sz="quarter" idx="4"/>
          </p:nvPr>
        </p:nvSpPr>
        <p:spPr bwMode="auto">
          <a:xfrm>
            <a:off x="11590867" y="6527800"/>
            <a:ext cx="385234" cy="2540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ctr">
              <a:defRPr>
                <a:solidFill>
                  <a:srgbClr val="D6ECFF"/>
                </a:solidFill>
                <a:ea typeface="굴림" pitchFamily="50" charset="-127"/>
                <a:cs typeface="+mn-cs"/>
              </a:defRPr>
            </a:lvl1pPr>
          </a:lstStyle>
          <a:p>
            <a:pPr>
              <a:defRPr/>
            </a:pPr>
            <a:fld id="{44A288F1-E91F-4D77-9ED4-C302C1E49461}" type="slidenum">
              <a:rPr lang="en-US" altLang="ko-KR"/>
              <a:pPr>
                <a:defRPr/>
              </a:pPr>
              <a:t>‹#›</a:t>
            </a:fld>
            <a:endParaRPr lang="en-US" altLang="ko-KR"/>
          </a:p>
        </p:txBody>
      </p:sp>
    </p:spTree>
    <p:extLst>
      <p:ext uri="{BB962C8B-B14F-4D97-AF65-F5344CB8AC3E}">
        <p14:creationId xmlns:p14="http://schemas.microsoft.com/office/powerpoint/2010/main" val="323805618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marL="39688" indent="-39688" algn="l" rtl="0" eaLnBrk="0" fontAlgn="base" hangingPunct="0">
        <a:spcBef>
          <a:spcPct val="0"/>
        </a:spcBef>
        <a:spcAft>
          <a:spcPct val="0"/>
        </a:spcAft>
        <a:defRPr sz="4000">
          <a:solidFill>
            <a:srgbClr val="C1EEFF"/>
          </a:solidFill>
          <a:latin typeface="+mj-lt"/>
          <a:ea typeface="+mj-ea"/>
          <a:cs typeface="+mj-cs"/>
          <a:sym typeface="Consolas" pitchFamily="49" charset="0"/>
        </a:defRPr>
      </a:lvl1pPr>
      <a:lvl2pPr marL="39688" indent="-39688" algn="l" rtl="0" eaLnBrk="0" fontAlgn="base" hangingPunct="0">
        <a:spcBef>
          <a:spcPct val="0"/>
        </a:spcBef>
        <a:spcAft>
          <a:spcPct val="0"/>
        </a:spcAft>
        <a:defRPr sz="4000">
          <a:solidFill>
            <a:srgbClr val="C1EEFF"/>
          </a:solidFill>
          <a:latin typeface="Consolas" charset="0"/>
          <a:ea typeface="ヒラギノ角ゴ ProN W3" charset="0"/>
          <a:cs typeface="ヒラギノ角ゴ ProN W3" charset="0"/>
          <a:sym typeface="Consolas" pitchFamily="49" charset="0"/>
        </a:defRPr>
      </a:lvl2pPr>
      <a:lvl3pPr marL="39688" indent="-39688" algn="l" rtl="0" eaLnBrk="0" fontAlgn="base" hangingPunct="0">
        <a:spcBef>
          <a:spcPct val="0"/>
        </a:spcBef>
        <a:spcAft>
          <a:spcPct val="0"/>
        </a:spcAft>
        <a:defRPr sz="4000">
          <a:solidFill>
            <a:srgbClr val="C1EEFF"/>
          </a:solidFill>
          <a:latin typeface="Consolas" charset="0"/>
          <a:ea typeface="ヒラギノ角ゴ ProN W3" charset="0"/>
          <a:cs typeface="ヒラギノ角ゴ ProN W3" charset="0"/>
          <a:sym typeface="Consolas" pitchFamily="49" charset="0"/>
        </a:defRPr>
      </a:lvl3pPr>
      <a:lvl4pPr marL="39688" indent="-39688" algn="l" rtl="0" eaLnBrk="0" fontAlgn="base" hangingPunct="0">
        <a:spcBef>
          <a:spcPct val="0"/>
        </a:spcBef>
        <a:spcAft>
          <a:spcPct val="0"/>
        </a:spcAft>
        <a:defRPr sz="4000">
          <a:solidFill>
            <a:srgbClr val="C1EEFF"/>
          </a:solidFill>
          <a:latin typeface="Consolas" charset="0"/>
          <a:ea typeface="ヒラギノ角ゴ ProN W3" charset="0"/>
          <a:cs typeface="ヒラギノ角ゴ ProN W3" charset="0"/>
          <a:sym typeface="Consolas" pitchFamily="49" charset="0"/>
        </a:defRPr>
      </a:lvl4pPr>
      <a:lvl5pPr marL="39688" indent="-39688" algn="l" rtl="0" eaLnBrk="0" fontAlgn="base" hangingPunct="0">
        <a:spcBef>
          <a:spcPct val="0"/>
        </a:spcBef>
        <a:spcAft>
          <a:spcPct val="0"/>
        </a:spcAft>
        <a:defRPr sz="4000">
          <a:solidFill>
            <a:srgbClr val="C1EEFF"/>
          </a:solidFill>
          <a:latin typeface="Consolas" charset="0"/>
          <a:ea typeface="ヒラギノ角ゴ ProN W3" charset="0"/>
          <a:cs typeface="ヒラギノ角ゴ ProN W3" charset="0"/>
          <a:sym typeface="Consolas" pitchFamily="49" charset="0"/>
        </a:defRPr>
      </a:lvl5pPr>
      <a:lvl6pPr marL="496888" algn="l" rtl="0" fontAlgn="base">
        <a:spcBef>
          <a:spcPct val="0"/>
        </a:spcBef>
        <a:spcAft>
          <a:spcPct val="0"/>
        </a:spcAft>
        <a:defRPr sz="4000">
          <a:solidFill>
            <a:srgbClr val="C1EEFF"/>
          </a:solidFill>
          <a:latin typeface="Consolas" charset="0"/>
          <a:ea typeface="ヒラギノ角ゴ ProN W3" charset="0"/>
          <a:cs typeface="ヒラギノ角ゴ ProN W3" charset="0"/>
          <a:sym typeface="Consolas" charset="0"/>
        </a:defRPr>
      </a:lvl6pPr>
      <a:lvl7pPr marL="954088" algn="l" rtl="0" fontAlgn="base">
        <a:spcBef>
          <a:spcPct val="0"/>
        </a:spcBef>
        <a:spcAft>
          <a:spcPct val="0"/>
        </a:spcAft>
        <a:defRPr sz="4000">
          <a:solidFill>
            <a:srgbClr val="C1EEFF"/>
          </a:solidFill>
          <a:latin typeface="Consolas" charset="0"/>
          <a:ea typeface="ヒラギノ角ゴ ProN W3" charset="0"/>
          <a:cs typeface="ヒラギノ角ゴ ProN W3" charset="0"/>
          <a:sym typeface="Consolas" charset="0"/>
        </a:defRPr>
      </a:lvl7pPr>
      <a:lvl8pPr marL="1411288" algn="l" rtl="0" fontAlgn="base">
        <a:spcBef>
          <a:spcPct val="0"/>
        </a:spcBef>
        <a:spcAft>
          <a:spcPct val="0"/>
        </a:spcAft>
        <a:defRPr sz="4000">
          <a:solidFill>
            <a:srgbClr val="C1EEFF"/>
          </a:solidFill>
          <a:latin typeface="Consolas" charset="0"/>
          <a:ea typeface="ヒラギノ角ゴ ProN W3" charset="0"/>
          <a:cs typeface="ヒラギノ角ゴ ProN W3" charset="0"/>
          <a:sym typeface="Consolas" charset="0"/>
        </a:defRPr>
      </a:lvl8pPr>
      <a:lvl9pPr marL="1868488" algn="l" rtl="0" fontAlgn="base">
        <a:spcBef>
          <a:spcPct val="0"/>
        </a:spcBef>
        <a:spcAft>
          <a:spcPct val="0"/>
        </a:spcAft>
        <a:defRPr sz="4000">
          <a:solidFill>
            <a:srgbClr val="C1EEFF"/>
          </a:solidFill>
          <a:latin typeface="Consolas" charset="0"/>
          <a:ea typeface="ヒラギノ角ゴ ProN W3" charset="0"/>
          <a:cs typeface="ヒラギノ角ゴ ProN W3" charset="0"/>
          <a:sym typeface="Consolas" charset="0"/>
        </a:defRPr>
      </a:lvl9pPr>
    </p:titleStyle>
    <p:bodyStyle>
      <a:lvl1pPr marL="349250" indent="-342900" algn="l" rtl="0" eaLnBrk="0" fontAlgn="base" hangingPunct="0">
        <a:spcBef>
          <a:spcPts val="700"/>
        </a:spcBef>
        <a:spcAft>
          <a:spcPct val="0"/>
        </a:spcAft>
        <a:buClr>
          <a:srgbClr val="D6ECFF"/>
        </a:buClr>
        <a:buSzPct val="93000"/>
        <a:buFont typeface="Wingdings" pitchFamily="2" charset="2"/>
        <a:buChar char="§"/>
        <a:defRPr sz="3000">
          <a:solidFill>
            <a:schemeClr val="tx1"/>
          </a:solidFill>
          <a:latin typeface="+mn-lt"/>
          <a:ea typeface="+mn-ea"/>
          <a:cs typeface="+mn-cs"/>
          <a:sym typeface="Corbel" pitchFamily="34" charset="0"/>
        </a:defRPr>
      </a:lvl1pPr>
      <a:lvl2pPr marL="677863" indent="-285750" algn="l" rtl="0" eaLnBrk="0" fontAlgn="base" hangingPunct="0">
        <a:spcBef>
          <a:spcPts val="600"/>
        </a:spcBef>
        <a:spcAft>
          <a:spcPct val="0"/>
        </a:spcAft>
        <a:buClr>
          <a:srgbClr val="EA157A"/>
        </a:buClr>
        <a:buSzPct val="88000"/>
        <a:buFont typeface="Wingdings" pitchFamily="2" charset="2"/>
        <a:buChar char="ú"/>
        <a:defRPr sz="2600">
          <a:solidFill>
            <a:schemeClr val="tx1"/>
          </a:solidFill>
          <a:latin typeface="+mn-lt"/>
          <a:ea typeface="+mn-ea"/>
          <a:cs typeface="+mn-cs"/>
          <a:sym typeface="Corbel" pitchFamily="34" charset="0"/>
        </a:defRPr>
      </a:lvl2pPr>
      <a:lvl3pPr marL="933450" indent="-228600" algn="l" rtl="0" eaLnBrk="0" fontAlgn="base" hangingPunct="0">
        <a:spcBef>
          <a:spcPts val="600"/>
        </a:spcBef>
        <a:spcAft>
          <a:spcPct val="0"/>
        </a:spcAft>
        <a:buClr>
          <a:srgbClr val="EA157A"/>
        </a:buClr>
        <a:buSzPct val="100000"/>
        <a:buFont typeface="Wingdings 2" pitchFamily="18" charset="2"/>
        <a:buChar char=" "/>
        <a:defRPr sz="2400">
          <a:solidFill>
            <a:schemeClr val="tx1"/>
          </a:solidFill>
          <a:latin typeface="+mn-lt"/>
          <a:ea typeface="+mn-ea"/>
          <a:cs typeface="+mn-cs"/>
          <a:sym typeface="Corbel" pitchFamily="34" charset="0"/>
        </a:defRPr>
      </a:lvl3pPr>
      <a:lvl4pPr marL="1198563" indent="-228600" algn="l" rtl="0" eaLnBrk="0" fontAlgn="base" hangingPunct="0">
        <a:spcBef>
          <a:spcPts val="500"/>
        </a:spcBef>
        <a:spcAft>
          <a:spcPct val="0"/>
        </a:spcAft>
        <a:buClr>
          <a:srgbClr val="FEB80A"/>
        </a:buClr>
        <a:buSzPct val="100000"/>
        <a:buFont typeface="Wingdings 3" pitchFamily="18" charset="2"/>
        <a:buChar char="­"/>
        <a:defRPr sz="2200">
          <a:solidFill>
            <a:schemeClr val="tx1"/>
          </a:solidFill>
          <a:latin typeface="+mn-lt"/>
          <a:ea typeface="+mn-ea"/>
          <a:cs typeface="+mn-cs"/>
          <a:sym typeface="Corbel" pitchFamily="34" charset="0"/>
        </a:defRPr>
      </a:lvl4pPr>
      <a:lvl5pPr marL="1419225" indent="-209550" algn="l" rtl="0" eaLnBrk="0" fontAlgn="base" hangingPunct="0">
        <a:spcBef>
          <a:spcPts val="500"/>
        </a:spcBef>
        <a:spcAft>
          <a:spcPct val="0"/>
        </a:spcAft>
        <a:buClr>
          <a:srgbClr val="FEB80A"/>
        </a:buClr>
        <a:buSzPct val="100000"/>
        <a:buFont typeface="Wingdings 2" pitchFamily="18" charset="2"/>
        <a:buChar char=""/>
        <a:defRPr sz="2000">
          <a:solidFill>
            <a:schemeClr val="tx1"/>
          </a:solidFill>
          <a:latin typeface="+mn-lt"/>
          <a:ea typeface="+mn-ea"/>
          <a:cs typeface="+mn-cs"/>
          <a:sym typeface="Corbel" pitchFamily="34" charset="0"/>
        </a:defRPr>
      </a:lvl5pPr>
      <a:lvl6pPr marL="1876425" indent="-209550" algn="l" rtl="0" fontAlgn="base">
        <a:spcBef>
          <a:spcPts val="500"/>
        </a:spcBef>
        <a:spcAft>
          <a:spcPct val="0"/>
        </a:spcAft>
        <a:buClr>
          <a:srgbClr val="FEB80A"/>
        </a:buClr>
        <a:buSzPct val="100000"/>
        <a:buFont typeface="Wingdings 2" charset="2"/>
        <a:buChar char=""/>
        <a:defRPr sz="2000">
          <a:solidFill>
            <a:schemeClr val="tx1"/>
          </a:solidFill>
          <a:latin typeface="+mn-lt"/>
          <a:ea typeface="+mn-ea"/>
          <a:cs typeface="+mn-cs"/>
          <a:sym typeface="Corbel" charset="0"/>
        </a:defRPr>
      </a:lvl6pPr>
      <a:lvl7pPr marL="2333625" indent="-209550" algn="l" rtl="0" fontAlgn="base">
        <a:spcBef>
          <a:spcPts val="500"/>
        </a:spcBef>
        <a:spcAft>
          <a:spcPct val="0"/>
        </a:spcAft>
        <a:buClr>
          <a:srgbClr val="FEB80A"/>
        </a:buClr>
        <a:buSzPct val="100000"/>
        <a:buFont typeface="Wingdings 2" charset="2"/>
        <a:buChar char=""/>
        <a:defRPr sz="2000">
          <a:solidFill>
            <a:schemeClr val="tx1"/>
          </a:solidFill>
          <a:latin typeface="+mn-lt"/>
          <a:ea typeface="+mn-ea"/>
          <a:cs typeface="+mn-cs"/>
          <a:sym typeface="Corbel" charset="0"/>
        </a:defRPr>
      </a:lvl7pPr>
      <a:lvl8pPr marL="2790825" indent="-209550" algn="l" rtl="0" fontAlgn="base">
        <a:spcBef>
          <a:spcPts val="500"/>
        </a:spcBef>
        <a:spcAft>
          <a:spcPct val="0"/>
        </a:spcAft>
        <a:buClr>
          <a:srgbClr val="FEB80A"/>
        </a:buClr>
        <a:buSzPct val="100000"/>
        <a:buFont typeface="Wingdings 2" charset="2"/>
        <a:buChar char=""/>
        <a:defRPr sz="2000">
          <a:solidFill>
            <a:schemeClr val="tx1"/>
          </a:solidFill>
          <a:latin typeface="+mn-lt"/>
          <a:ea typeface="+mn-ea"/>
          <a:cs typeface="+mn-cs"/>
          <a:sym typeface="Corbel" charset="0"/>
        </a:defRPr>
      </a:lvl8pPr>
      <a:lvl9pPr marL="3248025" indent="-209550" algn="l" rtl="0" fontAlgn="base">
        <a:spcBef>
          <a:spcPts val="500"/>
        </a:spcBef>
        <a:spcAft>
          <a:spcPct val="0"/>
        </a:spcAft>
        <a:buClr>
          <a:srgbClr val="FEB80A"/>
        </a:buClr>
        <a:buSzPct val="100000"/>
        <a:buFont typeface="Wingdings 2" charset="2"/>
        <a:buChar char=""/>
        <a:defRPr sz="2000">
          <a:solidFill>
            <a:schemeClr val="tx1"/>
          </a:solidFill>
          <a:latin typeface="+mn-lt"/>
          <a:ea typeface="+mn-ea"/>
          <a:cs typeface="+mn-cs"/>
          <a:sym typeface="Corbel"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2.emf"/><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endParaRPr lang="ko-KR" altLang="ko-KR"/>
          </a:p>
        </p:txBody>
      </p:sp>
      <p:sp>
        <p:nvSpPr>
          <p:cNvPr id="7171" name="Rectangle 3"/>
          <p:cNvSpPr>
            <a:spLocks noGrp="1" noChangeArrowheads="1"/>
          </p:cNvSpPr>
          <p:nvPr>
            <p:ph type="subTitle" idx="1"/>
          </p:nvPr>
        </p:nvSpPr>
        <p:spPr/>
        <p:txBody>
          <a:bodyPr/>
          <a:lstStyle/>
          <a:p>
            <a:pPr eaLnBrk="1" hangingPunct="1"/>
            <a:endParaRPr lang="ko-KR" altLang="ko-KR"/>
          </a:p>
        </p:txBody>
      </p:sp>
      <p:pic>
        <p:nvPicPr>
          <p:cNvPr id="7172" name="Picture 4" descr="2조감도(060117) copy"/>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p:spPr>
      </p:pic>
      <p:sp>
        <p:nvSpPr>
          <p:cNvPr id="1453067" name="Rectangle 11"/>
          <p:cNvSpPr>
            <a:spLocks noChangeArrowheads="1"/>
          </p:cNvSpPr>
          <p:nvPr/>
        </p:nvSpPr>
        <p:spPr bwMode="auto">
          <a:xfrm>
            <a:off x="609599" y="646159"/>
            <a:ext cx="10972800" cy="1422704"/>
          </a:xfrm>
          <a:prstGeom prst="rect">
            <a:avLst/>
          </a:prstGeom>
          <a:solidFill>
            <a:srgbClr val="002060">
              <a:alpha val="44000"/>
            </a:srgbClr>
          </a:solidFill>
          <a:ln w="9525" algn="ctr">
            <a:noFill/>
            <a:miter lim="800000"/>
            <a:headEnd/>
            <a:tailEnd/>
          </a:ln>
          <a:effectLst>
            <a:outerShdw dist="35921" dir="2700000" algn="ctr" rotWithShape="0">
              <a:srgbClr val="006666"/>
            </a:outerShdw>
          </a:effectLst>
        </p:spPr>
        <p:txBody>
          <a:bodyPr wrap="square" lIns="80402" tIns="40199" rIns="80402" bIns="40199">
            <a:spAutoFit/>
          </a:bodyPr>
          <a:lstStyle/>
          <a:p>
            <a:pPr marL="0" marR="0" lvl="0" indent="0" algn="ctr" defTabSz="806867" eaLnBrk="1" fontAlgn="base" latinLnBrk="0" hangingPunct="1">
              <a:lnSpc>
                <a:spcPct val="130000"/>
              </a:lnSpc>
              <a:spcBef>
                <a:spcPct val="0"/>
              </a:spcBef>
              <a:spcAft>
                <a:spcPct val="0"/>
              </a:spcAft>
              <a:buClrTx/>
              <a:buSzTx/>
              <a:buFontTx/>
              <a:buNone/>
              <a:tabLst/>
              <a:defRPr/>
            </a:pPr>
            <a:r>
              <a:rPr kumimoji="1" lang="en-US" altLang="ko-KR" sz="3353"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Kozuka Mincho Pro B" pitchFamily="18" charset="-128"/>
                <a:cs typeface="Arial" panose="020B0604020202020204" pitchFamily="34" charset="0"/>
              </a:rPr>
              <a:t>Prognosis and Problems after Liver Transplantation for Alcoholic</a:t>
            </a:r>
            <a:r>
              <a:rPr kumimoji="1" lang="en-US" altLang="ko-KR" sz="3353" b="1" i="0" u="none" strike="noStrike" kern="0" cap="none" spc="0" normalizeH="0" noProof="0" dirty="0">
                <a:ln>
                  <a:noFill/>
                </a:ln>
                <a:solidFill>
                  <a:srgbClr val="FFFF00"/>
                </a:solidFill>
                <a:effectLst>
                  <a:outerShdw blurRad="38100" dist="38100" dir="2700000" algn="tl">
                    <a:srgbClr val="000000"/>
                  </a:outerShdw>
                </a:effectLst>
                <a:uLnTx/>
                <a:uFillTx/>
                <a:latin typeface="Arial" panose="020B0604020202020204" pitchFamily="34" charset="0"/>
                <a:ea typeface="Kozuka Mincho Pro B" pitchFamily="18" charset="-128"/>
                <a:cs typeface="Arial" panose="020B0604020202020204" pitchFamily="34" charset="0"/>
              </a:rPr>
              <a:t> Liver Disease</a:t>
            </a:r>
            <a:endParaRPr kumimoji="1" lang="en-US" altLang="ko-KR" sz="3353"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Kozuka Mincho Pro B" pitchFamily="18" charset="-128"/>
              <a:cs typeface="Arial" panose="020B0604020202020204" pitchFamily="34" charset="0"/>
            </a:endParaRPr>
          </a:p>
        </p:txBody>
      </p:sp>
      <p:sp>
        <p:nvSpPr>
          <p:cNvPr id="12" name="Rectangle 6"/>
          <p:cNvSpPr>
            <a:spLocks noChangeArrowheads="1"/>
          </p:cNvSpPr>
          <p:nvPr/>
        </p:nvSpPr>
        <p:spPr bwMode="auto">
          <a:xfrm>
            <a:off x="1747284" y="5906922"/>
            <a:ext cx="8651524" cy="889511"/>
          </a:xfrm>
          <a:prstGeom prst="rect">
            <a:avLst/>
          </a:prstGeom>
          <a:solidFill>
            <a:srgbClr val="FFFF00">
              <a:alpha val="50000"/>
            </a:srgbClr>
          </a:solidFill>
          <a:ln w="9525">
            <a:noFill/>
            <a:miter lim="800000"/>
            <a:headEnd/>
            <a:tailEnd/>
          </a:ln>
        </p:spPr>
        <p:txBody>
          <a:bodyPr lIns="80956" tIns="40480" rIns="80956" bIns="40480" anchor="ctr" anchorCtr="0"/>
          <a:lstStyle/>
          <a:p>
            <a:pPr marL="301490" marR="0" lvl="0" indent="-301490" algn="ctr" defTabSz="806867" eaLnBrk="1" fontAlgn="base" latinLnBrk="0" hangingPunct="1">
              <a:lnSpc>
                <a:spcPct val="100000"/>
              </a:lnSpc>
              <a:spcBef>
                <a:spcPct val="0"/>
              </a:spcBef>
              <a:spcAft>
                <a:spcPct val="0"/>
              </a:spcAft>
              <a:buClrTx/>
              <a:buSzTx/>
              <a:buFontTx/>
              <a:buNone/>
              <a:tabLst/>
              <a:defRPr/>
            </a:pPr>
            <a:r>
              <a:rPr kumimoji="1" lang="en-US" altLang="ko-KR" sz="1765" b="1" i="0" u="none" strike="noStrike" kern="0" cap="none" spc="0" normalizeH="0" baseline="0" noProof="0" dirty="0">
                <a:ln>
                  <a:noFill/>
                </a:ln>
                <a:solidFill>
                  <a:srgbClr val="0000FF"/>
                </a:solidFill>
                <a:effectLst/>
                <a:uLnTx/>
                <a:uFillTx/>
                <a:latin typeface="Times New Roman" pitchFamily="18" charset="0"/>
                <a:ea typeface="신명조" charset="-127"/>
              </a:rPr>
              <a:t>Department of Surgery, Division of </a:t>
            </a:r>
            <a:r>
              <a:rPr kumimoji="1" lang="en-US" altLang="ko-KR" sz="1765" b="1" i="0" u="none" strike="noStrike" kern="0" cap="none" spc="0" normalizeH="0" baseline="0" noProof="0" dirty="0" err="1">
                <a:ln>
                  <a:noFill/>
                </a:ln>
                <a:solidFill>
                  <a:srgbClr val="0000FF"/>
                </a:solidFill>
                <a:effectLst/>
                <a:uLnTx/>
                <a:uFillTx/>
                <a:latin typeface="Times New Roman" pitchFamily="18" charset="0"/>
                <a:ea typeface="신명조" charset="-127"/>
              </a:rPr>
              <a:t>Hepatobiliary</a:t>
            </a:r>
            <a:r>
              <a:rPr kumimoji="1" lang="en-US" altLang="ko-KR" sz="1765" b="1" i="0" u="none" strike="noStrike" kern="0" cap="none" spc="0" normalizeH="0" baseline="0" noProof="0" dirty="0">
                <a:ln>
                  <a:noFill/>
                </a:ln>
                <a:solidFill>
                  <a:srgbClr val="0000FF"/>
                </a:solidFill>
                <a:effectLst/>
                <a:uLnTx/>
                <a:uFillTx/>
                <a:latin typeface="Times New Roman" pitchFamily="18" charset="0"/>
                <a:ea typeface="신명조" charset="-127"/>
              </a:rPr>
              <a:t> Surgery and Liver Transplantation , University of Ulsan College of Medicine and </a:t>
            </a:r>
          </a:p>
          <a:p>
            <a:pPr marL="301490" marR="0" lvl="0" indent="-301490" algn="ctr" defTabSz="806867" eaLnBrk="1" fontAlgn="base" latinLnBrk="0" hangingPunct="1">
              <a:lnSpc>
                <a:spcPct val="100000"/>
              </a:lnSpc>
              <a:spcBef>
                <a:spcPct val="0"/>
              </a:spcBef>
              <a:spcAft>
                <a:spcPct val="0"/>
              </a:spcAft>
              <a:buClrTx/>
              <a:buSzTx/>
              <a:buFontTx/>
              <a:buNone/>
              <a:tabLst/>
              <a:defRPr/>
            </a:pPr>
            <a:r>
              <a:rPr kumimoji="1" lang="en-US" altLang="ko-KR" sz="1765" b="1" i="0" u="none" strike="noStrike" kern="0" cap="none" spc="0" normalizeH="0" baseline="0" noProof="0" dirty="0" err="1">
                <a:ln>
                  <a:noFill/>
                </a:ln>
                <a:solidFill>
                  <a:srgbClr val="0000FF"/>
                </a:solidFill>
                <a:effectLst/>
                <a:uLnTx/>
                <a:uFillTx/>
                <a:latin typeface="Times New Roman" pitchFamily="18" charset="0"/>
                <a:ea typeface="신명조" charset="-127"/>
              </a:rPr>
              <a:t>Asan</a:t>
            </a:r>
            <a:r>
              <a:rPr kumimoji="1" lang="en-US" altLang="ko-KR" sz="1765" b="1" i="0" u="none" strike="noStrike" kern="0" cap="none" spc="0" normalizeH="0" baseline="0" noProof="0" dirty="0">
                <a:ln>
                  <a:noFill/>
                </a:ln>
                <a:solidFill>
                  <a:srgbClr val="0000FF"/>
                </a:solidFill>
                <a:effectLst/>
                <a:uLnTx/>
                <a:uFillTx/>
                <a:latin typeface="Times New Roman" pitchFamily="18" charset="0"/>
                <a:ea typeface="신명조" charset="-127"/>
              </a:rPr>
              <a:t> Medical Center,  Seoul, Korea</a:t>
            </a:r>
          </a:p>
        </p:txBody>
      </p:sp>
      <p:sp>
        <p:nvSpPr>
          <p:cNvPr id="13" name="Rectangle 7"/>
          <p:cNvSpPr>
            <a:spLocks noChangeArrowheads="1"/>
          </p:cNvSpPr>
          <p:nvPr/>
        </p:nvSpPr>
        <p:spPr bwMode="auto">
          <a:xfrm>
            <a:off x="2042106" y="3619628"/>
            <a:ext cx="8107799" cy="841648"/>
          </a:xfrm>
          <a:prstGeom prst="rect">
            <a:avLst/>
          </a:prstGeom>
          <a:solidFill>
            <a:srgbClr val="92D050">
              <a:alpha val="36000"/>
            </a:srgbClr>
          </a:solidFill>
          <a:ln w="9525" algn="ctr">
            <a:noFill/>
            <a:miter lim="800000"/>
            <a:headEnd/>
            <a:tailEnd/>
          </a:ln>
          <a:effectLst>
            <a:outerShdw dist="35921" dir="2700000" algn="ctr" rotWithShape="0">
              <a:srgbClr val="000000"/>
            </a:outerShdw>
          </a:effectLst>
        </p:spPr>
        <p:txBody>
          <a:bodyPr wrap="square" lIns="80402" tIns="40199" rIns="80402" bIns="40199">
            <a:spAutoFit/>
          </a:bodyPr>
          <a:lstStyle/>
          <a:p>
            <a:pPr marL="0" marR="0" lvl="0" indent="0" algn="ctr" defTabSz="806867" eaLnBrk="1" fontAlgn="auto" latinLnBrk="0" hangingPunct="1">
              <a:lnSpc>
                <a:spcPct val="130000"/>
              </a:lnSpc>
              <a:spcBef>
                <a:spcPct val="50000"/>
              </a:spcBef>
              <a:spcAft>
                <a:spcPts val="0"/>
              </a:spcAft>
              <a:buClrTx/>
              <a:buSzTx/>
              <a:buFontTx/>
              <a:buNone/>
              <a:tabLst/>
              <a:defRPr/>
            </a:pPr>
            <a:r>
              <a:rPr kumimoji="0" lang="en-US" altLang="ko-KR" sz="4236" b="1" i="0" u="none" strike="noStrike" kern="0" cap="none" spc="0" normalizeH="0" baseline="0" noProof="0" dirty="0">
                <a:ln>
                  <a:noFill/>
                </a:ln>
                <a:solidFill>
                  <a:schemeClr val="accent1">
                    <a:lumMod val="60000"/>
                    <a:lumOff val="40000"/>
                  </a:schemeClr>
                </a:solidFill>
                <a:effectLst/>
                <a:uLnTx/>
                <a:uFillTx/>
                <a:latin typeface="Franklin Gothic Medium" pitchFamily="34" charset="0"/>
              </a:rPr>
              <a:t>Dong-Hwan</a:t>
            </a:r>
            <a:r>
              <a:rPr kumimoji="0" lang="en-US" altLang="ko-KR" sz="4236" b="1" i="0" u="none" strike="noStrike" kern="0" cap="none" spc="0" normalizeH="0" noProof="0" dirty="0">
                <a:ln>
                  <a:noFill/>
                </a:ln>
                <a:solidFill>
                  <a:schemeClr val="accent1">
                    <a:lumMod val="60000"/>
                    <a:lumOff val="40000"/>
                  </a:schemeClr>
                </a:solidFill>
                <a:effectLst/>
                <a:uLnTx/>
                <a:uFillTx/>
                <a:latin typeface="Franklin Gothic Medium" pitchFamily="34" charset="0"/>
              </a:rPr>
              <a:t> Jung</a:t>
            </a:r>
            <a:endParaRPr kumimoji="0" lang="en-US" altLang="ko-KR" sz="4236" b="1" i="0" u="none" strike="noStrike" kern="0" cap="none" spc="0" normalizeH="0" baseline="0" noProof="0" dirty="0">
              <a:ln>
                <a:noFill/>
              </a:ln>
              <a:solidFill>
                <a:schemeClr val="accent1">
                  <a:lumMod val="60000"/>
                  <a:lumOff val="40000"/>
                </a:schemeClr>
              </a:solidFill>
              <a:effectLst>
                <a:outerShdw blurRad="38100" dist="38100" dir="2700000" algn="tl">
                  <a:srgbClr val="C0C0C0"/>
                </a:outerShdw>
              </a:effectLst>
              <a:uLnTx/>
              <a:uFillTx/>
              <a:latin typeface="Franklin Gothic Medium" pitchFamily="34" charset="0"/>
            </a:endParaRPr>
          </a:p>
        </p:txBody>
      </p:sp>
    </p:spTree>
    <p:extLst>
      <p:ext uri="{BB962C8B-B14F-4D97-AF65-F5344CB8AC3E}">
        <p14:creationId xmlns:p14="http://schemas.microsoft.com/office/powerpoint/2010/main" val="16501200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stretch>
            <a:fillRect/>
          </a:stretch>
        </p:blipFill>
        <p:spPr>
          <a:xfrm>
            <a:off x="3731838" y="1185333"/>
            <a:ext cx="7046228" cy="4849966"/>
          </a:xfrm>
          <a:prstGeom prst="rect">
            <a:avLst/>
          </a:prstGeom>
        </p:spPr>
      </p:pic>
      <p:sp>
        <p:nvSpPr>
          <p:cNvPr id="3" name="직사각형 2"/>
          <p:cNvSpPr/>
          <p:nvPr/>
        </p:nvSpPr>
        <p:spPr>
          <a:xfrm>
            <a:off x="308114" y="1847391"/>
            <a:ext cx="3697356" cy="830997"/>
          </a:xfrm>
          <a:prstGeom prst="rect">
            <a:avLst/>
          </a:prstGeom>
        </p:spPr>
        <p:txBody>
          <a:bodyPr wrap="square">
            <a:spAutoFit/>
          </a:bodyPr>
          <a:lstStyle/>
          <a:p>
            <a:r>
              <a:rPr lang="en-US" sz="2400" b="1" i="0" u="none" strike="noStrike" baseline="0" dirty="0">
                <a:solidFill>
                  <a:srgbClr val="00007B"/>
                </a:solidFill>
                <a:latin typeface="Arial" panose="020B0604020202020204" pitchFamily="34" charset="0"/>
                <a:cs typeface="Arial" panose="020B0604020202020204" pitchFamily="34" charset="0"/>
              </a:rPr>
              <a:t>OPTN/SRTR 2013</a:t>
            </a:r>
          </a:p>
          <a:p>
            <a:r>
              <a:rPr lang="en-US" sz="2400" b="1" i="0" u="none" strike="noStrike" baseline="0" dirty="0">
                <a:solidFill>
                  <a:srgbClr val="00007B"/>
                </a:solidFill>
                <a:latin typeface="Arial" panose="020B0604020202020204" pitchFamily="34" charset="0"/>
                <a:cs typeface="Arial" panose="020B0604020202020204" pitchFamily="34" charset="0"/>
              </a:rPr>
              <a:t>Annual Data Report</a:t>
            </a:r>
            <a:endParaRPr lang="en-US" sz="1600" b="1" dirty="0">
              <a:latin typeface="Arial" panose="020B0604020202020204" pitchFamily="34" charset="0"/>
              <a:cs typeface="Arial" panose="020B0604020202020204" pitchFamily="34" charset="0"/>
            </a:endParaRPr>
          </a:p>
        </p:txBody>
      </p:sp>
      <p:sp>
        <p:nvSpPr>
          <p:cNvPr id="4" name="TextBox 3"/>
          <p:cNvSpPr txBox="1"/>
          <p:nvPr/>
        </p:nvSpPr>
        <p:spPr>
          <a:xfrm>
            <a:off x="6146800" y="6168948"/>
            <a:ext cx="46228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Kim_et_al-2015-American_Journal_of_Transplantation</a:t>
            </a:r>
          </a:p>
        </p:txBody>
      </p:sp>
      <p:sp>
        <p:nvSpPr>
          <p:cNvPr id="5" name="TextBox 4"/>
          <p:cNvSpPr txBox="1"/>
          <p:nvPr/>
        </p:nvSpPr>
        <p:spPr>
          <a:xfrm>
            <a:off x="3483113" y="160867"/>
            <a:ext cx="5327374" cy="584775"/>
          </a:xfrm>
          <a:prstGeom prst="rect">
            <a:avLst/>
          </a:prstGeom>
          <a:noFill/>
        </p:spPr>
        <p:txBody>
          <a:bodyPr wrap="square" rtlCol="0">
            <a:spAutoFit/>
          </a:bodyPr>
          <a:lstStyle/>
          <a:p>
            <a:pPr lvl="0" algn="ctr"/>
            <a:r>
              <a:rPr lang="en-US" sz="3200" b="1" dirty="0">
                <a:solidFill>
                  <a:srgbClr val="0066FF"/>
                </a:solidFill>
                <a:latin typeface="Arial" panose="020B0604020202020204" pitchFamily="34" charset="0"/>
                <a:cs typeface="Arial" panose="020B0604020202020204" pitchFamily="34" charset="0"/>
              </a:rPr>
              <a:t>Prognosis after LT for ALD</a:t>
            </a:r>
          </a:p>
        </p:txBody>
      </p:sp>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062418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3674" y="1329546"/>
            <a:ext cx="4062325" cy="2585323"/>
          </a:xfrm>
          <a:prstGeom prst="rect">
            <a:avLst/>
          </a:prstGeom>
          <a:noFill/>
        </p:spPr>
        <p:txBody>
          <a:bodyPr wrap="square" rtlCol="0">
            <a:spAutoFit/>
          </a:bodyPr>
          <a:lstStyle/>
          <a:p>
            <a:pPr algn="just"/>
            <a:r>
              <a:rPr lang="en-US" b="1" dirty="0">
                <a:solidFill>
                  <a:srgbClr val="231F20"/>
                </a:solidFill>
                <a:latin typeface="Arial" panose="020B0604020202020204" pitchFamily="34" charset="0"/>
                <a:cs typeface="Arial" panose="020B0604020202020204" pitchFamily="34" charset="0"/>
              </a:rPr>
              <a:t>the effect of alcoholic liver disease</a:t>
            </a:r>
          </a:p>
          <a:p>
            <a:pPr algn="just"/>
            <a:r>
              <a:rPr lang="en-US" b="1" dirty="0">
                <a:solidFill>
                  <a:srgbClr val="231F20"/>
                </a:solidFill>
                <a:latin typeface="Arial" panose="020B0604020202020204" pitchFamily="34" charset="0"/>
                <a:cs typeface="Arial" panose="020B0604020202020204" pitchFamily="34" charset="0"/>
              </a:rPr>
              <a:t>(ALD) and hepatitis C virus (HCV) infection on </a:t>
            </a:r>
            <a:r>
              <a:rPr lang="en-US" b="1" dirty="0">
                <a:solidFill>
                  <a:srgbClr val="00B050"/>
                </a:solidFill>
                <a:latin typeface="Arial" panose="020B0604020202020204" pitchFamily="34" charset="0"/>
                <a:cs typeface="Arial" panose="020B0604020202020204" pitchFamily="34" charset="0"/>
              </a:rPr>
              <a:t>waiting list mortality, post transplant mortality, and the survival benefit of DDLT using US data from the SRTR on 38,899 adults</a:t>
            </a:r>
            <a:r>
              <a:rPr lang="en-US" b="1" dirty="0">
                <a:solidFill>
                  <a:srgbClr val="231F20"/>
                </a:solidFill>
                <a:latin typeface="Arial" panose="020B0604020202020204" pitchFamily="34" charset="0"/>
                <a:cs typeface="Arial" panose="020B0604020202020204" pitchFamily="34" charset="0"/>
              </a:rPr>
              <a:t> placed on the transplant waiting list between September 2001 and December 2006</a:t>
            </a:r>
            <a:r>
              <a:rPr lang="en-US" b="1" dirty="0">
                <a:solidFill>
                  <a:srgbClr val="231F20"/>
                </a:solidFill>
                <a:latin typeface="AGaramond-Bold"/>
              </a:rPr>
              <a:t>.</a:t>
            </a:r>
            <a:endParaRPr lang="en-US" dirty="0"/>
          </a:p>
        </p:txBody>
      </p:sp>
      <p:pic>
        <p:nvPicPr>
          <p:cNvPr id="3" name="그림 2"/>
          <p:cNvPicPr>
            <a:picLocks noChangeAspect="1"/>
          </p:cNvPicPr>
          <p:nvPr/>
        </p:nvPicPr>
        <p:blipFill>
          <a:blip r:embed="rId3"/>
          <a:stretch>
            <a:fillRect/>
          </a:stretch>
        </p:blipFill>
        <p:spPr>
          <a:xfrm>
            <a:off x="584200" y="4622242"/>
            <a:ext cx="4861763" cy="1465292"/>
          </a:xfrm>
          <a:prstGeom prst="rect">
            <a:avLst/>
          </a:prstGeom>
        </p:spPr>
      </p:pic>
      <p:pic>
        <p:nvPicPr>
          <p:cNvPr id="4" name="그림 3"/>
          <p:cNvPicPr>
            <a:picLocks noChangeAspect="1"/>
          </p:cNvPicPr>
          <p:nvPr/>
        </p:nvPicPr>
        <p:blipFill>
          <a:blip r:embed="rId4"/>
          <a:stretch>
            <a:fillRect/>
          </a:stretch>
        </p:blipFill>
        <p:spPr>
          <a:xfrm>
            <a:off x="5401733" y="1158213"/>
            <a:ext cx="6282267" cy="3171825"/>
          </a:xfrm>
          <a:prstGeom prst="rect">
            <a:avLst/>
          </a:prstGeom>
        </p:spPr>
      </p:pic>
      <p:sp>
        <p:nvSpPr>
          <p:cNvPr id="5" name="TextBox 4"/>
          <p:cNvSpPr txBox="1"/>
          <p:nvPr/>
        </p:nvSpPr>
        <p:spPr>
          <a:xfrm>
            <a:off x="7366000" y="6400800"/>
            <a:ext cx="3623734" cy="307777"/>
          </a:xfrm>
          <a:prstGeom prst="rect">
            <a:avLst/>
          </a:prstGeom>
          <a:noFill/>
        </p:spPr>
        <p:txBody>
          <a:bodyPr wrap="square" rtlCol="0">
            <a:spAutoFit/>
          </a:bodyPr>
          <a:lstStyle/>
          <a:p>
            <a:r>
              <a:rPr lang="en-US" sz="1400" i="1" dirty="0">
                <a:solidFill>
                  <a:srgbClr val="231F20"/>
                </a:solidFill>
                <a:latin typeface="Arial" panose="020B0604020202020204" pitchFamily="34" charset="0"/>
                <a:cs typeface="Arial" panose="020B0604020202020204" pitchFamily="34" charset="0"/>
              </a:rPr>
              <a:t>H</a:t>
            </a:r>
            <a:r>
              <a:rPr lang="en-US" sz="1400" i="1" strike="noStrike" baseline="0" dirty="0">
                <a:solidFill>
                  <a:srgbClr val="231F20"/>
                </a:solidFill>
                <a:latin typeface="Arial" panose="020B0604020202020204" pitchFamily="34" charset="0"/>
                <a:cs typeface="Arial" panose="020B0604020202020204" pitchFamily="34" charset="0"/>
              </a:rPr>
              <a:t>EPATOLOGY </a:t>
            </a:r>
            <a:r>
              <a:rPr lang="en-US" sz="1400" i="1" dirty="0">
                <a:solidFill>
                  <a:srgbClr val="231F20"/>
                </a:solidFill>
                <a:latin typeface="Arial" panose="020B0604020202020204" pitchFamily="34" charset="0"/>
                <a:cs typeface="Arial" panose="020B0604020202020204" pitchFamily="34" charset="0"/>
              </a:rPr>
              <a:t>2009; 50:400-406</a:t>
            </a:r>
            <a:endParaRPr lang="en-US" sz="1400" i="1" dirty="0">
              <a:latin typeface="Arial" panose="020B0604020202020204" pitchFamily="34" charset="0"/>
              <a:cs typeface="Arial" panose="020B0604020202020204" pitchFamily="34" charset="0"/>
            </a:endParaRPr>
          </a:p>
        </p:txBody>
      </p:sp>
      <p:sp>
        <p:nvSpPr>
          <p:cNvPr id="6" name="TextBox 5"/>
          <p:cNvSpPr txBox="1"/>
          <p:nvPr/>
        </p:nvSpPr>
        <p:spPr>
          <a:xfrm>
            <a:off x="5689599" y="4604751"/>
            <a:ext cx="5901267" cy="1200329"/>
          </a:xfrm>
          <a:prstGeom prst="rect">
            <a:avLst/>
          </a:prstGeom>
          <a:noFill/>
        </p:spPr>
        <p:txBody>
          <a:bodyPr wrap="square" rtlCol="0">
            <a:spAutoFit/>
          </a:bodyPr>
          <a:lstStyle/>
          <a:p>
            <a:r>
              <a:rPr lang="en-US" b="1" dirty="0">
                <a:solidFill>
                  <a:srgbClr val="FF00FF"/>
                </a:solidFill>
                <a:latin typeface="Arial" panose="020B0604020202020204" pitchFamily="34" charset="0"/>
                <a:cs typeface="Arial" panose="020B0604020202020204" pitchFamily="34" charset="0"/>
              </a:rPr>
              <a:t>HCV status has a significant negative impact on the survival benefit of liver transplantation. In contrast, the presence of ALD does not influence liver transplant survival benefit.</a:t>
            </a:r>
            <a:endParaRPr lang="en-US" dirty="0">
              <a:solidFill>
                <a:srgbClr val="FF00FF"/>
              </a:solidFill>
              <a:latin typeface="Arial" panose="020B0604020202020204" pitchFamily="34" charset="0"/>
              <a:cs typeface="Arial" panose="020B0604020202020204" pitchFamily="34" charset="0"/>
            </a:endParaRPr>
          </a:p>
        </p:txBody>
      </p:sp>
      <p:sp>
        <p:nvSpPr>
          <p:cNvPr id="7" name="직사각형 6"/>
          <p:cNvSpPr/>
          <p:nvPr/>
        </p:nvSpPr>
        <p:spPr>
          <a:xfrm>
            <a:off x="5401734" y="3079659"/>
            <a:ext cx="6375400" cy="76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19062" y="160867"/>
            <a:ext cx="5377068" cy="584775"/>
          </a:xfrm>
          <a:prstGeom prst="rect">
            <a:avLst/>
          </a:prstGeom>
          <a:noFill/>
        </p:spPr>
        <p:txBody>
          <a:bodyPr wrap="square" rtlCol="0">
            <a:spAutoFit/>
          </a:bodyPr>
          <a:lstStyle/>
          <a:p>
            <a:pPr lvl="0" algn="ctr"/>
            <a:r>
              <a:rPr lang="en-US" sz="3200" b="1" dirty="0">
                <a:solidFill>
                  <a:srgbClr val="0066FF"/>
                </a:solidFill>
                <a:latin typeface="Arial" panose="020B0604020202020204" pitchFamily="34" charset="0"/>
                <a:cs typeface="Arial" panose="020B0604020202020204" pitchFamily="34" charset="0"/>
              </a:rPr>
              <a:t>Prognosis after LT for ALD</a:t>
            </a:r>
          </a:p>
        </p:txBody>
      </p:sp>
      <p:pic>
        <p:nvPicPr>
          <p:cNvPr id="9"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098415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stretch>
            <a:fillRect/>
          </a:stretch>
        </p:blipFill>
        <p:spPr>
          <a:xfrm>
            <a:off x="4888166" y="1053074"/>
            <a:ext cx="6076950" cy="4962525"/>
          </a:xfrm>
          <a:prstGeom prst="rect">
            <a:avLst/>
          </a:prstGeom>
        </p:spPr>
      </p:pic>
      <p:sp>
        <p:nvSpPr>
          <p:cNvPr id="4" name="TextBox 3"/>
          <p:cNvSpPr txBox="1"/>
          <p:nvPr/>
        </p:nvSpPr>
        <p:spPr>
          <a:xfrm>
            <a:off x="5310809" y="6350569"/>
            <a:ext cx="4580467"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American Journal of Transplantation 2010; 10: 138–148</a:t>
            </a:r>
          </a:p>
        </p:txBody>
      </p:sp>
      <p:sp>
        <p:nvSpPr>
          <p:cNvPr id="5" name="직사각형 4"/>
          <p:cNvSpPr/>
          <p:nvPr/>
        </p:nvSpPr>
        <p:spPr>
          <a:xfrm>
            <a:off x="4633107" y="2248084"/>
            <a:ext cx="6663267" cy="22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직사각형 5"/>
          <p:cNvSpPr/>
          <p:nvPr/>
        </p:nvSpPr>
        <p:spPr>
          <a:xfrm>
            <a:off x="4633106" y="2957076"/>
            <a:ext cx="6663267" cy="22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5112" y="1929608"/>
            <a:ext cx="4573054" cy="954107"/>
          </a:xfrm>
          <a:prstGeom prst="rect">
            <a:avLst/>
          </a:prstGeom>
          <a:noFill/>
        </p:spPr>
        <p:txBody>
          <a:bodyPr wrap="square" rtlCol="0">
            <a:spAutoFit/>
          </a:bodyPr>
          <a:lstStyle/>
          <a:p>
            <a:pPr algn="ctr"/>
            <a:r>
              <a:rPr lang="en-US" altLang="ko-KR" sz="2800" b="1" dirty="0">
                <a:solidFill>
                  <a:srgbClr val="FF00FF"/>
                </a:solidFill>
                <a:latin typeface="Arial" pitchFamily="34" charset="0"/>
                <a:cs typeface="Arial" pitchFamily="34" charset="0"/>
              </a:rPr>
              <a:t>Cause of Death </a:t>
            </a:r>
          </a:p>
          <a:p>
            <a:pPr algn="ctr"/>
            <a:r>
              <a:rPr lang="en-US" altLang="ko-KR" sz="2800" b="1" dirty="0">
                <a:solidFill>
                  <a:srgbClr val="FF00FF"/>
                </a:solidFill>
                <a:latin typeface="Arial" pitchFamily="34" charset="0"/>
                <a:cs typeface="Arial" pitchFamily="34" charset="0"/>
              </a:rPr>
              <a:t>after LT for ALD</a:t>
            </a:r>
            <a:endParaRPr lang="ko-KR" altLang="en-US" sz="3200" b="1" dirty="0">
              <a:solidFill>
                <a:srgbClr val="FF00FF"/>
              </a:solidFill>
              <a:latin typeface="Arial" pitchFamily="34" charset="0"/>
              <a:cs typeface="Arial" pitchFamily="34" charset="0"/>
            </a:endParaRPr>
          </a:p>
        </p:txBody>
      </p:sp>
      <p:pic>
        <p:nvPicPr>
          <p:cNvPr id="8"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
        <p:nvSpPr>
          <p:cNvPr id="9" name="TextBox 8"/>
          <p:cNvSpPr txBox="1"/>
          <p:nvPr/>
        </p:nvSpPr>
        <p:spPr>
          <a:xfrm>
            <a:off x="3419062" y="160867"/>
            <a:ext cx="5377068" cy="584775"/>
          </a:xfrm>
          <a:prstGeom prst="rect">
            <a:avLst/>
          </a:prstGeom>
          <a:noFill/>
        </p:spPr>
        <p:txBody>
          <a:bodyPr wrap="square" rtlCol="0">
            <a:spAutoFit/>
          </a:bodyPr>
          <a:lstStyle/>
          <a:p>
            <a:pPr lvl="0" algn="ctr"/>
            <a:r>
              <a:rPr lang="en-US" sz="3200" b="1" dirty="0">
                <a:solidFill>
                  <a:srgbClr val="0066FF"/>
                </a:solidFill>
                <a:latin typeface="Arial" panose="020B0604020202020204" pitchFamily="34" charset="0"/>
                <a:cs typeface="Arial" panose="020B0604020202020204" pitchFamily="34" charset="0"/>
              </a:rPr>
              <a:t>Prognosis after LT for ALD</a:t>
            </a:r>
          </a:p>
        </p:txBody>
      </p:sp>
      <p:sp>
        <p:nvSpPr>
          <p:cNvPr id="10" name="직사각형 9"/>
          <p:cNvSpPr/>
          <p:nvPr/>
        </p:nvSpPr>
        <p:spPr>
          <a:xfrm>
            <a:off x="4622983" y="3402112"/>
            <a:ext cx="6663267" cy="220133"/>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11" name="TextBox 10"/>
          <p:cNvSpPr txBox="1"/>
          <p:nvPr/>
        </p:nvSpPr>
        <p:spPr>
          <a:xfrm>
            <a:off x="1936325" y="742058"/>
            <a:ext cx="8342542"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Liver Transplantation for Alcoholic Liver Disease in Europe: A Study from the ELTR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326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sz="3200" b="1" dirty="0">
                <a:solidFill>
                  <a:srgbClr val="0066FF"/>
                </a:solidFill>
                <a:latin typeface="Arial" panose="020B0604020202020204" pitchFamily="34" charset="0"/>
                <a:cs typeface="Arial" panose="020B0604020202020204" pitchFamily="34" charset="0"/>
              </a:rPr>
              <a:t>Cardiovascular Events after LT for ALD</a:t>
            </a:r>
            <a:endParaRPr lang="en-US" dirty="0"/>
          </a:p>
        </p:txBody>
      </p:sp>
      <p:sp>
        <p:nvSpPr>
          <p:cNvPr id="3" name="내용 개체 틀 2"/>
          <p:cNvSpPr>
            <a:spLocks noGrp="1"/>
          </p:cNvSpPr>
          <p:nvPr>
            <p:ph idx="1"/>
          </p:nvPr>
        </p:nvSpPr>
        <p:spPr/>
        <p:txBody>
          <a:bodyPr>
            <a:normAutofit/>
          </a:bodyPr>
          <a:lstStyle/>
          <a:p>
            <a:pPr algn="just" latinLnBrk="0"/>
            <a:r>
              <a:rPr lang="en-US" sz="2800" dirty="0">
                <a:latin typeface="Arial" panose="020B0604020202020204" pitchFamily="34" charset="0"/>
                <a:cs typeface="Arial" panose="020B0604020202020204" pitchFamily="34" charset="0"/>
              </a:rPr>
              <a:t>An </a:t>
            </a:r>
            <a:r>
              <a:rPr lang="en-US" sz="2800" dirty="0">
                <a:solidFill>
                  <a:srgbClr val="FF00FF"/>
                </a:solidFill>
                <a:latin typeface="Arial" panose="020B0604020202020204" pitchFamily="34" charset="0"/>
                <a:cs typeface="Arial" panose="020B0604020202020204" pitchFamily="34" charset="0"/>
              </a:rPr>
              <a:t>increased relative risk of ischemic cardiac events (3.07</a:t>
            </a:r>
            <a:r>
              <a:rPr lang="en-US" sz="2800" dirty="0">
                <a:latin typeface="Arial" panose="020B0604020202020204" pitchFamily="34" charset="0"/>
                <a:cs typeface="Arial" panose="020B0604020202020204" pitchFamily="34" charset="0"/>
              </a:rPr>
              <a:t>, CI 1.98– 4.53) and </a:t>
            </a:r>
            <a:r>
              <a:rPr lang="en-US" sz="2800" dirty="0">
                <a:solidFill>
                  <a:srgbClr val="FF00FF"/>
                </a:solidFill>
                <a:latin typeface="Arial" panose="020B0604020202020204" pitchFamily="34" charset="0"/>
                <a:cs typeface="Arial" panose="020B0604020202020204" pitchFamily="34" charset="0"/>
              </a:rPr>
              <a:t>cardiovascular deaths (2.56</a:t>
            </a:r>
            <a:r>
              <a:rPr lang="en-US" sz="2800" dirty="0">
                <a:latin typeface="Arial" panose="020B0604020202020204" pitchFamily="34" charset="0"/>
                <a:cs typeface="Arial" panose="020B0604020202020204" pitchFamily="34" charset="0"/>
              </a:rPr>
              <a:t>, CI 1.52–4.05) has been reported in LT recipients when compared to age and sex match general population. </a:t>
            </a:r>
            <a:r>
              <a:rPr lang="en-US" sz="1400" i="1" dirty="0">
                <a:latin typeface="Arial" panose="020B0604020202020204" pitchFamily="34" charset="0"/>
                <a:cs typeface="Arial" panose="020B0604020202020204" pitchFamily="34" charset="0"/>
              </a:rPr>
              <a:t>Transplantation 2002;73:901–906</a:t>
            </a:r>
            <a:r>
              <a:rPr lang="en-US" sz="800" dirty="0">
                <a:latin typeface="AdvGulliv-R"/>
              </a:rPr>
              <a:t>.</a:t>
            </a:r>
            <a:endParaRPr lang="en-US" sz="3200" dirty="0">
              <a:latin typeface="Arial" panose="020B0604020202020204" pitchFamily="34" charset="0"/>
              <a:cs typeface="Arial" panose="020B0604020202020204" pitchFamily="34" charset="0"/>
            </a:endParaRPr>
          </a:p>
          <a:p>
            <a:pPr algn="just" latinLnBrk="0"/>
            <a:r>
              <a:rPr lang="en-US" sz="2800" dirty="0">
                <a:latin typeface="Arial" panose="020B0604020202020204" pitchFamily="34" charset="0"/>
                <a:cs typeface="Arial" panose="020B0604020202020204" pitchFamily="34" charset="0"/>
              </a:rPr>
              <a:t>A large </a:t>
            </a:r>
            <a:r>
              <a:rPr lang="en-US" sz="2800" dirty="0" err="1">
                <a:latin typeface="Arial" panose="020B0604020202020204" pitchFamily="34" charset="0"/>
                <a:cs typeface="Arial" panose="020B0604020202020204" pitchFamily="34" charset="0"/>
              </a:rPr>
              <a:t>multicentered</a:t>
            </a:r>
            <a:r>
              <a:rPr lang="en-US" sz="2800" dirty="0">
                <a:latin typeface="Arial" panose="020B0604020202020204" pitchFamily="34" charset="0"/>
                <a:cs typeface="Arial" panose="020B0604020202020204" pitchFamily="34" charset="0"/>
              </a:rPr>
              <a:t> prospectively obtained transplant database study showed the leading </a:t>
            </a:r>
            <a:r>
              <a:rPr lang="en-US" sz="2800" dirty="0" err="1">
                <a:latin typeface="Arial" panose="020B0604020202020204" pitchFamily="34" charset="0"/>
                <a:cs typeface="Arial" panose="020B0604020202020204" pitchFamily="34" charset="0"/>
              </a:rPr>
              <a:t>nonhepatic</a:t>
            </a:r>
            <a:r>
              <a:rPr lang="en-US" sz="2800" dirty="0">
                <a:latin typeface="Arial" panose="020B0604020202020204" pitchFamily="34" charset="0"/>
                <a:cs typeface="Arial" panose="020B0604020202020204" pitchFamily="34" charset="0"/>
              </a:rPr>
              <a:t> causes of deaths are malignancy (29.5%), infection/sepsis (25.1%), and cardiovascular disease (19.3%). </a:t>
            </a:r>
            <a:endParaRPr lang="en-US" sz="1400" i="1" dirty="0">
              <a:latin typeface="Arial" panose="020B0604020202020204" pitchFamily="34" charset="0"/>
              <a:cs typeface="Arial" panose="020B0604020202020204" pitchFamily="34" charset="0"/>
            </a:endParaRPr>
          </a:p>
        </p:txBody>
      </p:sp>
      <p:pic>
        <p:nvPicPr>
          <p:cNvPr id="4" name="Picture 15" descr="amc_ke_color"/>
          <p:cNvPicPr>
            <a:picLocks noChangeAspect="1" noChangeArrowheads="1"/>
          </p:cNvPicPr>
          <p:nvPr/>
        </p:nvPicPr>
        <p:blipFill>
          <a:blip r:embed="rId2"/>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114663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09600" y="274638"/>
            <a:ext cx="10972800" cy="953029"/>
          </a:xfrm>
        </p:spPr>
        <p:txBody>
          <a:bodyPr>
            <a:normAutofit/>
          </a:bodyPr>
          <a:lstStyle/>
          <a:p>
            <a:r>
              <a:rPr lang="en-US" sz="3200" b="1" dirty="0">
                <a:solidFill>
                  <a:srgbClr val="0066FF"/>
                </a:solidFill>
                <a:latin typeface="Arial" panose="020B0604020202020204" pitchFamily="34" charset="0"/>
                <a:cs typeface="Arial" panose="020B0604020202020204" pitchFamily="34" charset="0"/>
              </a:rPr>
              <a:t>Cardiovascular Events after LT for ALD</a:t>
            </a:r>
          </a:p>
        </p:txBody>
      </p:sp>
      <p:sp>
        <p:nvSpPr>
          <p:cNvPr id="3" name="내용 개체 틀 2"/>
          <p:cNvSpPr>
            <a:spLocks noGrp="1"/>
          </p:cNvSpPr>
          <p:nvPr>
            <p:ph idx="1"/>
          </p:nvPr>
        </p:nvSpPr>
        <p:spPr>
          <a:xfrm>
            <a:off x="220133" y="1562560"/>
            <a:ext cx="6790267" cy="778886"/>
          </a:xfrm>
        </p:spPr>
        <p:txBody>
          <a:bodyPr>
            <a:noAutofit/>
          </a:bodyPr>
          <a:lstStyle/>
          <a:p>
            <a:pPr algn="just" eaLnBrk="0" latinLnBrk="0" hangingPunct="0"/>
            <a:r>
              <a:rPr lang="en-US" sz="1600" i="1" dirty="0">
                <a:latin typeface="Arial" panose="020B0604020202020204" pitchFamily="34" charset="0"/>
                <a:cs typeface="Arial" panose="020B0604020202020204" pitchFamily="34" charset="0"/>
              </a:rPr>
              <a:t>The National Institute of Diabetes and Digestive and Kidney Diseases (NIDDK) LT Database collection occurred from April 1990 to June 1994, with follow-up data obtained by January 2003 (median follow-up of 10 years) at three clinical centers</a:t>
            </a:r>
            <a:endParaRPr lang="en-US" sz="1600" dirty="0">
              <a:latin typeface="Arial" panose="020B0604020202020204" pitchFamily="34" charset="0"/>
              <a:cs typeface="Arial" panose="020B0604020202020204" pitchFamily="34" charset="0"/>
            </a:endParaRPr>
          </a:p>
        </p:txBody>
      </p:sp>
      <p:pic>
        <p:nvPicPr>
          <p:cNvPr id="4" name="그림 3"/>
          <p:cNvPicPr>
            <a:picLocks noChangeAspect="1"/>
          </p:cNvPicPr>
          <p:nvPr/>
        </p:nvPicPr>
        <p:blipFill>
          <a:blip r:embed="rId3"/>
          <a:stretch>
            <a:fillRect/>
          </a:stretch>
        </p:blipFill>
        <p:spPr>
          <a:xfrm>
            <a:off x="1043378" y="2884799"/>
            <a:ext cx="4933950" cy="2381250"/>
          </a:xfrm>
          <a:prstGeom prst="rect">
            <a:avLst/>
          </a:prstGeom>
        </p:spPr>
      </p:pic>
      <p:pic>
        <p:nvPicPr>
          <p:cNvPr id="5" name="그림 4"/>
          <p:cNvPicPr>
            <a:picLocks noChangeAspect="1"/>
          </p:cNvPicPr>
          <p:nvPr/>
        </p:nvPicPr>
        <p:blipFill>
          <a:blip r:embed="rId4"/>
          <a:stretch>
            <a:fillRect/>
          </a:stretch>
        </p:blipFill>
        <p:spPr>
          <a:xfrm>
            <a:off x="7523922" y="941501"/>
            <a:ext cx="3685945" cy="5100195"/>
          </a:xfrm>
          <a:prstGeom prst="rect">
            <a:avLst/>
          </a:prstGeom>
        </p:spPr>
      </p:pic>
      <p:pic>
        <p:nvPicPr>
          <p:cNvPr id="6" name="그림 5"/>
          <p:cNvPicPr>
            <a:picLocks noChangeAspect="1"/>
          </p:cNvPicPr>
          <p:nvPr/>
        </p:nvPicPr>
        <p:blipFill>
          <a:blip r:embed="rId5"/>
          <a:stretch>
            <a:fillRect/>
          </a:stretch>
        </p:blipFill>
        <p:spPr>
          <a:xfrm>
            <a:off x="6924467" y="3157745"/>
            <a:ext cx="4962525" cy="1238250"/>
          </a:xfrm>
          <a:prstGeom prst="rect">
            <a:avLst/>
          </a:prstGeom>
        </p:spPr>
      </p:pic>
      <p:sp>
        <p:nvSpPr>
          <p:cNvPr id="7" name="TextBox 6"/>
          <p:cNvSpPr txBox="1"/>
          <p:nvPr/>
        </p:nvSpPr>
        <p:spPr>
          <a:xfrm>
            <a:off x="5825067" y="6136102"/>
            <a:ext cx="5063067"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American Journal of Transplantation </a:t>
            </a:r>
            <a:r>
              <a:rPr lang="en-US" sz="1400" i="1" u="none" strike="noStrike" baseline="0" dirty="0">
                <a:latin typeface="Arial" panose="020B0604020202020204" pitchFamily="34" charset="0"/>
                <a:cs typeface="Arial" panose="020B0604020202020204" pitchFamily="34" charset="0"/>
              </a:rPr>
              <a:t>2010; 10: 1420–1427</a:t>
            </a:r>
            <a:endParaRPr lang="en-US" sz="1400" i="1" dirty="0">
              <a:latin typeface="Arial" panose="020B0604020202020204" pitchFamily="34" charset="0"/>
              <a:cs typeface="Arial" panose="020B0604020202020204" pitchFamily="34" charset="0"/>
            </a:endParaRPr>
          </a:p>
        </p:txBody>
      </p:sp>
      <p:pic>
        <p:nvPicPr>
          <p:cNvPr id="8"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829109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725" y="1777052"/>
            <a:ext cx="8577424" cy="30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364" y="1032302"/>
            <a:ext cx="8105005" cy="82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724" y="6476972"/>
            <a:ext cx="5504890" cy="22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타원 1"/>
          <p:cNvSpPr/>
          <p:nvPr/>
        </p:nvSpPr>
        <p:spPr>
          <a:xfrm>
            <a:off x="5778318" y="2348880"/>
            <a:ext cx="1885717" cy="2350849"/>
          </a:xfrm>
          <a:prstGeom prst="ellipse">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sysClr val="windowText" lastClr="000000"/>
              </a:solidFill>
            </a:endParaRPr>
          </a:p>
        </p:txBody>
      </p:sp>
      <p:sp>
        <p:nvSpPr>
          <p:cNvPr id="3" name="직사각형 2"/>
          <p:cNvSpPr/>
          <p:nvPr/>
        </p:nvSpPr>
        <p:spPr>
          <a:xfrm>
            <a:off x="1993364" y="4953876"/>
            <a:ext cx="8423116" cy="1396023"/>
          </a:xfrm>
          <a:prstGeom prst="rect">
            <a:avLst/>
          </a:prstGeom>
        </p:spPr>
        <p:txBody>
          <a:bodyPr wrap="square">
            <a:spAutoFit/>
          </a:bodyPr>
          <a:lstStyle/>
          <a:p>
            <a:pPr marL="302575" indent="-302575" defTabSz="806867">
              <a:buFont typeface="Arial" pitchFamily="34" charset="0"/>
              <a:buChar char="•"/>
            </a:pPr>
            <a:r>
              <a:rPr lang="en-US" altLang="ko-KR" sz="2118" kern="0" dirty="0">
                <a:solidFill>
                  <a:sysClr val="windowText" lastClr="000000"/>
                </a:solidFill>
                <a:latin typeface="Arial" panose="020B0604020202020204" pitchFamily="34" charset="0"/>
                <a:ea typeface="Kozuka Mincho Pro H" pitchFamily="18" charset="-128"/>
                <a:cs typeface="Arial" panose="020B0604020202020204" pitchFamily="34" charset="0"/>
              </a:rPr>
              <a:t>The incidence of rejection, infection, and re-LT was also similar to other recipients.</a:t>
            </a:r>
          </a:p>
          <a:p>
            <a:pPr marL="302575" indent="-302575" defTabSz="806867">
              <a:buFont typeface="Arial" pitchFamily="34" charset="0"/>
              <a:buChar char="•"/>
            </a:pPr>
            <a:r>
              <a:rPr lang="en-US" altLang="ko-KR" sz="2118" kern="0" dirty="0">
                <a:solidFill>
                  <a:sysClr val="windowText" lastClr="000000"/>
                </a:solidFill>
                <a:latin typeface="Arial" panose="020B0604020202020204" pitchFamily="34" charset="0"/>
                <a:ea typeface="Kozuka Mincho Pro H" pitchFamily="18" charset="-128"/>
                <a:cs typeface="Arial" panose="020B0604020202020204" pitchFamily="34" charset="0"/>
              </a:rPr>
              <a:t>ALD patients are more prone to develop de-novo malignancy</a:t>
            </a:r>
          </a:p>
          <a:p>
            <a:pPr defTabSz="806867"/>
            <a:r>
              <a:rPr lang="en-US" altLang="ko-KR" sz="2118" kern="0" dirty="0">
                <a:solidFill>
                  <a:sysClr val="windowText" lastClr="000000"/>
                </a:solidFill>
                <a:latin typeface="Arial" panose="020B0604020202020204" pitchFamily="34" charset="0"/>
                <a:ea typeface="Kozuka Mincho Pro H" pitchFamily="18" charset="-128"/>
                <a:cs typeface="Arial" panose="020B0604020202020204" pitchFamily="34" charset="0"/>
              </a:rPr>
              <a:t>    : </a:t>
            </a:r>
            <a:r>
              <a:rPr lang="en-US" altLang="ko-KR" sz="2118" kern="0" dirty="0">
                <a:solidFill>
                  <a:srgbClr val="0070C0"/>
                </a:solidFill>
                <a:latin typeface="Arial" panose="020B0604020202020204" pitchFamily="34" charset="0"/>
                <a:ea typeface="Kozuka Mincho Pro H" pitchFamily="18" charset="-128"/>
                <a:cs typeface="Arial" panose="020B0604020202020204" pitchFamily="34" charset="0"/>
              </a:rPr>
              <a:t>long term effect of alcohol, tobacco combined with IS</a:t>
            </a:r>
            <a:endParaRPr lang="ko-KR" altLang="en-US" sz="2118" kern="0"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1651000" y="279400"/>
            <a:ext cx="8890000" cy="584775"/>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De Novo Malignancies after LT for ALD </a:t>
            </a:r>
          </a:p>
        </p:txBody>
      </p:sp>
      <p:pic>
        <p:nvPicPr>
          <p:cNvPr id="8"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
        <p:nvSpPr>
          <p:cNvPr id="9" name="타원 8"/>
          <p:cNvSpPr/>
          <p:nvPr/>
        </p:nvSpPr>
        <p:spPr>
          <a:xfrm>
            <a:off x="3022204" y="2348880"/>
            <a:ext cx="1828091" cy="2350849"/>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sysClr val="windowText" lastClr="000000"/>
              </a:solidFill>
            </a:endParaRPr>
          </a:p>
        </p:txBody>
      </p:sp>
    </p:spTree>
    <p:extLst>
      <p:ext uri="{BB962C8B-B14F-4D97-AF65-F5344CB8AC3E}">
        <p14:creationId xmlns:p14="http://schemas.microsoft.com/office/powerpoint/2010/main" val="1862999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3"/>
          <a:stretch>
            <a:fillRect/>
          </a:stretch>
        </p:blipFill>
        <p:spPr>
          <a:xfrm>
            <a:off x="833886" y="1621125"/>
            <a:ext cx="4063875" cy="5140577"/>
          </a:xfrm>
          <a:prstGeom prst="rect">
            <a:avLst/>
          </a:prstGeom>
        </p:spPr>
      </p:pic>
      <p:pic>
        <p:nvPicPr>
          <p:cNvPr id="5" name="그림 4"/>
          <p:cNvPicPr>
            <a:picLocks noChangeAspect="1"/>
          </p:cNvPicPr>
          <p:nvPr/>
        </p:nvPicPr>
        <p:blipFill>
          <a:blip r:embed="rId4"/>
          <a:stretch>
            <a:fillRect/>
          </a:stretch>
        </p:blipFill>
        <p:spPr>
          <a:xfrm>
            <a:off x="6096000" y="1602243"/>
            <a:ext cx="4502425" cy="2617648"/>
          </a:xfrm>
          <a:prstGeom prst="rect">
            <a:avLst/>
          </a:prstGeom>
        </p:spPr>
      </p:pic>
      <p:pic>
        <p:nvPicPr>
          <p:cNvPr id="6" name="그림 5"/>
          <p:cNvPicPr>
            <a:picLocks noChangeAspect="1"/>
          </p:cNvPicPr>
          <p:nvPr/>
        </p:nvPicPr>
        <p:blipFill>
          <a:blip r:embed="rId5"/>
          <a:stretch>
            <a:fillRect/>
          </a:stretch>
        </p:blipFill>
        <p:spPr>
          <a:xfrm>
            <a:off x="6096000" y="4191413"/>
            <a:ext cx="4791075" cy="2219325"/>
          </a:xfrm>
          <a:prstGeom prst="rect">
            <a:avLst/>
          </a:prstGeom>
        </p:spPr>
      </p:pic>
      <p:sp>
        <p:nvSpPr>
          <p:cNvPr id="7" name="TextBox 6"/>
          <p:cNvSpPr txBox="1"/>
          <p:nvPr/>
        </p:nvSpPr>
        <p:spPr>
          <a:xfrm>
            <a:off x="6474101" y="6412977"/>
            <a:ext cx="4412974" cy="307777"/>
          </a:xfrm>
          <a:prstGeom prst="rect">
            <a:avLst/>
          </a:prstGeom>
          <a:noFill/>
        </p:spPr>
        <p:txBody>
          <a:bodyPr wrap="square" rtlCol="0">
            <a:spAutoFit/>
          </a:bodyPr>
          <a:lstStyle/>
          <a:p>
            <a:r>
              <a:rPr lang="en-US" sz="1400" i="1" dirty="0">
                <a:solidFill>
                  <a:srgbClr val="231F20"/>
                </a:solidFill>
                <a:latin typeface="Arial" panose="020B0604020202020204" pitchFamily="34" charset="0"/>
                <a:cs typeface="Arial" panose="020B0604020202020204" pitchFamily="34" charset="0"/>
              </a:rPr>
              <a:t>GASTROENTEROLOGY 2009;137:2010–2017</a:t>
            </a:r>
            <a:endParaRPr lang="en-US" sz="1400" i="1" dirty="0">
              <a:latin typeface="Arial" panose="020B0604020202020204" pitchFamily="34" charset="0"/>
              <a:cs typeface="Arial" panose="020B0604020202020204" pitchFamily="34" charset="0"/>
            </a:endParaRPr>
          </a:p>
        </p:txBody>
      </p:sp>
      <p:sp>
        <p:nvSpPr>
          <p:cNvPr id="8" name="TextBox 7"/>
          <p:cNvSpPr txBox="1"/>
          <p:nvPr/>
        </p:nvSpPr>
        <p:spPr>
          <a:xfrm>
            <a:off x="1618421" y="1093305"/>
            <a:ext cx="949352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NIDDK Diseases’ liver  transplantation database of 798 adults who received transplants from April 1990 to June 1994 and long-term follow-up data through January 2003.</a:t>
            </a:r>
          </a:p>
        </p:txBody>
      </p:sp>
      <p:pic>
        <p:nvPicPr>
          <p:cNvPr id="9" name="그림 8"/>
          <p:cNvPicPr>
            <a:picLocks noChangeAspect="1"/>
          </p:cNvPicPr>
          <p:nvPr/>
        </p:nvPicPr>
        <p:blipFill>
          <a:blip r:embed="rId6"/>
          <a:stretch>
            <a:fillRect/>
          </a:stretch>
        </p:blipFill>
        <p:spPr>
          <a:xfrm>
            <a:off x="6251713" y="5395362"/>
            <a:ext cx="4677397" cy="170552"/>
          </a:xfrm>
          <a:prstGeom prst="rect">
            <a:avLst/>
          </a:prstGeom>
        </p:spPr>
      </p:pic>
      <p:sp>
        <p:nvSpPr>
          <p:cNvPr id="10" name="제목 9"/>
          <p:cNvSpPr txBox="1">
            <a:spLocks noGrp="1"/>
          </p:cNvSpPr>
          <p:nvPr>
            <p:ph type="title"/>
          </p:nvPr>
        </p:nvSpPr>
        <p:spPr>
          <a:xfrm>
            <a:off x="609600" y="415819"/>
            <a:ext cx="10972800" cy="584450"/>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De Novo Malignancies after LT for ALD </a:t>
            </a:r>
          </a:p>
        </p:txBody>
      </p:sp>
      <p:pic>
        <p:nvPicPr>
          <p:cNvPr id="11" name="Picture 15" descr="amc_ke_color"/>
          <p:cNvPicPr>
            <a:picLocks noChangeAspect="1" noChangeArrowheads="1"/>
          </p:cNvPicPr>
          <p:nvPr/>
        </p:nvPicPr>
        <p:blipFill>
          <a:blip r:embed="rId7"/>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237484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3"/>
          <a:stretch>
            <a:fillRect/>
          </a:stretch>
        </p:blipFill>
        <p:spPr>
          <a:xfrm>
            <a:off x="413795" y="2280128"/>
            <a:ext cx="5067300" cy="3581400"/>
          </a:xfrm>
          <a:prstGeom prst="rect">
            <a:avLst/>
          </a:prstGeom>
        </p:spPr>
      </p:pic>
      <p:pic>
        <p:nvPicPr>
          <p:cNvPr id="5" name="그림 4"/>
          <p:cNvPicPr>
            <a:picLocks noChangeAspect="1"/>
          </p:cNvPicPr>
          <p:nvPr/>
        </p:nvPicPr>
        <p:blipFill>
          <a:blip r:embed="rId4"/>
          <a:stretch>
            <a:fillRect/>
          </a:stretch>
        </p:blipFill>
        <p:spPr>
          <a:xfrm>
            <a:off x="5898046" y="2280128"/>
            <a:ext cx="5067300" cy="3581400"/>
          </a:xfrm>
          <a:prstGeom prst="rect">
            <a:avLst/>
          </a:prstGeom>
        </p:spPr>
      </p:pic>
      <p:sp>
        <p:nvSpPr>
          <p:cNvPr id="6" name="TextBox 5"/>
          <p:cNvSpPr txBox="1"/>
          <p:nvPr/>
        </p:nvSpPr>
        <p:spPr>
          <a:xfrm>
            <a:off x="1043609" y="1525717"/>
            <a:ext cx="4214191" cy="646331"/>
          </a:xfrm>
          <a:prstGeom prst="rect">
            <a:avLst/>
          </a:prstGeom>
          <a:noFill/>
        </p:spPr>
        <p:txBody>
          <a:bodyPr wrap="square" rtlCol="0">
            <a:spAutoFit/>
          </a:bodyPr>
          <a:lstStyle/>
          <a:p>
            <a:r>
              <a:rPr lang="en-US" dirty="0"/>
              <a:t>Survival curves according to occurrence of de novo malignancy</a:t>
            </a:r>
          </a:p>
        </p:txBody>
      </p:sp>
      <p:sp>
        <p:nvSpPr>
          <p:cNvPr id="7" name="TextBox 6"/>
          <p:cNvSpPr txBox="1"/>
          <p:nvPr/>
        </p:nvSpPr>
        <p:spPr>
          <a:xfrm>
            <a:off x="6751155" y="1570504"/>
            <a:ext cx="4214191" cy="646331"/>
          </a:xfrm>
          <a:prstGeom prst="rect">
            <a:avLst/>
          </a:prstGeom>
          <a:noFill/>
        </p:spPr>
        <p:txBody>
          <a:bodyPr wrap="square" rtlCol="0">
            <a:spAutoFit/>
          </a:bodyPr>
          <a:lstStyle/>
          <a:p>
            <a:r>
              <a:rPr lang="en-US" dirty="0"/>
              <a:t>Survival curves according to history of smoking</a:t>
            </a:r>
          </a:p>
        </p:txBody>
      </p:sp>
      <p:sp>
        <p:nvSpPr>
          <p:cNvPr id="8" name="TextBox 7"/>
          <p:cNvSpPr txBox="1"/>
          <p:nvPr/>
        </p:nvSpPr>
        <p:spPr>
          <a:xfrm>
            <a:off x="6751155" y="6291470"/>
            <a:ext cx="4831245"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 J </a:t>
            </a:r>
            <a:r>
              <a:rPr lang="en-US" sz="1400" i="1" dirty="0" err="1">
                <a:latin typeface="Arial" panose="020B0604020202020204" pitchFamily="34" charset="0"/>
                <a:cs typeface="Arial" panose="020B0604020202020204" pitchFamily="34" charset="0"/>
              </a:rPr>
              <a:t>Gastroenterol</a:t>
            </a:r>
            <a:r>
              <a:rPr lang="en-US" sz="1400" i="1" dirty="0">
                <a:latin typeface="Arial" panose="020B0604020202020204" pitchFamily="34" charset="0"/>
                <a:cs typeface="Arial" panose="020B0604020202020204" pitchFamily="34" charset="0"/>
              </a:rPr>
              <a:t> 2007;102:1032–1041</a:t>
            </a:r>
          </a:p>
        </p:txBody>
      </p:sp>
      <p:sp>
        <p:nvSpPr>
          <p:cNvPr id="9" name="TextBox 8"/>
          <p:cNvSpPr txBox="1"/>
          <p:nvPr/>
        </p:nvSpPr>
        <p:spPr>
          <a:xfrm>
            <a:off x="1043609" y="1190494"/>
            <a:ext cx="1040626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From October 1990 to October 2005, 305 consecutive patients with alcoholic cirrhosis underwent LT in one center</a:t>
            </a:r>
          </a:p>
        </p:txBody>
      </p:sp>
      <p:sp>
        <p:nvSpPr>
          <p:cNvPr id="10" name="TextBox 9"/>
          <p:cNvSpPr txBox="1"/>
          <p:nvPr/>
        </p:nvSpPr>
        <p:spPr>
          <a:xfrm>
            <a:off x="738228" y="5780782"/>
            <a:ext cx="5804452"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Excluding PTLDs and cutaneous malignancies, 35 patients developed </a:t>
            </a:r>
            <a:r>
              <a:rPr lang="pt-BR" sz="1600" i="1" dirty="0">
                <a:latin typeface="Arial" panose="020B0604020202020204" pitchFamily="34" charset="0"/>
                <a:cs typeface="Arial" panose="020B0604020202020204" pitchFamily="34" charset="0"/>
              </a:rPr>
              <a:t>de novo </a:t>
            </a:r>
            <a:r>
              <a:rPr lang="pt-BR" sz="1600" dirty="0">
                <a:latin typeface="Arial" panose="020B0604020202020204" pitchFamily="34" charset="0"/>
                <a:cs typeface="Arial" panose="020B0604020202020204" pitchFamily="34" charset="0"/>
              </a:rPr>
              <a:t>carcinoma after LT, after a median delay </a:t>
            </a:r>
            <a:r>
              <a:rPr lang="en-US" sz="1600" dirty="0">
                <a:latin typeface="Arial" panose="020B0604020202020204" pitchFamily="34" charset="0"/>
                <a:cs typeface="Arial" panose="020B0604020202020204" pitchFamily="34" charset="0"/>
              </a:rPr>
              <a:t>of 62 months. </a:t>
            </a:r>
            <a:r>
              <a:rPr lang="en-US" sz="1600" dirty="0">
                <a:solidFill>
                  <a:srgbClr val="FF0000"/>
                </a:solidFill>
                <a:latin typeface="Arial" panose="020B0604020202020204" pitchFamily="34" charset="0"/>
                <a:cs typeface="Arial" panose="020B0604020202020204" pitchFamily="34" charset="0"/>
              </a:rPr>
              <a:t>The most common primary site was upper aero-digestive (N = 31).</a:t>
            </a:r>
          </a:p>
        </p:txBody>
      </p:sp>
      <p:sp>
        <p:nvSpPr>
          <p:cNvPr id="11" name="제목 10"/>
          <p:cNvSpPr txBox="1">
            <a:spLocks noGrp="1"/>
          </p:cNvSpPr>
          <p:nvPr>
            <p:ph type="title"/>
          </p:nvPr>
        </p:nvSpPr>
        <p:spPr>
          <a:xfrm>
            <a:off x="609600" y="553913"/>
            <a:ext cx="10972800" cy="584450"/>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De Novo Malignancies after LT for ALD </a:t>
            </a:r>
          </a:p>
        </p:txBody>
      </p:sp>
      <p:pic>
        <p:nvPicPr>
          <p:cNvPr id="12"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787795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3"/>
          <a:stretch>
            <a:fillRect/>
          </a:stretch>
        </p:blipFill>
        <p:spPr>
          <a:xfrm>
            <a:off x="8291720" y="1754252"/>
            <a:ext cx="3619500" cy="4248150"/>
          </a:xfrm>
          <a:prstGeom prst="rect">
            <a:avLst/>
          </a:prstGeom>
        </p:spPr>
      </p:pic>
      <p:sp>
        <p:nvSpPr>
          <p:cNvPr id="5" name="TextBox 4"/>
          <p:cNvSpPr txBox="1"/>
          <p:nvPr/>
        </p:nvSpPr>
        <p:spPr>
          <a:xfrm>
            <a:off x="5486400" y="6339016"/>
            <a:ext cx="5754757"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American Journal of Transplantation </a:t>
            </a:r>
            <a:r>
              <a:rPr lang="en-US" sz="1400" b="0" i="1" u="none" strike="noStrike" baseline="0" dirty="0">
                <a:latin typeface="Arial" panose="020B0604020202020204" pitchFamily="34" charset="0"/>
                <a:cs typeface="Arial" panose="020B0604020202020204" pitchFamily="34" charset="0"/>
              </a:rPr>
              <a:t>2009; 9: 2355–2361</a:t>
            </a:r>
            <a:endParaRPr lang="en-US" sz="1400" dirty="0">
              <a:latin typeface="Arial" panose="020B0604020202020204" pitchFamily="34" charset="0"/>
              <a:cs typeface="Arial" panose="020B0604020202020204" pitchFamily="34" charset="0"/>
            </a:endParaRPr>
          </a:p>
        </p:txBody>
      </p:sp>
      <p:pic>
        <p:nvPicPr>
          <p:cNvPr id="6" name="그림 5"/>
          <p:cNvPicPr>
            <a:picLocks noChangeAspect="1"/>
          </p:cNvPicPr>
          <p:nvPr/>
        </p:nvPicPr>
        <p:blipFill>
          <a:blip r:embed="rId4"/>
          <a:stretch>
            <a:fillRect/>
          </a:stretch>
        </p:blipFill>
        <p:spPr>
          <a:xfrm>
            <a:off x="813116" y="1565978"/>
            <a:ext cx="3473134" cy="5080815"/>
          </a:xfrm>
          <a:prstGeom prst="rect">
            <a:avLst/>
          </a:prstGeom>
        </p:spPr>
      </p:pic>
      <p:pic>
        <p:nvPicPr>
          <p:cNvPr id="7" name="그림 6"/>
          <p:cNvPicPr>
            <a:picLocks noChangeAspect="1"/>
          </p:cNvPicPr>
          <p:nvPr/>
        </p:nvPicPr>
        <p:blipFill>
          <a:blip r:embed="rId5"/>
          <a:stretch>
            <a:fillRect/>
          </a:stretch>
        </p:blipFill>
        <p:spPr>
          <a:xfrm>
            <a:off x="4404626" y="3215968"/>
            <a:ext cx="3768718" cy="2954741"/>
          </a:xfrm>
          <a:prstGeom prst="rect">
            <a:avLst/>
          </a:prstGeom>
        </p:spPr>
      </p:pic>
      <p:sp>
        <p:nvSpPr>
          <p:cNvPr id="8" name="TextBox 7"/>
          <p:cNvSpPr txBox="1"/>
          <p:nvPr/>
        </p:nvSpPr>
        <p:spPr>
          <a:xfrm>
            <a:off x="4286251" y="1371248"/>
            <a:ext cx="4248150"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779 consecutive LT recipients, 96 (12.3%) developed 105 malignancies</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4504268" y="2116832"/>
            <a:ext cx="3787452" cy="954107"/>
          </a:xfrm>
          <a:prstGeom prst="rect">
            <a:avLst/>
          </a:prstGeom>
          <a:noFill/>
        </p:spPr>
        <p:txBody>
          <a:bodyPr wrap="square" rtlCol="0">
            <a:spAutoFit/>
          </a:bodyPr>
          <a:lstStyle/>
          <a:p>
            <a:pPr algn="just"/>
            <a:r>
              <a:rPr lang="en-US" sz="1400" b="1" dirty="0">
                <a:latin typeface="Arial" panose="020B0604020202020204" pitchFamily="34" charset="0"/>
                <a:cs typeface="Arial" panose="020B0604020202020204" pitchFamily="34" charset="0"/>
              </a:rPr>
              <a:t>to examine whether </a:t>
            </a:r>
            <a:r>
              <a:rPr lang="en-US" sz="1400" b="1" dirty="0">
                <a:solidFill>
                  <a:srgbClr val="FF00FF"/>
                </a:solidFill>
                <a:latin typeface="Arial" panose="020B0604020202020204" pitchFamily="34" charset="0"/>
                <a:cs typeface="Arial" panose="020B0604020202020204" pitchFamily="34" charset="0"/>
              </a:rPr>
              <a:t>an extensive surveillance protocol</a:t>
            </a:r>
            <a:r>
              <a:rPr lang="en-US" sz="1400" b="1" dirty="0">
                <a:latin typeface="Arial" panose="020B0604020202020204" pitchFamily="34" charset="0"/>
                <a:cs typeface="Arial" panose="020B0604020202020204" pitchFamily="34" charset="0"/>
              </a:rPr>
              <a:t> will promote early diagnosis and improved survival in patients with de novo cancer following LT</a:t>
            </a:r>
            <a:endParaRPr lang="en-US" sz="1400" dirty="0">
              <a:latin typeface="Arial" panose="020B0604020202020204" pitchFamily="34" charset="0"/>
              <a:cs typeface="Arial" panose="020B0604020202020204" pitchFamily="34" charset="0"/>
            </a:endParaRPr>
          </a:p>
        </p:txBody>
      </p:sp>
      <p:sp>
        <p:nvSpPr>
          <p:cNvPr id="9" name="제목 8"/>
          <p:cNvSpPr txBox="1">
            <a:spLocks noGrp="1"/>
          </p:cNvSpPr>
          <p:nvPr>
            <p:ph type="title"/>
          </p:nvPr>
        </p:nvSpPr>
        <p:spPr>
          <a:xfrm>
            <a:off x="609600" y="553913"/>
            <a:ext cx="10972800" cy="584450"/>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De Novo Malignancies after LT for ALD </a:t>
            </a:r>
          </a:p>
        </p:txBody>
      </p:sp>
      <p:pic>
        <p:nvPicPr>
          <p:cNvPr id="10"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304040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09600" y="1600246"/>
            <a:ext cx="10972800" cy="600343"/>
          </a:xfrm>
        </p:spPr>
        <p:txBody>
          <a:bodyPr>
            <a:normAutofit/>
          </a:bodyPr>
          <a:lstStyle/>
          <a:p>
            <a:pPr marL="0" indent="0">
              <a:buNone/>
            </a:pPr>
            <a:r>
              <a:rPr lang="en-US" altLang="ko-KR" sz="1600" dirty="0">
                <a:latin typeface="Arial" panose="020B0604020202020204" pitchFamily="34" charset="0"/>
                <a:cs typeface="Arial" panose="020B0604020202020204" pitchFamily="34" charset="0"/>
              </a:rPr>
              <a:t>83 patients (presenting 100 tumors, including 75% of upper </a:t>
            </a:r>
            <a:r>
              <a:rPr lang="en-US" altLang="ko-KR" sz="1600" dirty="0" err="1">
                <a:latin typeface="Arial" panose="020B0604020202020204" pitchFamily="34" charset="0"/>
                <a:cs typeface="Arial" panose="020B0604020202020204" pitchFamily="34" charset="0"/>
              </a:rPr>
              <a:t>aerodigestive</a:t>
            </a:r>
            <a:r>
              <a:rPr lang="en-US" altLang="ko-KR" sz="1600" dirty="0">
                <a:latin typeface="Arial" panose="020B0604020202020204" pitchFamily="34" charset="0"/>
                <a:cs typeface="Arial" panose="020B0604020202020204" pitchFamily="34" charset="0"/>
              </a:rPr>
              <a:t> tract cancers), among the 398 patients who underwent LT for ALD in one center</a:t>
            </a:r>
            <a:endParaRPr lang="ko-KR" altLang="en-US" dirty="0"/>
          </a:p>
        </p:txBody>
      </p:sp>
      <p:pic>
        <p:nvPicPr>
          <p:cNvPr id="4" name="그림 3"/>
          <p:cNvPicPr>
            <a:picLocks noChangeAspect="1"/>
          </p:cNvPicPr>
          <p:nvPr/>
        </p:nvPicPr>
        <p:blipFill>
          <a:blip r:embed="rId3"/>
          <a:stretch>
            <a:fillRect/>
          </a:stretch>
        </p:blipFill>
        <p:spPr>
          <a:xfrm>
            <a:off x="865767" y="2383197"/>
            <a:ext cx="3635169" cy="3052878"/>
          </a:xfrm>
          <a:prstGeom prst="rect">
            <a:avLst/>
          </a:prstGeom>
        </p:spPr>
      </p:pic>
      <p:pic>
        <p:nvPicPr>
          <p:cNvPr id="5" name="그림 4"/>
          <p:cNvPicPr>
            <a:picLocks noChangeAspect="1"/>
          </p:cNvPicPr>
          <p:nvPr/>
        </p:nvPicPr>
        <p:blipFill>
          <a:blip r:embed="rId4"/>
          <a:stretch>
            <a:fillRect/>
          </a:stretch>
        </p:blipFill>
        <p:spPr>
          <a:xfrm>
            <a:off x="4826769" y="2314198"/>
            <a:ext cx="3543300" cy="3190875"/>
          </a:xfrm>
          <a:prstGeom prst="rect">
            <a:avLst/>
          </a:prstGeom>
        </p:spPr>
      </p:pic>
      <p:sp>
        <p:nvSpPr>
          <p:cNvPr id="6" name="TextBox 5"/>
          <p:cNvSpPr txBox="1"/>
          <p:nvPr/>
        </p:nvSpPr>
        <p:spPr>
          <a:xfrm>
            <a:off x="8681776" y="2542233"/>
            <a:ext cx="2723103" cy="2031325"/>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Conversion to ERL</a:t>
            </a:r>
          </a:p>
          <a:p>
            <a:r>
              <a:rPr lang="en-US" altLang="ko-KR" dirty="0">
                <a:latin typeface="Arial" panose="020B0604020202020204" pitchFamily="34" charset="0"/>
                <a:cs typeface="Arial" panose="020B0604020202020204" pitchFamily="34" charset="0"/>
              </a:rPr>
              <a:t>improves the prognosis of de novo malignancies after LT for ALD. Prospective studies are needed to confirm this benefit.</a:t>
            </a:r>
            <a:endParaRPr lang="ko-KR" altLang="en-US" dirty="0">
              <a:latin typeface="Arial" panose="020B0604020202020204" pitchFamily="34" charset="0"/>
              <a:cs typeface="Arial" panose="020B0604020202020204" pitchFamily="34" charset="0"/>
            </a:endParaRPr>
          </a:p>
        </p:txBody>
      </p:sp>
      <p:sp>
        <p:nvSpPr>
          <p:cNvPr id="7" name="TextBox 6"/>
          <p:cNvSpPr txBox="1"/>
          <p:nvPr/>
        </p:nvSpPr>
        <p:spPr>
          <a:xfrm>
            <a:off x="7089369" y="6257928"/>
            <a:ext cx="3915508" cy="307777"/>
          </a:xfrm>
          <a:prstGeom prst="rect">
            <a:avLst/>
          </a:prstGeom>
          <a:noFill/>
        </p:spPr>
        <p:txBody>
          <a:bodyPr wrap="square" rtlCol="0">
            <a:spAutoFit/>
          </a:bodyPr>
          <a:lstStyle/>
          <a:p>
            <a:r>
              <a:rPr lang="fr-FR" altLang="ko-KR" sz="1400" i="1" dirty="0">
                <a:latin typeface="Arial" panose="020B0604020202020204" pitchFamily="34" charset="0"/>
                <a:cs typeface="Arial" panose="020B0604020202020204" pitchFamily="34" charset="0"/>
              </a:rPr>
              <a:t>Clin Transplant 2014: 28: 1339–1348</a:t>
            </a:r>
            <a:endParaRPr lang="ko-KR" altLang="en-US" sz="1400" i="1" dirty="0">
              <a:latin typeface="Arial" panose="020B0604020202020204" pitchFamily="34" charset="0"/>
              <a:cs typeface="Arial" panose="020B0604020202020204" pitchFamily="34" charset="0"/>
            </a:endParaRPr>
          </a:p>
        </p:txBody>
      </p:sp>
      <p:sp>
        <p:nvSpPr>
          <p:cNvPr id="8" name="제목 7"/>
          <p:cNvSpPr txBox="1">
            <a:spLocks noGrp="1"/>
          </p:cNvSpPr>
          <p:nvPr>
            <p:ph type="title"/>
          </p:nvPr>
        </p:nvSpPr>
        <p:spPr>
          <a:xfrm>
            <a:off x="609600" y="553913"/>
            <a:ext cx="10972800" cy="584450"/>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De Novo Malignancies after LT for ALD </a:t>
            </a:r>
          </a:p>
        </p:txBody>
      </p:sp>
      <p:pic>
        <p:nvPicPr>
          <p:cNvPr id="9"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pic>
        <p:nvPicPr>
          <p:cNvPr id="10" name="그림 9"/>
          <p:cNvPicPr>
            <a:picLocks noChangeAspect="1"/>
          </p:cNvPicPr>
          <p:nvPr/>
        </p:nvPicPr>
        <p:blipFill>
          <a:blip r:embed="rId6"/>
          <a:stretch>
            <a:fillRect/>
          </a:stretch>
        </p:blipFill>
        <p:spPr>
          <a:xfrm>
            <a:off x="4826769" y="4829926"/>
            <a:ext cx="3543300" cy="365776"/>
          </a:xfrm>
          <a:prstGeom prst="rect">
            <a:avLst/>
          </a:prstGeom>
        </p:spPr>
      </p:pic>
    </p:spTree>
    <p:extLst>
      <p:ext uri="{BB962C8B-B14F-4D97-AF65-F5344CB8AC3E}">
        <p14:creationId xmlns:p14="http://schemas.microsoft.com/office/powerpoint/2010/main" val="1276587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dirty="0"/>
          </a:p>
        </p:txBody>
      </p:sp>
      <p:sp>
        <p:nvSpPr>
          <p:cNvPr id="3" name="내용 개체 틀 2"/>
          <p:cNvSpPr>
            <a:spLocks noGrp="1"/>
          </p:cNvSpPr>
          <p:nvPr>
            <p:ph idx="1"/>
          </p:nvPr>
        </p:nvSpPr>
        <p:spPr/>
        <p:txBody>
          <a:bodyPr/>
          <a:lstStyle/>
          <a:p>
            <a:pPr algn="just" latinLnBrk="0"/>
            <a:r>
              <a:rPr lang="en-US" sz="3200" dirty="0">
                <a:latin typeface="Arial" panose="020B0604020202020204" pitchFamily="34" charset="0"/>
                <a:cs typeface="Arial" panose="020B0604020202020204" pitchFamily="34" charset="0"/>
              </a:rPr>
              <a:t>Alcohol abuse is the most common cause of end-stage liver disease in the United States, but </a:t>
            </a:r>
            <a:r>
              <a:rPr lang="en-US" sz="3200" dirty="0">
                <a:solidFill>
                  <a:srgbClr val="FF00FF"/>
                </a:solidFill>
                <a:latin typeface="Arial" panose="020B0604020202020204" pitchFamily="34" charset="0"/>
                <a:cs typeface="Arial" panose="020B0604020202020204" pitchFamily="34" charset="0"/>
              </a:rPr>
              <a:t>many transplant centers are unwilling to accept alcoholic patients </a:t>
            </a:r>
            <a:r>
              <a:rPr lang="en-US" sz="3200" dirty="0">
                <a:latin typeface="Arial" panose="020B0604020202020204" pitchFamily="34" charset="0"/>
                <a:cs typeface="Arial" panose="020B0604020202020204" pitchFamily="34" charset="0"/>
              </a:rPr>
              <a:t>because of their supposed potential for recidivism, poor compliance with the required immunosuppression regimen and resulting failure of the allograft.</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5494867" y="6163733"/>
            <a:ext cx="38862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Hepatology. 1990 February ; 11(2): 159–164</a:t>
            </a:r>
          </a:p>
        </p:txBody>
      </p:sp>
      <p:pic>
        <p:nvPicPr>
          <p:cNvPr id="6" name="Picture 15" descr="amc_ke_color"/>
          <p:cNvPicPr>
            <a:picLocks noChangeAspect="1" noChangeArrowheads="1"/>
          </p:cNvPicPr>
          <p:nvPr/>
        </p:nvPicPr>
        <p:blipFill>
          <a:blip r:embed="rId3"/>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95077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fontScale="70000" lnSpcReduction="20000"/>
          </a:bodyPr>
          <a:lstStyle/>
          <a:p>
            <a:pPr algn="just" latinLnBrk="0"/>
            <a:r>
              <a:rPr lang="en-US" sz="3200" dirty="0">
                <a:latin typeface="Arial" panose="020B0604020202020204" pitchFamily="34" charset="0"/>
                <a:cs typeface="Arial" panose="020B0604020202020204" pitchFamily="34" charset="0"/>
              </a:rPr>
              <a:t>The incidence of </a:t>
            </a:r>
            <a:r>
              <a:rPr lang="en-US" sz="3200" dirty="0">
                <a:solidFill>
                  <a:srgbClr val="FF00FF"/>
                </a:solidFill>
                <a:latin typeface="Arial" panose="020B0604020202020204" pitchFamily="34" charset="0"/>
                <a:cs typeface="Arial" panose="020B0604020202020204" pitchFamily="34" charset="0"/>
              </a:rPr>
              <a:t>cardiovascular events is higher in patients transplanted for ALD </a:t>
            </a:r>
            <a:r>
              <a:rPr lang="en-US" sz="3200" dirty="0">
                <a:latin typeface="Arial" panose="020B0604020202020204" pitchFamily="34" charset="0"/>
                <a:cs typeface="Arial" panose="020B0604020202020204" pitchFamily="34" charset="0"/>
              </a:rPr>
              <a:t>compared with patients transplanted for other causes of liver disease (8%vs 5.3%).</a:t>
            </a:r>
          </a:p>
          <a:p>
            <a:pPr algn="just" latinLnBrk="0"/>
            <a:r>
              <a:rPr lang="en-US" sz="3200" dirty="0">
                <a:latin typeface="Arial" panose="020B0604020202020204" pitchFamily="34" charset="0"/>
                <a:cs typeface="Arial" panose="020B0604020202020204" pitchFamily="34" charset="0"/>
              </a:rPr>
              <a:t>Several studies have suggested that the risk of </a:t>
            </a:r>
            <a:r>
              <a:rPr lang="en-US" sz="3200" dirty="0">
                <a:solidFill>
                  <a:srgbClr val="FF00FF"/>
                </a:solidFill>
                <a:latin typeface="Arial" panose="020B0604020202020204" pitchFamily="34" charset="0"/>
                <a:cs typeface="Arial" panose="020B0604020202020204" pitchFamily="34" charset="0"/>
              </a:rPr>
              <a:t>de novo malignancy is increased 1.5- to 2-fold in LT recipients for ALD </a:t>
            </a:r>
            <a:r>
              <a:rPr lang="en-US" sz="3200" dirty="0">
                <a:latin typeface="Arial" panose="020B0604020202020204" pitchFamily="34" charset="0"/>
                <a:cs typeface="Arial" panose="020B0604020202020204" pitchFamily="34" charset="0"/>
              </a:rPr>
              <a:t>compared with patients transplanted for other indications.</a:t>
            </a:r>
          </a:p>
          <a:p>
            <a:pPr algn="just" latinLnBrk="0"/>
            <a:r>
              <a:rPr lang="en-US" sz="3200" dirty="0">
                <a:latin typeface="Arial" panose="020B0604020202020204" pitchFamily="34" charset="0"/>
                <a:cs typeface="Arial" panose="020B0604020202020204" pitchFamily="34" charset="0"/>
              </a:rPr>
              <a:t>Patients with ALD are at particularly </a:t>
            </a:r>
            <a:r>
              <a:rPr lang="en-US" sz="3200" dirty="0">
                <a:solidFill>
                  <a:srgbClr val="FF00FF"/>
                </a:solidFill>
                <a:latin typeface="Arial" panose="020B0604020202020204" pitchFamily="34" charset="0"/>
                <a:cs typeface="Arial" panose="020B0604020202020204" pitchFamily="34" charset="0"/>
              </a:rPr>
              <a:t>increased risk of upper gastrointestinal, oropharyngeal-laryngeal and lung cancers</a:t>
            </a:r>
            <a:r>
              <a:rPr lang="en-US" sz="3200" dirty="0">
                <a:latin typeface="Arial" panose="020B0604020202020204" pitchFamily="34" charset="0"/>
                <a:cs typeface="Arial" panose="020B0604020202020204" pitchFamily="34" charset="0"/>
              </a:rPr>
              <a:t>. </a:t>
            </a:r>
          </a:p>
          <a:p>
            <a:pPr algn="just" latinLnBrk="0"/>
            <a:r>
              <a:rPr lang="en-US" sz="3200" dirty="0">
                <a:latin typeface="Arial" panose="020B0604020202020204" pitchFamily="34" charset="0"/>
                <a:cs typeface="Arial" panose="020B0604020202020204" pitchFamily="34" charset="0"/>
              </a:rPr>
              <a:t>Applying </a:t>
            </a:r>
            <a:r>
              <a:rPr lang="en-US" sz="3200" dirty="0">
                <a:solidFill>
                  <a:srgbClr val="FF00FF"/>
                </a:solidFill>
                <a:latin typeface="Arial" panose="020B0604020202020204" pitchFamily="34" charset="0"/>
                <a:cs typeface="Arial" panose="020B0604020202020204" pitchFamily="34" charset="0"/>
              </a:rPr>
              <a:t>a strict surveillance protocol </a:t>
            </a:r>
            <a:r>
              <a:rPr lang="en-US" sz="3200" dirty="0">
                <a:latin typeface="Arial" panose="020B0604020202020204" pitchFamily="34" charset="0"/>
                <a:cs typeface="Arial" panose="020B0604020202020204" pitchFamily="34" charset="0"/>
              </a:rPr>
              <a:t>to all LT recipients might be associated with improved detection rates of cancer and patient survival.</a:t>
            </a:r>
          </a:p>
          <a:p>
            <a:pPr algn="just" latinLnBrk="0"/>
            <a:r>
              <a:rPr lang="en-US" sz="3200" dirty="0">
                <a:latin typeface="Arial" panose="020B0604020202020204" pitchFamily="34" charset="0"/>
                <a:cs typeface="Arial" panose="020B0604020202020204" pitchFamily="34" charset="0"/>
              </a:rPr>
              <a:t>It might be necessary improve </a:t>
            </a:r>
            <a:r>
              <a:rPr lang="en-US" sz="3200" dirty="0" err="1">
                <a:latin typeface="Arial" panose="020B0604020202020204" pitchFamily="34" charset="0"/>
                <a:cs typeface="Arial" panose="020B0604020202020204" pitchFamily="34" charset="0"/>
              </a:rPr>
              <a:t>posttransplant</a:t>
            </a:r>
            <a:r>
              <a:rPr lang="en-US" sz="3200" dirty="0">
                <a:latin typeface="Arial" panose="020B0604020202020204" pitchFamily="34" charset="0"/>
                <a:cs typeface="Arial" panose="020B0604020202020204" pitchFamily="34" charset="0"/>
              </a:rPr>
              <a:t> health through promotion of </a:t>
            </a:r>
            <a:r>
              <a:rPr lang="en-US" sz="3200" dirty="0">
                <a:solidFill>
                  <a:srgbClr val="FF00FF"/>
                </a:solidFill>
                <a:latin typeface="Arial" panose="020B0604020202020204" pitchFamily="34" charset="0"/>
                <a:cs typeface="Arial" panose="020B0604020202020204" pitchFamily="34" charset="0"/>
              </a:rPr>
              <a:t>smoking cessation</a:t>
            </a:r>
            <a:r>
              <a:rPr lang="en-US" sz="3200" dirty="0">
                <a:latin typeface="Arial" panose="020B0604020202020204" pitchFamily="34" charset="0"/>
                <a:cs typeface="Arial" panose="020B0604020202020204" pitchFamily="34" charset="0"/>
              </a:rPr>
              <a:t> in alcoholic liver transplant recipients.</a:t>
            </a:r>
          </a:p>
          <a:p>
            <a:pPr algn="just" latinLnBrk="0"/>
            <a:r>
              <a:rPr lang="en-US" sz="3200" dirty="0">
                <a:latin typeface="Arial" panose="020B0604020202020204" pitchFamily="34" charset="0"/>
                <a:cs typeface="Arial" panose="020B0604020202020204" pitchFamily="34" charset="0"/>
              </a:rPr>
              <a:t>There is a current trend to </a:t>
            </a:r>
            <a:r>
              <a:rPr lang="en-US" sz="3200" dirty="0">
                <a:solidFill>
                  <a:srgbClr val="FF00FF"/>
                </a:solidFill>
                <a:latin typeface="Arial" panose="020B0604020202020204" pitchFamily="34" charset="0"/>
                <a:cs typeface="Arial" panose="020B0604020202020204" pitchFamily="34" charset="0"/>
              </a:rPr>
              <a:t>tailor immunosuppression </a:t>
            </a:r>
            <a:r>
              <a:rPr lang="en-US" sz="3200" dirty="0">
                <a:latin typeface="Arial" panose="020B0604020202020204" pitchFamily="34" charset="0"/>
                <a:cs typeface="Arial" panose="020B0604020202020204" pitchFamily="34" charset="0"/>
              </a:rPr>
              <a:t>in patients with ALD by minimizing the exposure to CNIs while promoting the use of mammalian target of rapamycin inhibitors.</a:t>
            </a:r>
            <a:endParaRPr lang="en-US" dirty="0">
              <a:latin typeface="Arial" panose="020B0604020202020204" pitchFamily="34" charset="0"/>
              <a:cs typeface="Arial" panose="020B0604020202020204" pitchFamily="34" charset="0"/>
            </a:endParaRPr>
          </a:p>
        </p:txBody>
      </p:sp>
      <p:sp>
        <p:nvSpPr>
          <p:cNvPr id="4" name="제목 3"/>
          <p:cNvSpPr txBox="1">
            <a:spLocks noGrp="1"/>
          </p:cNvSpPr>
          <p:nvPr>
            <p:ph type="title"/>
          </p:nvPr>
        </p:nvSpPr>
        <p:spPr>
          <a:xfrm>
            <a:off x="609600" y="553913"/>
            <a:ext cx="10972800" cy="584450"/>
          </a:xfrm>
          <a:prstGeom prst="rect">
            <a:avLst/>
          </a:prstGeom>
          <a:noFill/>
        </p:spPr>
        <p:txBody>
          <a:bodyPr wrap="square" rtlCol="0">
            <a:spAutoFit/>
          </a:bodyPr>
          <a:lstStyle/>
          <a:p>
            <a:pPr algn="ctr"/>
            <a:r>
              <a:rPr lang="en-US" sz="3200" b="1" dirty="0">
                <a:solidFill>
                  <a:srgbClr val="0066FF"/>
                </a:solidFill>
                <a:latin typeface="Arial" panose="020B0604020202020204" pitchFamily="34" charset="0"/>
                <a:cs typeface="Arial" panose="020B0604020202020204" pitchFamily="34" charset="0"/>
              </a:rPr>
              <a:t>CV Events and De Novo </a:t>
            </a:r>
            <a:r>
              <a:rPr lang="en-US" sz="3200" b="1" dirty="0" err="1">
                <a:solidFill>
                  <a:srgbClr val="0066FF"/>
                </a:solidFill>
                <a:latin typeface="Arial" panose="020B0604020202020204" pitchFamily="34" charset="0"/>
                <a:cs typeface="Arial" panose="020B0604020202020204" pitchFamily="34" charset="0"/>
              </a:rPr>
              <a:t>Malig</a:t>
            </a:r>
            <a:r>
              <a:rPr lang="en-US" sz="3200" b="1" dirty="0">
                <a:solidFill>
                  <a:srgbClr val="0066FF"/>
                </a:solidFill>
                <a:latin typeface="Arial" panose="020B0604020202020204" pitchFamily="34" charset="0"/>
                <a:cs typeface="Arial" panose="020B0604020202020204" pitchFamily="34" charset="0"/>
              </a:rPr>
              <a:t>. after LT for ALD </a:t>
            </a:r>
          </a:p>
        </p:txBody>
      </p:sp>
      <p:pic>
        <p:nvPicPr>
          <p:cNvPr id="5" name="Picture 15" descr="amc_ke_color"/>
          <p:cNvPicPr>
            <a:picLocks noChangeAspect="1" noChangeArrowheads="1"/>
          </p:cNvPicPr>
          <p:nvPr/>
        </p:nvPicPr>
        <p:blipFill>
          <a:blip r:embed="rId2"/>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089927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200" b="1" dirty="0">
                <a:solidFill>
                  <a:srgbClr val="0066FF"/>
                </a:solidFill>
                <a:latin typeface="Arial" panose="020B0604020202020204" pitchFamily="34" charset="0"/>
                <a:cs typeface="Arial" panose="020B0604020202020204" pitchFamily="34" charset="0"/>
              </a:rPr>
              <a:t>LT for Alcoholic Hepatitis </a:t>
            </a:r>
            <a:endParaRPr lang="ko-KR" altLang="en-US" sz="3200" b="1" dirty="0">
              <a:solidFill>
                <a:srgbClr val="0066FF"/>
              </a:solidFill>
              <a:latin typeface="Arial" panose="020B0604020202020204" pitchFamily="34" charset="0"/>
              <a:cs typeface="Arial" panose="020B0604020202020204" pitchFamily="34" charset="0"/>
            </a:endParaRPr>
          </a:p>
        </p:txBody>
      </p:sp>
      <p:pic>
        <p:nvPicPr>
          <p:cNvPr id="5" name="내용 개체 틀 4"/>
          <p:cNvPicPr>
            <a:picLocks noGrp="1" noChangeAspect="1"/>
          </p:cNvPicPr>
          <p:nvPr>
            <p:ph idx="1"/>
          </p:nvPr>
        </p:nvPicPr>
        <p:blipFill>
          <a:blip r:embed="rId3"/>
          <a:stretch>
            <a:fillRect/>
          </a:stretch>
        </p:blipFill>
        <p:spPr>
          <a:xfrm>
            <a:off x="4887949" y="2036860"/>
            <a:ext cx="5953125" cy="4181475"/>
          </a:xfrm>
          <a:prstGeom prst="rect">
            <a:avLst/>
          </a:prstGeom>
        </p:spPr>
      </p:pic>
      <p:sp>
        <p:nvSpPr>
          <p:cNvPr id="4" name="TextBox 3"/>
          <p:cNvSpPr txBox="1"/>
          <p:nvPr/>
        </p:nvSpPr>
        <p:spPr>
          <a:xfrm>
            <a:off x="942583" y="1914685"/>
            <a:ext cx="3575335" cy="2806018"/>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Candidates for early LT :</a:t>
            </a:r>
          </a:p>
          <a:p>
            <a:r>
              <a:rPr lang="en-US" altLang="ko-KR" sz="1600" dirty="0">
                <a:latin typeface="Arial" panose="020B0604020202020204" pitchFamily="34" charset="0"/>
                <a:cs typeface="Arial" panose="020B0604020202020204" pitchFamily="34" charset="0"/>
              </a:rPr>
              <a:t>-nonresponse to medical therapy</a:t>
            </a:r>
          </a:p>
          <a:p>
            <a:r>
              <a:rPr lang="en-US" altLang="ko-KR" sz="1600" dirty="0">
                <a:latin typeface="Arial" panose="020B0604020202020204" pitchFamily="34" charset="0"/>
                <a:cs typeface="Arial" panose="020B0604020202020204" pitchFamily="34" charset="0"/>
              </a:rPr>
              <a:t>-severe alcoholic hepatitis as the first liver-decompensating event </a:t>
            </a:r>
          </a:p>
          <a:p>
            <a:r>
              <a:rPr lang="en-US" altLang="ko-KR" sz="1600" dirty="0">
                <a:latin typeface="Arial" panose="020B0604020202020204" pitchFamily="34" charset="0"/>
                <a:cs typeface="Arial" panose="020B0604020202020204" pitchFamily="34" charset="0"/>
              </a:rPr>
              <a:t>-presence of close supportive family members </a:t>
            </a:r>
          </a:p>
          <a:p>
            <a:r>
              <a:rPr lang="en-US" altLang="ko-KR" sz="1600" dirty="0">
                <a:latin typeface="Arial" panose="020B0604020202020204" pitchFamily="34" charset="0"/>
                <a:cs typeface="Arial" panose="020B0604020202020204" pitchFamily="34" charset="0"/>
              </a:rPr>
              <a:t>-absence of severe coexisting or psychiatric disorders </a:t>
            </a:r>
          </a:p>
          <a:p>
            <a:r>
              <a:rPr lang="en-US" altLang="ko-KR" sz="1600" dirty="0">
                <a:latin typeface="Arial" panose="020B0604020202020204" pitchFamily="34" charset="0"/>
                <a:cs typeface="Arial" panose="020B0604020202020204" pitchFamily="34" charset="0"/>
              </a:rPr>
              <a:t>-agreement by patients (with support from family members) to adhere to lifelong total alcohol abstinence.</a:t>
            </a:r>
            <a:endParaRPr lang="ko-KR" altLang="en-US" sz="1600" dirty="0">
              <a:latin typeface="Arial" panose="020B0604020202020204" pitchFamily="34" charset="0"/>
              <a:cs typeface="Arial" panose="020B0604020202020204" pitchFamily="34" charset="0"/>
            </a:endParaRPr>
          </a:p>
        </p:txBody>
      </p:sp>
      <p:sp>
        <p:nvSpPr>
          <p:cNvPr id="6" name="TextBox 5"/>
          <p:cNvSpPr txBox="1"/>
          <p:nvPr/>
        </p:nvSpPr>
        <p:spPr>
          <a:xfrm>
            <a:off x="7234813" y="6340510"/>
            <a:ext cx="3818374" cy="307777"/>
          </a:xfrm>
          <a:prstGeom prst="rect">
            <a:avLst/>
          </a:prstGeom>
          <a:noFill/>
        </p:spPr>
        <p:txBody>
          <a:bodyPr wrap="square" rtlCol="0">
            <a:spAutoFit/>
          </a:bodyPr>
          <a:lstStyle/>
          <a:p>
            <a:r>
              <a:rPr lang="en-US" altLang="ko-KR" sz="1400" i="1" dirty="0">
                <a:latin typeface="Arial" panose="020B0604020202020204" pitchFamily="34" charset="0"/>
                <a:cs typeface="Arial" panose="020B0604020202020204" pitchFamily="34" charset="0"/>
              </a:rPr>
              <a:t>N </a:t>
            </a:r>
            <a:r>
              <a:rPr lang="en-US" altLang="ko-KR" sz="1400" i="1" dirty="0" err="1">
                <a:latin typeface="Arial" panose="020B0604020202020204" pitchFamily="34" charset="0"/>
                <a:cs typeface="Arial" panose="020B0604020202020204" pitchFamily="34" charset="0"/>
              </a:rPr>
              <a:t>Engl</a:t>
            </a:r>
            <a:r>
              <a:rPr lang="en-US" altLang="ko-KR" sz="1400" i="1" dirty="0">
                <a:latin typeface="Arial" panose="020B0604020202020204" pitchFamily="34" charset="0"/>
                <a:cs typeface="Arial" panose="020B0604020202020204" pitchFamily="34" charset="0"/>
              </a:rPr>
              <a:t> J Med 2011;365:1790-1800.</a:t>
            </a:r>
            <a:endParaRPr lang="ko-KR" altLang="en-US" sz="1400" i="1" dirty="0">
              <a:latin typeface="Arial" panose="020B0604020202020204" pitchFamily="34" charset="0"/>
              <a:cs typeface="Arial" panose="020B0604020202020204" pitchFamily="34" charset="0"/>
            </a:endParaRPr>
          </a:p>
        </p:txBody>
      </p:sp>
      <p:sp>
        <p:nvSpPr>
          <p:cNvPr id="7" name="TextBox 6"/>
          <p:cNvSpPr txBox="1"/>
          <p:nvPr/>
        </p:nvSpPr>
        <p:spPr>
          <a:xfrm>
            <a:off x="1755112" y="1268354"/>
            <a:ext cx="8681775" cy="646331"/>
          </a:xfrm>
          <a:prstGeom prst="rect">
            <a:avLst/>
          </a:prstGeom>
          <a:noFill/>
        </p:spPr>
        <p:txBody>
          <a:bodyPr wrap="square" rtlCol="0">
            <a:spAutoFit/>
          </a:bodyPr>
          <a:lstStyle/>
          <a:p>
            <a:pPr algn="ctr"/>
            <a:r>
              <a:rPr lang="en-US" altLang="ko-KR" dirty="0">
                <a:latin typeface="Arial" panose="020B0604020202020204" pitchFamily="34" charset="0"/>
                <a:cs typeface="Arial" panose="020B0604020202020204" pitchFamily="34" charset="0"/>
              </a:rPr>
              <a:t>Early Liver Transplantation for Severe Alcoholic Hepatitis</a:t>
            </a:r>
          </a:p>
          <a:p>
            <a:pPr marL="285750" indent="-285750" algn="ctr">
              <a:buFontTx/>
              <a:buChar char="-"/>
            </a:pPr>
            <a:r>
              <a:rPr lang="en-US" altLang="ko-KR" dirty="0">
                <a:latin typeface="Arial" panose="020B0604020202020204" pitchFamily="34" charset="0"/>
                <a:cs typeface="Arial" panose="020B0604020202020204" pitchFamily="34" charset="0"/>
              </a:rPr>
              <a:t>In a prospective, multicenter trial, investigators in France and Belgium</a:t>
            </a:r>
            <a:endParaRPr lang="ko-KR" altLang="en-US" dirty="0">
              <a:latin typeface="Arial" panose="020B0604020202020204" pitchFamily="34" charset="0"/>
              <a:cs typeface="Arial" panose="020B0604020202020204" pitchFamily="34" charset="0"/>
            </a:endParaRPr>
          </a:p>
        </p:txBody>
      </p:sp>
      <p:sp>
        <p:nvSpPr>
          <p:cNvPr id="3" name="TextBox 2"/>
          <p:cNvSpPr txBox="1"/>
          <p:nvPr/>
        </p:nvSpPr>
        <p:spPr>
          <a:xfrm>
            <a:off x="876051" y="4807092"/>
            <a:ext cx="3708400" cy="1477328"/>
          </a:xfrm>
          <a:prstGeom prst="rect">
            <a:avLst/>
          </a:prstGeom>
          <a:noFill/>
        </p:spPr>
        <p:txBody>
          <a:bodyPr wrap="square" rtlCol="0">
            <a:spAutoFit/>
          </a:bodyPr>
          <a:lstStyle/>
          <a:p>
            <a:pPr lvl="0" algn="just" defTabSz="803944" latinLnBrk="1">
              <a:spcBef>
                <a:spcPct val="20000"/>
              </a:spcBef>
            </a:pPr>
            <a:r>
              <a:rPr lang="en-US" altLang="ko-KR" dirty="0">
                <a:solidFill>
                  <a:prstClr val="black"/>
                </a:solidFill>
                <a:latin typeface="Arial" panose="020B0604020202020204" pitchFamily="34" charset="0"/>
                <a:cs typeface="Arial" panose="020B0604020202020204" pitchFamily="34" charset="0"/>
              </a:rPr>
              <a:t>Early LT performed for severe AH not responding to glucocorticoids is feasible and improves survival with low rates of alcohol relapse in highly selected candidates.</a:t>
            </a:r>
            <a:endParaRPr lang="ko-KR" altLang="en-US" dirty="0">
              <a:solidFill>
                <a:prstClr val="black"/>
              </a:solidFill>
              <a:latin typeface="Arial" panose="020B0604020202020204" pitchFamily="34" charset="0"/>
              <a:cs typeface="Arial" panose="020B0604020202020204" pitchFamily="34" charset="0"/>
            </a:endParaRPr>
          </a:p>
        </p:txBody>
      </p:sp>
      <p:pic>
        <p:nvPicPr>
          <p:cNvPr id="8"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4047114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b="1" dirty="0">
                <a:solidFill>
                  <a:srgbClr val="0066FF"/>
                </a:solidFill>
                <a:latin typeface="Arial" panose="020B0604020202020204" pitchFamily="34" charset="0"/>
                <a:cs typeface="Arial" panose="020B0604020202020204" pitchFamily="34" charset="0"/>
              </a:rPr>
              <a:t>LT for Alcoholic Hepatitis </a:t>
            </a:r>
            <a:endParaRPr lang="ko-KR" altLang="en-US" b="1" dirty="0">
              <a:solidFill>
                <a:srgbClr val="0066FF"/>
              </a:solidFill>
            </a:endParaRPr>
          </a:p>
        </p:txBody>
      </p:sp>
      <p:pic>
        <p:nvPicPr>
          <p:cNvPr id="4" name="내용 개체 틀 3"/>
          <p:cNvPicPr>
            <a:picLocks noGrp="1" noChangeAspect="1"/>
          </p:cNvPicPr>
          <p:nvPr>
            <p:ph idx="1"/>
          </p:nvPr>
        </p:nvPicPr>
        <p:blipFill>
          <a:blip r:embed="rId3"/>
          <a:stretch>
            <a:fillRect/>
          </a:stretch>
        </p:blipFill>
        <p:spPr>
          <a:xfrm>
            <a:off x="745938" y="2437816"/>
            <a:ext cx="3775820" cy="4184288"/>
          </a:xfrm>
          <a:prstGeom prst="rect">
            <a:avLst/>
          </a:prstGeom>
        </p:spPr>
      </p:pic>
      <p:pic>
        <p:nvPicPr>
          <p:cNvPr id="5" name="그림 4"/>
          <p:cNvPicPr>
            <a:picLocks noChangeAspect="1"/>
          </p:cNvPicPr>
          <p:nvPr/>
        </p:nvPicPr>
        <p:blipFill>
          <a:blip r:embed="rId4"/>
          <a:stretch>
            <a:fillRect/>
          </a:stretch>
        </p:blipFill>
        <p:spPr>
          <a:xfrm>
            <a:off x="5029723" y="1380118"/>
            <a:ext cx="6137344" cy="4980240"/>
          </a:xfrm>
          <a:prstGeom prst="rect">
            <a:avLst/>
          </a:prstGeom>
        </p:spPr>
      </p:pic>
      <p:sp>
        <p:nvSpPr>
          <p:cNvPr id="6" name="TextBox 5"/>
          <p:cNvSpPr txBox="1"/>
          <p:nvPr/>
        </p:nvSpPr>
        <p:spPr>
          <a:xfrm>
            <a:off x="5792316" y="6468215"/>
            <a:ext cx="4893548" cy="307777"/>
          </a:xfrm>
          <a:prstGeom prst="rect">
            <a:avLst/>
          </a:prstGeom>
          <a:noFill/>
        </p:spPr>
        <p:txBody>
          <a:bodyPr wrap="square" rtlCol="0">
            <a:spAutoFit/>
          </a:bodyPr>
          <a:lstStyle/>
          <a:p>
            <a:r>
              <a:rPr lang="en-US" altLang="ko-KR" sz="1400" i="1" dirty="0">
                <a:latin typeface="Arial" panose="020B0604020202020204" pitchFamily="34" charset="0"/>
                <a:cs typeface="Arial" panose="020B0604020202020204" pitchFamily="34" charset="0"/>
              </a:rPr>
              <a:t>American Journal of Transplantation 2016; 16: 841–849</a:t>
            </a:r>
            <a:endParaRPr lang="ko-KR" altLang="en-US" sz="1400" i="1" dirty="0">
              <a:latin typeface="Arial" panose="020B0604020202020204" pitchFamily="34" charset="0"/>
              <a:cs typeface="Arial" panose="020B0604020202020204" pitchFamily="34" charset="0"/>
            </a:endParaRPr>
          </a:p>
        </p:txBody>
      </p:sp>
      <p:sp>
        <p:nvSpPr>
          <p:cNvPr id="7" name="TextBox 6"/>
          <p:cNvSpPr txBox="1"/>
          <p:nvPr/>
        </p:nvSpPr>
        <p:spPr>
          <a:xfrm>
            <a:off x="303646" y="1417638"/>
            <a:ext cx="4310744" cy="923330"/>
          </a:xfrm>
          <a:prstGeom prst="rect">
            <a:avLst/>
          </a:prstGeom>
          <a:noFill/>
        </p:spPr>
        <p:txBody>
          <a:bodyPr wrap="square" rtlCol="0">
            <a:spAutoFit/>
          </a:bodyPr>
          <a:lstStyle/>
          <a:p>
            <a:pPr algn="ctr"/>
            <a:r>
              <a:rPr lang="en-US" altLang="ko-KR" dirty="0">
                <a:latin typeface="Arial" panose="020B0604020202020204" pitchFamily="34" charset="0"/>
                <a:cs typeface="Arial" panose="020B0604020202020204" pitchFamily="34" charset="0"/>
              </a:rPr>
              <a:t>Early Liver Transplantation for Severe Alcoholic Hepatitis in the US</a:t>
            </a:r>
          </a:p>
          <a:p>
            <a:pPr algn="ctr"/>
            <a:r>
              <a:rPr lang="en-US" altLang="ko-KR" dirty="0">
                <a:latin typeface="Arial" panose="020B0604020202020204" pitchFamily="34" charset="0"/>
                <a:cs typeface="Arial" panose="020B0604020202020204" pitchFamily="34" charset="0"/>
              </a:rPr>
              <a:t>—A Single-Center Experience</a:t>
            </a:r>
            <a:endParaRPr lang="ko-KR" altLang="en-US" dirty="0">
              <a:latin typeface="Arial" panose="020B0604020202020204" pitchFamily="34" charset="0"/>
              <a:cs typeface="Arial" panose="020B0604020202020204" pitchFamily="34" charset="0"/>
            </a:endParaRPr>
          </a:p>
        </p:txBody>
      </p:sp>
      <p:pic>
        <p:nvPicPr>
          <p:cNvPr id="8"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163945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b="1" dirty="0">
                <a:solidFill>
                  <a:srgbClr val="0066FF"/>
                </a:solidFill>
                <a:latin typeface="Arial" panose="020B0604020202020204" pitchFamily="34" charset="0"/>
                <a:cs typeface="Arial" panose="020B0604020202020204" pitchFamily="34" charset="0"/>
              </a:rPr>
              <a:t>LT for Alcoholic Hepatitis </a:t>
            </a:r>
            <a:endParaRPr lang="ko-KR" altLang="en-US" b="1" dirty="0">
              <a:solidFill>
                <a:srgbClr val="0066FF"/>
              </a:solidFill>
            </a:endParaRPr>
          </a:p>
        </p:txBody>
      </p:sp>
      <p:pic>
        <p:nvPicPr>
          <p:cNvPr id="4" name="내용 개체 틀 3"/>
          <p:cNvPicPr>
            <a:picLocks noGrp="1" noChangeAspect="1"/>
          </p:cNvPicPr>
          <p:nvPr>
            <p:ph idx="1"/>
          </p:nvPr>
        </p:nvPicPr>
        <p:blipFill>
          <a:blip r:embed="rId3"/>
          <a:stretch>
            <a:fillRect/>
          </a:stretch>
        </p:blipFill>
        <p:spPr>
          <a:xfrm>
            <a:off x="609600" y="1650442"/>
            <a:ext cx="7401856" cy="4308231"/>
          </a:xfrm>
          <a:prstGeom prst="rect">
            <a:avLst/>
          </a:prstGeom>
        </p:spPr>
      </p:pic>
      <p:sp>
        <p:nvSpPr>
          <p:cNvPr id="5" name="TextBox 4"/>
          <p:cNvSpPr txBox="1"/>
          <p:nvPr/>
        </p:nvSpPr>
        <p:spPr>
          <a:xfrm>
            <a:off x="8420519" y="2039815"/>
            <a:ext cx="3275762" cy="3477875"/>
          </a:xfrm>
          <a:prstGeom prst="rect">
            <a:avLst/>
          </a:prstGeom>
          <a:noFill/>
        </p:spPr>
        <p:txBody>
          <a:bodyPr wrap="square" rtlCol="0">
            <a:spAutoFit/>
          </a:bodyPr>
          <a:lstStyle/>
          <a:p>
            <a:pPr algn="just"/>
            <a:r>
              <a:rPr lang="en-US" altLang="ko-KR" sz="2000" dirty="0">
                <a:latin typeface="Arial" panose="020B0604020202020204" pitchFamily="34" charset="0"/>
                <a:cs typeface="Arial" panose="020B0604020202020204" pitchFamily="34" charset="0"/>
              </a:rPr>
              <a:t>Eight recipients are alive at a median of 735 days with 1 alcohol relapse. </a:t>
            </a:r>
          </a:p>
          <a:p>
            <a:pPr algn="just"/>
            <a:endParaRPr lang="en-US" altLang="ko-KR" sz="2000" dirty="0">
              <a:latin typeface="Arial" panose="020B0604020202020204" pitchFamily="34" charset="0"/>
              <a:cs typeface="Arial" panose="020B0604020202020204" pitchFamily="34" charset="0"/>
            </a:endParaRPr>
          </a:p>
          <a:p>
            <a:pPr algn="just"/>
            <a:r>
              <a:rPr lang="en-US" altLang="ko-KR" sz="2000" dirty="0">
                <a:latin typeface="Arial" panose="020B0604020202020204" pitchFamily="34" charset="0"/>
                <a:cs typeface="Arial" panose="020B0604020202020204" pitchFamily="34" charset="0"/>
              </a:rPr>
              <a:t>Early LT for severe AH can achieve excellent clinical outcomes with low impact on the donor pool and low rates of alcohol relapse in highly selected patients in the US.</a:t>
            </a:r>
            <a:endParaRPr lang="ko-KR" altLang="en-US" sz="2000" dirty="0">
              <a:latin typeface="Arial" panose="020B0604020202020204" pitchFamily="34" charset="0"/>
              <a:cs typeface="Arial" panose="020B0604020202020204" pitchFamily="34" charset="0"/>
            </a:endParaRPr>
          </a:p>
        </p:txBody>
      </p:sp>
      <p:sp>
        <p:nvSpPr>
          <p:cNvPr id="6" name="TextBox 5"/>
          <p:cNvSpPr txBox="1"/>
          <p:nvPr/>
        </p:nvSpPr>
        <p:spPr>
          <a:xfrm>
            <a:off x="5860050" y="6456043"/>
            <a:ext cx="4893548" cy="307777"/>
          </a:xfrm>
          <a:prstGeom prst="rect">
            <a:avLst/>
          </a:prstGeom>
          <a:noFill/>
        </p:spPr>
        <p:txBody>
          <a:bodyPr wrap="square" rtlCol="0">
            <a:spAutoFit/>
          </a:bodyPr>
          <a:lstStyle/>
          <a:p>
            <a:r>
              <a:rPr lang="en-US" altLang="ko-KR" sz="1400" i="1" dirty="0">
                <a:latin typeface="Arial" panose="020B0604020202020204" pitchFamily="34" charset="0"/>
                <a:cs typeface="Arial" panose="020B0604020202020204" pitchFamily="34" charset="0"/>
              </a:rPr>
              <a:t>American Journal of Transplantation 2016; 16: 841–849</a:t>
            </a:r>
            <a:endParaRPr lang="ko-KR" altLang="en-US" sz="1400" i="1" dirty="0">
              <a:latin typeface="Arial" panose="020B0604020202020204" pitchFamily="34" charset="0"/>
              <a:cs typeface="Arial" panose="020B0604020202020204" pitchFamily="34" charset="0"/>
            </a:endParaRPr>
          </a:p>
        </p:txBody>
      </p:sp>
      <p:pic>
        <p:nvPicPr>
          <p:cNvPr id="7"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254128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b="1" dirty="0">
                <a:solidFill>
                  <a:srgbClr val="0066FF"/>
                </a:solidFill>
                <a:latin typeface="Arial" panose="020B0604020202020204" pitchFamily="34" charset="0"/>
                <a:cs typeface="Arial" panose="020B0604020202020204" pitchFamily="34" charset="0"/>
              </a:rPr>
              <a:t>LT for Alcoholic Hepatitis </a:t>
            </a:r>
            <a:endParaRPr lang="ko-KR" altLang="en-US" b="1" dirty="0">
              <a:solidFill>
                <a:srgbClr val="0066FF"/>
              </a:solidFill>
            </a:endParaRPr>
          </a:p>
        </p:txBody>
      </p:sp>
      <p:pic>
        <p:nvPicPr>
          <p:cNvPr id="4" name="내용 개체 틀 3"/>
          <p:cNvPicPr>
            <a:picLocks noGrp="1" noChangeAspect="1"/>
          </p:cNvPicPr>
          <p:nvPr>
            <p:ph idx="1"/>
          </p:nvPr>
        </p:nvPicPr>
        <p:blipFill>
          <a:blip r:embed="rId3"/>
          <a:stretch>
            <a:fillRect/>
          </a:stretch>
        </p:blipFill>
        <p:spPr>
          <a:xfrm>
            <a:off x="609600" y="2311572"/>
            <a:ext cx="4051668" cy="2378961"/>
          </a:xfrm>
          <a:prstGeom prst="rect">
            <a:avLst/>
          </a:prstGeom>
        </p:spPr>
      </p:pic>
      <p:sp>
        <p:nvSpPr>
          <p:cNvPr id="5" name="TextBox 4"/>
          <p:cNvSpPr txBox="1"/>
          <p:nvPr/>
        </p:nvSpPr>
        <p:spPr>
          <a:xfrm>
            <a:off x="914400" y="1495273"/>
            <a:ext cx="10668000" cy="369332"/>
          </a:xfrm>
          <a:prstGeom prst="rect">
            <a:avLst/>
          </a:prstGeom>
          <a:noFill/>
        </p:spPr>
        <p:txBody>
          <a:bodyPr wrap="square" rtlCol="0">
            <a:spAutoFit/>
          </a:bodyPr>
          <a:lstStyle/>
          <a:p>
            <a:r>
              <a:rPr lang="en-US" dirty="0">
                <a:solidFill>
                  <a:srgbClr val="231F20"/>
                </a:solidFill>
                <a:latin typeface="Arial" panose="020B0604020202020204" pitchFamily="34" charset="0"/>
                <a:cs typeface="Arial" panose="020B0604020202020204" pitchFamily="34" charset="0"/>
              </a:rPr>
              <a:t>Survey of LT centers in the US with an aim to examine practice patterns on the use of LT for severe AH</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719668" y="4814334"/>
            <a:ext cx="4504266" cy="646331"/>
          </a:xfrm>
          <a:prstGeom prst="rect">
            <a:avLst/>
          </a:prstGeom>
          <a:noFill/>
        </p:spPr>
        <p:txBody>
          <a:bodyPr wrap="square" rtlCol="0">
            <a:spAutoFit/>
          </a:bodyPr>
          <a:lstStyle/>
          <a:p>
            <a:r>
              <a:rPr lang="en-US" dirty="0">
                <a:solidFill>
                  <a:srgbClr val="231F20"/>
                </a:solidFill>
                <a:latin typeface="Arial" panose="020B0604020202020204" pitchFamily="34" charset="0"/>
                <a:cs typeface="Arial" panose="020B0604020202020204" pitchFamily="34" charset="0"/>
              </a:rPr>
              <a:t>45 centers completed the survey (response rate of approximately 45%).</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719668" y="5584466"/>
            <a:ext cx="4741333" cy="923330"/>
          </a:xfrm>
          <a:prstGeom prst="rect">
            <a:avLst/>
          </a:prstGeom>
          <a:noFill/>
        </p:spPr>
        <p:txBody>
          <a:bodyPr wrap="square" rtlCol="0">
            <a:spAutoFit/>
          </a:bodyPr>
          <a:lstStyle/>
          <a:p>
            <a:pPr algn="just"/>
            <a:r>
              <a:rPr lang="en-US" dirty="0">
                <a:solidFill>
                  <a:srgbClr val="FF00FF"/>
                </a:solidFill>
                <a:latin typeface="Arial" panose="020B0604020202020204" pitchFamily="34" charset="0"/>
                <a:cs typeface="Arial" panose="020B0604020202020204" pitchFamily="34" charset="0"/>
              </a:rPr>
              <a:t>Only 12 of 45 centers (27%) reported listing AH patients for LT</a:t>
            </a:r>
            <a:r>
              <a:rPr lang="en-US" dirty="0">
                <a:solidFill>
                  <a:srgbClr val="231F20"/>
                </a:solidFill>
                <a:latin typeface="Arial" panose="020B0604020202020204" pitchFamily="34" charset="0"/>
                <a:cs typeface="Arial" panose="020B0604020202020204" pitchFamily="34" charset="0"/>
              </a:rPr>
              <a:t>, and 11 centers reported performing 1 to 15 LTs for AH patients.</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5858931" y="2831638"/>
            <a:ext cx="5503333" cy="1015663"/>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Of 45 LTs for AH, the survival rates at these time points were 93% (39/42), 93% (37/40), and 87% (27/31), respectively.</a:t>
            </a:r>
          </a:p>
        </p:txBody>
      </p:sp>
      <p:sp>
        <p:nvSpPr>
          <p:cNvPr id="9" name="TextBox 8"/>
          <p:cNvSpPr txBox="1"/>
          <p:nvPr/>
        </p:nvSpPr>
        <p:spPr>
          <a:xfrm>
            <a:off x="5952063" y="4652900"/>
            <a:ext cx="5317067" cy="1200329"/>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In the same survey, </a:t>
            </a:r>
            <a:r>
              <a:rPr lang="en-US" dirty="0">
                <a:solidFill>
                  <a:srgbClr val="FF00FF"/>
                </a:solidFill>
                <a:latin typeface="Arial" panose="020B0604020202020204" pitchFamily="34" charset="0"/>
                <a:cs typeface="Arial" panose="020B0604020202020204" pitchFamily="34" charset="0"/>
              </a:rPr>
              <a:t>centers reported alcohol recidivism in 8/45 (18%) of patients</a:t>
            </a:r>
            <a:r>
              <a:rPr lang="en-US" dirty="0">
                <a:latin typeface="Arial" panose="020B0604020202020204" pitchFamily="34" charset="0"/>
                <a:cs typeface="Arial" panose="020B0604020202020204" pitchFamily="34" charset="0"/>
              </a:rPr>
              <a:t>. No comment was made as to impact of recurrent drinking on graft function.</a:t>
            </a:r>
          </a:p>
        </p:txBody>
      </p:sp>
      <p:sp>
        <p:nvSpPr>
          <p:cNvPr id="10" name="TextBox 9"/>
          <p:cNvSpPr txBox="1"/>
          <p:nvPr/>
        </p:nvSpPr>
        <p:spPr>
          <a:xfrm>
            <a:off x="6096000" y="6415463"/>
            <a:ext cx="5723467" cy="307777"/>
          </a:xfrm>
          <a:prstGeom prst="rect">
            <a:avLst/>
          </a:prstGeom>
          <a:noFill/>
        </p:spPr>
        <p:txBody>
          <a:bodyPr wrap="square" rtlCol="0">
            <a:spAutoFit/>
          </a:bodyPr>
          <a:lstStyle/>
          <a:p>
            <a:r>
              <a:rPr lang="en-US" sz="1400" i="1" dirty="0">
                <a:solidFill>
                  <a:srgbClr val="231F20"/>
                </a:solidFill>
                <a:latin typeface="Arial" panose="020B0604020202020204" pitchFamily="34" charset="0"/>
                <a:cs typeface="Arial" panose="020B0604020202020204" pitchFamily="34" charset="0"/>
              </a:rPr>
              <a:t>LIVER TRANSPLANTATION 21:1449–1452, 2015</a:t>
            </a:r>
            <a:endParaRPr lang="en-US" sz="1400" i="1" dirty="0">
              <a:latin typeface="Arial" panose="020B0604020202020204" pitchFamily="34" charset="0"/>
              <a:cs typeface="Arial" panose="020B0604020202020204" pitchFamily="34" charset="0"/>
            </a:endParaRPr>
          </a:p>
        </p:txBody>
      </p:sp>
      <p:pic>
        <p:nvPicPr>
          <p:cNvPr id="11"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147481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b="1" dirty="0">
                <a:solidFill>
                  <a:srgbClr val="0066FF"/>
                </a:solidFill>
                <a:latin typeface="Arial" panose="020B0604020202020204" pitchFamily="34" charset="0"/>
                <a:cs typeface="Arial" panose="020B0604020202020204" pitchFamily="34" charset="0"/>
              </a:rPr>
              <a:t>LT for Alcoholic Hepatitis </a:t>
            </a:r>
            <a:endParaRPr lang="en-US" b="1" dirty="0">
              <a:solidFill>
                <a:srgbClr val="0066FF"/>
              </a:solidFill>
            </a:endParaRPr>
          </a:p>
        </p:txBody>
      </p:sp>
      <p:sp>
        <p:nvSpPr>
          <p:cNvPr id="3" name="내용 개체 틀 2"/>
          <p:cNvSpPr>
            <a:spLocks noGrp="1"/>
          </p:cNvSpPr>
          <p:nvPr>
            <p:ph idx="1"/>
          </p:nvPr>
        </p:nvSpPr>
        <p:spPr/>
        <p:txBody>
          <a:bodyPr>
            <a:noAutofit/>
          </a:bodyPr>
          <a:lstStyle/>
          <a:p>
            <a:pPr algn="just" latinLnBrk="0"/>
            <a:r>
              <a:rPr lang="en-US" sz="2400" dirty="0">
                <a:latin typeface="Arial" panose="020B0604020202020204" pitchFamily="34" charset="0"/>
                <a:cs typeface="Arial" panose="020B0604020202020204" pitchFamily="34" charset="0"/>
              </a:rPr>
              <a:t>A landmark trial of </a:t>
            </a:r>
            <a:r>
              <a:rPr lang="en-US" sz="2400" dirty="0">
                <a:solidFill>
                  <a:srgbClr val="FF00FF"/>
                </a:solidFill>
                <a:latin typeface="Arial" panose="020B0604020202020204" pitchFamily="34" charset="0"/>
                <a:cs typeface="Arial" panose="020B0604020202020204" pitchFamily="34" charset="0"/>
              </a:rPr>
              <a:t>early liver transplantation in highly selected patients </a:t>
            </a:r>
            <a:r>
              <a:rPr lang="en-US" sz="2400" dirty="0">
                <a:latin typeface="Arial" panose="020B0604020202020204" pitchFamily="34" charset="0"/>
                <a:cs typeface="Arial" panose="020B0604020202020204" pitchFamily="34" charset="0"/>
              </a:rPr>
              <a:t>demonstrated a clear survival benefit and favorable </a:t>
            </a:r>
            <a:r>
              <a:rPr lang="en-US" sz="2400" dirty="0" err="1">
                <a:latin typeface="Arial" panose="020B0604020202020204" pitchFamily="34" charset="0"/>
                <a:cs typeface="Arial" panose="020B0604020202020204" pitchFamily="34" charset="0"/>
              </a:rPr>
              <a:t>posttransplant</a:t>
            </a:r>
            <a:r>
              <a:rPr lang="en-US" sz="2400" dirty="0">
                <a:latin typeface="Arial" panose="020B0604020202020204" pitchFamily="34" charset="0"/>
                <a:cs typeface="Arial" panose="020B0604020202020204" pitchFamily="34" charset="0"/>
              </a:rPr>
              <a:t> outcomes.</a:t>
            </a:r>
          </a:p>
          <a:p>
            <a:pPr algn="just" latinLnBrk="0"/>
            <a:endParaRPr lang="en-US" sz="2400" dirty="0">
              <a:latin typeface="Arial" panose="020B0604020202020204" pitchFamily="34" charset="0"/>
              <a:cs typeface="Arial" panose="020B0604020202020204" pitchFamily="34" charset="0"/>
            </a:endParaRPr>
          </a:p>
          <a:p>
            <a:pPr algn="just" latinLnBrk="0"/>
            <a:r>
              <a:rPr lang="en-US" sz="2400" dirty="0">
                <a:solidFill>
                  <a:srgbClr val="FF00FF"/>
                </a:solidFill>
                <a:latin typeface="Arial" panose="020B0604020202020204" pitchFamily="34" charset="0"/>
                <a:cs typeface="Arial" panose="020B0604020202020204" pitchFamily="34" charset="0"/>
              </a:rPr>
              <a:t>Glucocorticoids remain the best initial medical therapy </a:t>
            </a:r>
            <a:r>
              <a:rPr lang="en-US" sz="2400" dirty="0">
                <a:latin typeface="Arial" panose="020B0604020202020204" pitchFamily="34" charset="0"/>
                <a:cs typeface="Arial" panose="020B0604020202020204" pitchFamily="34" charset="0"/>
              </a:rPr>
              <a:t>for severe acute alcoholic hepatitis, but liver transplantation can be an acceptable and effective therapy for those who fail to respond to steroids.</a:t>
            </a:r>
          </a:p>
          <a:p>
            <a:pPr algn="just" latinLnBrk="0"/>
            <a:endParaRPr lang="en-US" sz="2400" dirty="0">
              <a:latin typeface="Arial" panose="020B0604020202020204" pitchFamily="34" charset="0"/>
              <a:cs typeface="Arial" panose="020B0604020202020204" pitchFamily="34" charset="0"/>
            </a:endParaRPr>
          </a:p>
          <a:p>
            <a:pPr algn="just" latinLnBrk="0"/>
            <a:r>
              <a:rPr lang="en-US" sz="2400" dirty="0">
                <a:solidFill>
                  <a:srgbClr val="FF00FF"/>
                </a:solidFill>
                <a:latin typeface="Arial" panose="020B0604020202020204" pitchFamily="34" charset="0"/>
                <a:cs typeface="Arial" panose="020B0604020202020204" pitchFamily="34" charset="0"/>
              </a:rPr>
              <a:t>Recidivism is anticipated in these patients </a:t>
            </a:r>
            <a:r>
              <a:rPr lang="en-US" sz="2400" dirty="0">
                <a:latin typeface="Arial" panose="020B0604020202020204" pitchFamily="34" charset="0"/>
                <a:cs typeface="Arial" panose="020B0604020202020204" pitchFamily="34" charset="0"/>
              </a:rPr>
              <a:t>who likely continue to consume large volumes of alcohol. LT for alcoholic hepatitis is still a highly controversial issue from the public point of view, and needs to be resolved.</a:t>
            </a:r>
          </a:p>
        </p:txBody>
      </p:sp>
      <p:pic>
        <p:nvPicPr>
          <p:cNvPr id="4" name="Picture 15" descr="amc_ke_color"/>
          <p:cNvPicPr>
            <a:picLocks noChangeAspect="1" noChangeArrowheads="1"/>
          </p:cNvPicPr>
          <p:nvPr/>
        </p:nvPicPr>
        <p:blipFill>
          <a:blip r:embed="rId3"/>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568028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sz="3600" b="1" dirty="0">
                <a:solidFill>
                  <a:srgbClr val="0066FF"/>
                </a:solidFill>
                <a:latin typeface="Arial" panose="020B0604020202020204" pitchFamily="34" charset="0"/>
                <a:cs typeface="Arial" panose="020B0604020202020204" pitchFamily="34" charset="0"/>
              </a:rPr>
              <a:t>Relapse after LT for ALD</a:t>
            </a:r>
            <a:endParaRPr lang="en-US" dirty="0"/>
          </a:p>
        </p:txBody>
      </p:sp>
      <p:sp>
        <p:nvSpPr>
          <p:cNvPr id="4" name="내용 개체 틀 3"/>
          <p:cNvSpPr txBox="1">
            <a:spLocks noGrp="1"/>
          </p:cNvSpPr>
          <p:nvPr>
            <p:ph idx="1"/>
          </p:nvPr>
        </p:nvSpPr>
        <p:spPr>
          <a:xfrm>
            <a:off x="609600" y="1600246"/>
            <a:ext cx="10972800" cy="4917944"/>
          </a:xfrm>
          <a:prstGeom prst="rect">
            <a:avLst/>
          </a:prstGeom>
          <a:noFill/>
        </p:spPr>
        <p:txBody>
          <a:bodyPr wrap="square" rtlCol="0">
            <a:spAutoFit/>
          </a:bodyPr>
          <a:lstStyle/>
          <a:p>
            <a:pPr algn="just" latinLnBrk="0"/>
            <a:r>
              <a:rPr lang="en-US" sz="2800" dirty="0">
                <a:latin typeface="Arial" panose="020B0604020202020204" pitchFamily="34" charset="0"/>
                <a:cs typeface="Arial" panose="020B0604020202020204" pitchFamily="34" charset="0"/>
              </a:rPr>
              <a:t>Alcohol consumption after LT covers a spectrum from occasional consumption (“slips”) to regular and harmful drinking (“relapses”). </a:t>
            </a:r>
          </a:p>
          <a:p>
            <a:pPr algn="just" latinLnBrk="0"/>
            <a:endParaRPr lang="en-US" sz="2800" dirty="0">
              <a:latin typeface="Arial" panose="020B0604020202020204" pitchFamily="34" charset="0"/>
              <a:cs typeface="Arial" panose="020B0604020202020204" pitchFamily="34" charset="0"/>
            </a:endParaRPr>
          </a:p>
          <a:p>
            <a:pPr algn="just" latinLnBrk="0"/>
            <a:r>
              <a:rPr lang="en-US" sz="2800" dirty="0">
                <a:solidFill>
                  <a:srgbClr val="FF00FF"/>
                </a:solidFill>
                <a:latin typeface="Arial" panose="020B0604020202020204" pitchFamily="34" charset="0"/>
                <a:cs typeface="Arial" panose="020B0604020202020204" pitchFamily="34" charset="0"/>
              </a:rPr>
              <a:t>The rate of alcohol consumption after LT is highly variable </a:t>
            </a:r>
            <a:r>
              <a:rPr lang="en-US" sz="2800" dirty="0">
                <a:latin typeface="Arial" panose="020B0604020202020204" pitchFamily="34" charset="0"/>
                <a:cs typeface="Arial" panose="020B0604020202020204" pitchFamily="34" charset="0"/>
              </a:rPr>
              <a:t>with a percentage ranging from 10% to 95%, probably due to the different way to define and classify alcohol consumption.</a:t>
            </a:r>
          </a:p>
          <a:p>
            <a:pPr algn="just" latinLnBrk="0"/>
            <a:endParaRPr lang="en-US" sz="2800" dirty="0">
              <a:latin typeface="Arial" panose="020B0604020202020204" pitchFamily="34" charset="0"/>
              <a:cs typeface="Arial" panose="020B0604020202020204" pitchFamily="34" charset="0"/>
            </a:endParaRPr>
          </a:p>
          <a:p>
            <a:pPr algn="just" latinLnBrk="0"/>
            <a:r>
              <a:rPr lang="en-US" sz="2800" dirty="0">
                <a:solidFill>
                  <a:srgbClr val="FF00FF"/>
                </a:solidFill>
                <a:latin typeface="Arial" panose="020B0604020202020204" pitchFamily="34" charset="0"/>
                <a:cs typeface="Arial" panose="020B0604020202020204" pitchFamily="34" charset="0"/>
              </a:rPr>
              <a:t>The incidence of alcohol use after LT is difficult to assess </a:t>
            </a:r>
            <a:r>
              <a:rPr lang="en-US" sz="2800" dirty="0">
                <a:latin typeface="Arial" panose="020B0604020202020204" pitchFamily="34" charset="0"/>
                <a:cs typeface="Arial" panose="020B0604020202020204" pitchFamily="34" charset="0"/>
              </a:rPr>
              <a:t>with accuracy, especially when self-reporting is used as the means of identification.</a:t>
            </a:r>
          </a:p>
        </p:txBody>
      </p:sp>
    </p:spTree>
    <p:extLst>
      <p:ext uri="{BB962C8B-B14F-4D97-AF65-F5344CB8AC3E}">
        <p14:creationId xmlns:p14="http://schemas.microsoft.com/office/powerpoint/2010/main" val="545768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3600" b="1" dirty="0">
                <a:solidFill>
                  <a:srgbClr val="0066FF"/>
                </a:solidFill>
                <a:latin typeface="Arial" panose="020B0604020202020204" pitchFamily="34" charset="0"/>
                <a:cs typeface="Arial" panose="020B0604020202020204" pitchFamily="34" charset="0"/>
              </a:rPr>
              <a:t>Relapse after LT for ALD</a:t>
            </a:r>
          </a:p>
        </p:txBody>
      </p:sp>
      <p:pic>
        <p:nvPicPr>
          <p:cNvPr id="4" name="내용 개체 틀 3"/>
          <p:cNvPicPr>
            <a:picLocks noGrp="1" noChangeAspect="1"/>
          </p:cNvPicPr>
          <p:nvPr>
            <p:ph idx="1"/>
          </p:nvPr>
        </p:nvPicPr>
        <p:blipFill>
          <a:blip r:embed="rId3"/>
          <a:stretch>
            <a:fillRect/>
          </a:stretch>
        </p:blipFill>
        <p:spPr>
          <a:xfrm>
            <a:off x="609600" y="1815571"/>
            <a:ext cx="4862971" cy="4525963"/>
          </a:xfrm>
          <a:prstGeom prst="rect">
            <a:avLst/>
          </a:prstGeom>
        </p:spPr>
      </p:pic>
      <p:sp>
        <p:nvSpPr>
          <p:cNvPr id="5" name="TextBox 4"/>
          <p:cNvSpPr txBox="1"/>
          <p:nvPr/>
        </p:nvSpPr>
        <p:spPr>
          <a:xfrm>
            <a:off x="2370666" y="1481667"/>
            <a:ext cx="810260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All patients transplanted for ALD between 1990 and 2007 in three French centers</a:t>
            </a:r>
            <a:endParaRPr lang="en-US" sz="1600" dirty="0">
              <a:latin typeface="Arial" panose="020B0604020202020204" pitchFamily="34" charset="0"/>
              <a:cs typeface="Arial" panose="020B0604020202020204" pitchFamily="34" charset="0"/>
            </a:endParaRPr>
          </a:p>
        </p:txBody>
      </p:sp>
      <p:pic>
        <p:nvPicPr>
          <p:cNvPr id="6" name="그림 5"/>
          <p:cNvPicPr>
            <a:picLocks noChangeAspect="1"/>
          </p:cNvPicPr>
          <p:nvPr/>
        </p:nvPicPr>
        <p:blipFill>
          <a:blip r:embed="rId4"/>
          <a:stretch>
            <a:fillRect/>
          </a:stretch>
        </p:blipFill>
        <p:spPr>
          <a:xfrm>
            <a:off x="4954887" y="2094858"/>
            <a:ext cx="3196673" cy="2762102"/>
          </a:xfrm>
          <a:prstGeom prst="rect">
            <a:avLst/>
          </a:prstGeom>
        </p:spPr>
      </p:pic>
      <p:pic>
        <p:nvPicPr>
          <p:cNvPr id="7" name="그림 6"/>
          <p:cNvPicPr>
            <a:picLocks noChangeAspect="1"/>
          </p:cNvPicPr>
          <p:nvPr/>
        </p:nvPicPr>
        <p:blipFill>
          <a:blip r:embed="rId5"/>
          <a:stretch>
            <a:fillRect/>
          </a:stretch>
        </p:blipFill>
        <p:spPr>
          <a:xfrm>
            <a:off x="8231877" y="2024716"/>
            <a:ext cx="3864595" cy="3436499"/>
          </a:xfrm>
          <a:prstGeom prst="rect">
            <a:avLst/>
          </a:prstGeom>
        </p:spPr>
      </p:pic>
      <p:sp>
        <p:nvSpPr>
          <p:cNvPr id="8" name="TextBox 7"/>
          <p:cNvSpPr txBox="1"/>
          <p:nvPr/>
        </p:nvSpPr>
        <p:spPr>
          <a:xfrm>
            <a:off x="5621867" y="5065545"/>
            <a:ext cx="289560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RAC was significantly associated with younger age and a shorter period of pre-LT abstinence.</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7128934" y="6429397"/>
            <a:ext cx="43434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 J </a:t>
            </a:r>
            <a:r>
              <a:rPr lang="en-US" sz="1400" i="1" dirty="0" err="1">
                <a:latin typeface="Arial" panose="020B0604020202020204" pitchFamily="34" charset="0"/>
                <a:cs typeface="Arial" panose="020B0604020202020204" pitchFamily="34" charset="0"/>
              </a:rPr>
              <a:t>Gastroenterol</a:t>
            </a:r>
            <a:r>
              <a:rPr lang="en-US" sz="1400" i="1" dirty="0">
                <a:latin typeface="Arial" panose="020B0604020202020204" pitchFamily="34" charset="0"/>
                <a:cs typeface="Arial" panose="020B0604020202020204" pitchFamily="34" charset="0"/>
              </a:rPr>
              <a:t> 2015; 110:1160–1166</a:t>
            </a:r>
          </a:p>
        </p:txBody>
      </p:sp>
      <p:pic>
        <p:nvPicPr>
          <p:cNvPr id="10"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
        <p:nvSpPr>
          <p:cNvPr id="3" name="TextBox 2"/>
          <p:cNvSpPr txBox="1"/>
          <p:nvPr/>
        </p:nvSpPr>
        <p:spPr>
          <a:xfrm>
            <a:off x="609600" y="4856960"/>
            <a:ext cx="1159565" cy="461665"/>
          </a:xfrm>
          <a:prstGeom prst="rect">
            <a:avLst/>
          </a:prstGeom>
          <a:noFill/>
        </p:spPr>
        <p:txBody>
          <a:bodyPr wrap="square" rtlCol="0">
            <a:spAutoFit/>
          </a:bodyPr>
          <a:lstStyle/>
          <a:p>
            <a:r>
              <a:rPr lang="en-US" sz="2400" b="1" dirty="0">
                <a:solidFill>
                  <a:srgbClr val="FF00FF"/>
                </a:solidFill>
              </a:rPr>
              <a:t>6%</a:t>
            </a:r>
          </a:p>
        </p:txBody>
      </p:sp>
    </p:spTree>
    <p:extLst>
      <p:ext uri="{BB962C8B-B14F-4D97-AF65-F5344CB8AC3E}">
        <p14:creationId xmlns:p14="http://schemas.microsoft.com/office/powerpoint/2010/main" val="2920375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2800" b="1" dirty="0">
                <a:solidFill>
                  <a:srgbClr val="0066FF"/>
                </a:solidFill>
                <a:latin typeface="Arial" panose="020B0604020202020204" pitchFamily="34" charset="0"/>
                <a:cs typeface="Arial" panose="020B0604020202020204" pitchFamily="34" charset="0"/>
              </a:rPr>
              <a:t>Time to alcohol relapse (any use) after liver transplantation</a:t>
            </a:r>
            <a:endParaRPr lang="en-US" sz="11500" b="1" dirty="0">
              <a:solidFill>
                <a:srgbClr val="0066FF"/>
              </a:solidFill>
              <a:latin typeface="Arial" panose="020B0604020202020204" pitchFamily="34" charset="0"/>
              <a:cs typeface="Arial" panose="020B0604020202020204" pitchFamily="34" charset="0"/>
            </a:endParaRPr>
          </a:p>
        </p:txBody>
      </p:sp>
      <p:pic>
        <p:nvPicPr>
          <p:cNvPr id="4" name="내용 개체 틀 3"/>
          <p:cNvPicPr>
            <a:picLocks noGrp="1" noChangeAspect="1"/>
          </p:cNvPicPr>
          <p:nvPr>
            <p:ph idx="1"/>
          </p:nvPr>
        </p:nvPicPr>
        <p:blipFill>
          <a:blip r:embed="rId3"/>
          <a:stretch>
            <a:fillRect/>
          </a:stretch>
        </p:blipFill>
        <p:spPr>
          <a:xfrm>
            <a:off x="2348533" y="1600200"/>
            <a:ext cx="7494933" cy="4525963"/>
          </a:xfrm>
          <a:prstGeom prst="rect">
            <a:avLst/>
          </a:prstGeom>
        </p:spPr>
      </p:pic>
      <p:sp>
        <p:nvSpPr>
          <p:cNvPr id="5" name="TextBox 4"/>
          <p:cNvSpPr txBox="1"/>
          <p:nvPr/>
        </p:nvSpPr>
        <p:spPr>
          <a:xfrm>
            <a:off x="7792278" y="6430617"/>
            <a:ext cx="3945835" cy="307777"/>
          </a:xfrm>
          <a:prstGeom prst="rect">
            <a:avLst/>
          </a:prstGeom>
          <a:noFill/>
        </p:spPr>
        <p:txBody>
          <a:bodyPr wrap="square" rtlCol="0">
            <a:spAutoFit/>
          </a:bodyPr>
          <a:lstStyle/>
          <a:p>
            <a:r>
              <a:rPr lang="en-US" sz="1400" i="1" dirty="0">
                <a:solidFill>
                  <a:srgbClr val="231F20"/>
                </a:solidFill>
                <a:latin typeface="Arial" panose="020B0604020202020204" pitchFamily="34" charset="0"/>
                <a:cs typeface="Arial" panose="020B0604020202020204" pitchFamily="34" charset="0"/>
              </a:rPr>
              <a:t>Liver </a:t>
            </a:r>
            <a:r>
              <a:rPr lang="en-US" sz="1400" i="1" dirty="0" err="1">
                <a:solidFill>
                  <a:srgbClr val="231F20"/>
                </a:solidFill>
                <a:latin typeface="Arial" panose="020B0604020202020204" pitchFamily="34" charset="0"/>
                <a:cs typeface="Arial" panose="020B0604020202020204" pitchFamily="34" charset="0"/>
              </a:rPr>
              <a:t>Transpl</a:t>
            </a:r>
            <a:r>
              <a:rPr lang="en-US" sz="1400" i="1" dirty="0">
                <a:solidFill>
                  <a:srgbClr val="231F20"/>
                </a:solidFill>
                <a:latin typeface="Arial" panose="020B0604020202020204" pitchFamily="34" charset="0"/>
                <a:cs typeface="Arial" panose="020B0604020202020204" pitchFamily="34" charset="0"/>
              </a:rPr>
              <a:t> 14:159-172, 2008</a:t>
            </a:r>
            <a:endParaRPr lang="en-US" sz="1400" dirty="0">
              <a:latin typeface="Arial" panose="020B0604020202020204" pitchFamily="34" charset="0"/>
              <a:cs typeface="Arial" panose="020B0604020202020204" pitchFamily="34" charset="0"/>
            </a:endParaRPr>
          </a:p>
        </p:txBody>
      </p:sp>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392317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lvl="0" defTabSz="914400" latinLnBrk="0">
              <a:spcBef>
                <a:spcPts val="0"/>
              </a:spcBef>
            </a:pPr>
            <a:r>
              <a:rPr lang="en-US" sz="3600" b="1" dirty="0">
                <a:solidFill>
                  <a:srgbClr val="0066FF"/>
                </a:solidFill>
                <a:latin typeface="Arial" panose="020B0604020202020204" pitchFamily="34" charset="0"/>
                <a:ea typeface="+mn-ea"/>
                <a:cs typeface="Arial" panose="020B0604020202020204" pitchFamily="34" charset="0"/>
              </a:rPr>
              <a:t>Predictive Factors for Relapse</a:t>
            </a:r>
            <a:endParaRPr lang="en-US" sz="6000" dirty="0">
              <a:solidFill>
                <a:srgbClr val="0066FF"/>
              </a:solidFill>
            </a:endParaRPr>
          </a:p>
        </p:txBody>
      </p:sp>
      <p:pic>
        <p:nvPicPr>
          <p:cNvPr id="4" name="내용 개체 틀 3"/>
          <p:cNvPicPr>
            <a:picLocks noGrp="1" noChangeAspect="1"/>
          </p:cNvPicPr>
          <p:nvPr>
            <p:ph idx="1"/>
          </p:nvPr>
        </p:nvPicPr>
        <p:blipFill>
          <a:blip r:embed="rId3"/>
          <a:stretch>
            <a:fillRect/>
          </a:stretch>
        </p:blipFill>
        <p:spPr>
          <a:xfrm>
            <a:off x="609600" y="2055934"/>
            <a:ext cx="10972800" cy="3076567"/>
          </a:xfrm>
          <a:prstGeom prst="rect">
            <a:avLst/>
          </a:prstGeom>
        </p:spPr>
      </p:pic>
      <p:sp>
        <p:nvSpPr>
          <p:cNvPr id="5" name="TextBox 4"/>
          <p:cNvSpPr txBox="1"/>
          <p:nvPr/>
        </p:nvSpPr>
        <p:spPr>
          <a:xfrm>
            <a:off x="3810000" y="1686602"/>
            <a:ext cx="479176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Predictive factors for alcoholic recidivism</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7010401" y="6308725"/>
            <a:ext cx="43180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World J </a:t>
            </a:r>
            <a:r>
              <a:rPr lang="en-US" sz="1400" i="1" dirty="0" err="1">
                <a:latin typeface="Arial" panose="020B0604020202020204" pitchFamily="34" charset="0"/>
                <a:cs typeface="Arial" panose="020B0604020202020204" pitchFamily="34" charset="0"/>
              </a:rPr>
              <a:t>Hepatol</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2014; 6(11): 812-817</a:t>
            </a:r>
          </a:p>
        </p:txBody>
      </p:sp>
      <p:sp>
        <p:nvSpPr>
          <p:cNvPr id="7" name="TextBox 6"/>
          <p:cNvSpPr txBox="1"/>
          <p:nvPr/>
        </p:nvSpPr>
        <p:spPr>
          <a:xfrm>
            <a:off x="526774" y="5249333"/>
            <a:ext cx="11221277"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Psychiatric comorbidity, Abstinence period, Poor social support, Family </a:t>
            </a:r>
            <a:r>
              <a:rPr lang="en-US" sz="2000" b="1" dirty="0" err="1">
                <a:solidFill>
                  <a:srgbClr val="FF0000"/>
                </a:solidFill>
                <a:latin typeface="Arial" panose="020B0604020202020204" pitchFamily="34" charset="0"/>
                <a:cs typeface="Arial" panose="020B0604020202020204" pitchFamily="34" charset="0"/>
              </a:rPr>
              <a:t>Hx</a:t>
            </a:r>
            <a:r>
              <a:rPr lang="en-US" sz="2000" b="1" dirty="0">
                <a:solidFill>
                  <a:srgbClr val="FF0000"/>
                </a:solidFill>
                <a:latin typeface="Arial" panose="020B0604020202020204" pitchFamily="34" charset="0"/>
                <a:cs typeface="Arial" panose="020B0604020202020204" pitchFamily="34" charset="0"/>
              </a:rPr>
              <a:t>. of alcoholism </a:t>
            </a:r>
          </a:p>
        </p:txBody>
      </p:sp>
      <p:pic>
        <p:nvPicPr>
          <p:cNvPr id="8"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128872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270001" y="314314"/>
            <a:ext cx="926228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ALD is 2</a:t>
            </a:r>
            <a:r>
              <a:rPr lang="en-US" altLang="ko-KR" sz="2824" kern="0" baseline="30000" dirty="0">
                <a:solidFill>
                  <a:srgbClr val="FF0000"/>
                </a:solidFill>
                <a:latin typeface="Arial" panose="020B0604020202020204" pitchFamily="34" charset="0"/>
                <a:ea typeface="Kozuka Mincho Pro H" pitchFamily="18" charset="-128"/>
                <a:cs typeface="Arial" panose="020B0604020202020204" pitchFamily="34" charset="0"/>
              </a:rPr>
              <a:t>nd</a:t>
            </a:r>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 Common Indication for Liver Transplantation </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3744034"/>
            <a:ext cx="8640960" cy="309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130" y="1205224"/>
            <a:ext cx="2993242" cy="255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026" y="2730099"/>
            <a:ext cx="4631134" cy="92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6"/>
          <p:cNvSpPr txBox="1">
            <a:spLocks noChangeArrowheads="1"/>
          </p:cNvSpPr>
          <p:nvPr/>
        </p:nvSpPr>
        <p:spPr bwMode="auto">
          <a:xfrm>
            <a:off x="5397098" y="1649979"/>
            <a:ext cx="4192838" cy="63555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algn="ctr" defTabSz="806867" eaLnBrk="1" hangingPunct="1"/>
            <a:r>
              <a:rPr lang="en-US" altLang="ko-KR" sz="1765" kern="0" dirty="0">
                <a:solidFill>
                  <a:srgbClr val="000000"/>
                </a:solidFill>
                <a:latin typeface="Kozuka Mincho Pro H" pitchFamily="18" charset="-128"/>
                <a:ea typeface="Kozuka Mincho Pro H" pitchFamily="18" charset="-128"/>
              </a:rPr>
              <a:t>European Liver Transplant Registry (2008)</a:t>
            </a:r>
          </a:p>
        </p:txBody>
      </p:sp>
      <p:sp>
        <p:nvSpPr>
          <p:cNvPr id="5" name="직사각형 4"/>
          <p:cNvSpPr/>
          <p:nvPr/>
        </p:nvSpPr>
        <p:spPr bwMode="auto">
          <a:xfrm>
            <a:off x="7811485" y="3429000"/>
            <a:ext cx="1969631" cy="190609"/>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algn="ctr" defTabSz="806867" fontAlgn="base" latinLnBrk="1">
              <a:spcBef>
                <a:spcPct val="0"/>
              </a:spcBef>
              <a:spcAft>
                <a:spcPct val="0"/>
              </a:spcAft>
            </a:pPr>
            <a:endParaRPr kumimoji="1" lang="ko-KR" altLang="en-US" sz="2118" b="1" kern="0">
              <a:latin typeface="Arial Black" pitchFamily="34" charset="0"/>
              <a:ea typeface="굴림" pitchFamily="50" charset="-127"/>
            </a:endParaRPr>
          </a:p>
        </p:txBody>
      </p:sp>
      <p:pic>
        <p:nvPicPr>
          <p:cNvPr id="8"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95069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882984" y="394678"/>
            <a:ext cx="8119730" cy="64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4" tIns="44809" rIns="89614" bIns="44809">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806867" eaLnBrk="1" hangingPunct="1"/>
            <a:r>
              <a:rPr kumimoji="0" lang="en-US" sz="3600" b="1" dirty="0">
                <a:solidFill>
                  <a:srgbClr val="0066FF"/>
                </a:solidFill>
                <a:latin typeface="Arial" panose="020B0604020202020204" pitchFamily="34" charset="0"/>
                <a:ea typeface="+mj-ea"/>
                <a:cs typeface="Arial" panose="020B0604020202020204" pitchFamily="34" charset="0"/>
              </a:rPr>
              <a:t>Relapse after LT for ALD</a:t>
            </a:r>
            <a:endParaRPr lang="ko-KR" altLang="en-US" sz="3200" b="1" i="1" kern="0" dirty="0">
              <a:solidFill>
                <a:srgbClr val="0066FF"/>
              </a:solidFill>
              <a:latin typeface="Kozuka Mincho Pro H" pitchFamily="18" charset="-128"/>
              <a:cs typeface="Arial" pitchFamily="34" charset="0"/>
            </a:endParaRPr>
          </a:p>
        </p:txBody>
      </p:sp>
      <p:sp>
        <p:nvSpPr>
          <p:cNvPr id="3" name="TextBox 2"/>
          <p:cNvSpPr txBox="1"/>
          <p:nvPr/>
        </p:nvSpPr>
        <p:spPr>
          <a:xfrm>
            <a:off x="1764160" y="1950289"/>
            <a:ext cx="8600142" cy="2362577"/>
          </a:xfrm>
          <a:prstGeom prst="rect">
            <a:avLst/>
          </a:prstGeom>
          <a:solidFill>
            <a:schemeClr val="tx2">
              <a:lumMod val="20000"/>
              <a:lumOff val="80000"/>
            </a:schemeClr>
          </a:solidFill>
        </p:spPr>
        <p:txBody>
          <a:bodyPr wrap="square" lIns="80402" tIns="40199" rIns="80402" bIns="40199" rtlCol="0">
            <a:spAutoFit/>
          </a:bodyPr>
          <a:lstStyle/>
          <a:p>
            <a:pPr defTabSz="806867"/>
            <a:r>
              <a:rPr lang="en-US" altLang="ko-KR" sz="2471" b="1" kern="0" dirty="0">
                <a:solidFill>
                  <a:srgbClr val="0070C0"/>
                </a:solidFill>
                <a:latin typeface="Kozuka Mincho Pro H" pitchFamily="18" charset="-128"/>
                <a:ea typeface="Kozuka Mincho Pro H" pitchFamily="18" charset="-128"/>
                <a:cs typeface="Arial" pitchFamily="34" charset="0"/>
              </a:rPr>
              <a:t>-   </a:t>
            </a:r>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Abstinent non-ALC Pts. </a:t>
            </a:r>
            <a:r>
              <a:rPr lang="en-US" altLang="ko-KR" sz="2471" b="1" kern="0" dirty="0" err="1">
                <a:solidFill>
                  <a:srgbClr val="0070C0"/>
                </a:solidFill>
                <a:latin typeface="Arial" panose="020B0604020202020204" pitchFamily="34" charset="0"/>
                <a:ea typeface="Kozuka Mincho Pro H" pitchFamily="18" charset="-128"/>
                <a:cs typeface="Arial" panose="020B0604020202020204" pitchFamily="34" charset="0"/>
              </a:rPr>
              <a:t>Vs</a:t>
            </a:r>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  Pts. with relapse</a:t>
            </a:r>
          </a:p>
          <a:p>
            <a:pPr defTabSz="806867"/>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     : similar initially but become worse after 5-10 years </a:t>
            </a:r>
          </a:p>
          <a:p>
            <a:pPr defTabSz="806867"/>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       (45%-68% </a:t>
            </a:r>
            <a:r>
              <a:rPr lang="en-US" altLang="ko-KR" sz="2471" b="1" kern="0" dirty="0" err="1">
                <a:solidFill>
                  <a:srgbClr val="0070C0"/>
                </a:solidFill>
                <a:latin typeface="Arial" panose="020B0604020202020204" pitchFamily="34" charset="0"/>
                <a:ea typeface="Kozuka Mincho Pro H" pitchFamily="18" charset="-128"/>
                <a:cs typeface="Arial" panose="020B0604020202020204" pitchFamily="34" charset="0"/>
              </a:rPr>
              <a:t>vs</a:t>
            </a:r>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 75%-86%)</a:t>
            </a:r>
          </a:p>
          <a:p>
            <a:pPr marL="403433" indent="-403433" defTabSz="806867">
              <a:buFontTx/>
              <a:buChar char="-"/>
            </a:pPr>
            <a:r>
              <a:rPr lang="en-US" altLang="ko-KR" sz="2471" b="1" kern="0" dirty="0">
                <a:solidFill>
                  <a:srgbClr val="0070C0"/>
                </a:solidFill>
                <a:latin typeface="Arial" panose="020B0604020202020204" pitchFamily="34" charset="0"/>
                <a:ea typeface="Kozuka Mincho Pro H" pitchFamily="18" charset="-128"/>
                <a:cs typeface="Arial" panose="020B0604020202020204" pitchFamily="34" charset="0"/>
              </a:rPr>
              <a:t>Graft loss from recurrent disease related to ALC use is rare : less than 5% at 5 years for alcohol compared with 25% for HCV</a:t>
            </a:r>
            <a:endParaRPr lang="ko-KR" altLang="en-US" sz="2471" b="1" kern="0" dirty="0">
              <a:solidFill>
                <a:srgbClr val="0070C0"/>
              </a:solidFill>
              <a:latin typeface="Arial" panose="020B0604020202020204" pitchFamily="34" charset="0"/>
              <a:cs typeface="Arial" panose="020B0604020202020204" pitchFamily="34" charset="0"/>
            </a:endParaRPr>
          </a:p>
        </p:txBody>
      </p:sp>
      <p:sp>
        <p:nvSpPr>
          <p:cNvPr id="4" name="Text Box 9"/>
          <p:cNvSpPr txBox="1">
            <a:spLocks noChangeArrowheads="1"/>
          </p:cNvSpPr>
          <p:nvPr/>
        </p:nvSpPr>
        <p:spPr bwMode="auto">
          <a:xfrm>
            <a:off x="1775519" y="1258617"/>
            <a:ext cx="8577423" cy="407143"/>
          </a:xfrm>
          <a:prstGeom prst="rect">
            <a:avLst/>
          </a:prstGeom>
          <a:solidFill>
            <a:srgbClr val="FF0000"/>
          </a:solidFill>
          <a:ln w="9525">
            <a:noFill/>
            <a:miter lim="800000"/>
            <a:headEnd/>
            <a:tailEnd/>
          </a:ln>
        </p:spPr>
        <p:txBody>
          <a:bodyPr wrap="square" lIns="80437" tIns="40217" rIns="80437" bIns="40217">
            <a:spAutoFit/>
          </a:bodyPr>
          <a:lstStyle/>
          <a:p>
            <a:pPr algn="ctr" defTabSz="806867"/>
            <a:r>
              <a:rPr lang="en-US" altLang="ko-KR" sz="2118" b="1" kern="0" dirty="0">
                <a:solidFill>
                  <a:srgbClr val="FFFFFF"/>
                </a:solidFill>
                <a:latin typeface="Arial" panose="020B0604020202020204" pitchFamily="34" charset="0"/>
                <a:ea typeface="Kozuka Mincho Pro H" pitchFamily="18" charset="-128"/>
                <a:cs typeface="Arial" panose="020B0604020202020204" pitchFamily="34" charset="0"/>
              </a:rPr>
              <a:t>Relapse to harmful drinking affects long-term patient survival</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551" y="4763267"/>
            <a:ext cx="8687360" cy="207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784026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4000" b="1" dirty="0">
                <a:solidFill>
                  <a:srgbClr val="0066FF"/>
                </a:solidFill>
                <a:latin typeface="Arial" panose="020B0604020202020204" pitchFamily="34" charset="0"/>
                <a:cs typeface="Arial" panose="020B0604020202020204" pitchFamily="34" charset="0"/>
              </a:rPr>
              <a:t>Relapse after LT for ALD</a:t>
            </a:r>
            <a:endParaRPr lang="en-US" dirty="0"/>
          </a:p>
        </p:txBody>
      </p:sp>
      <p:sp>
        <p:nvSpPr>
          <p:cNvPr id="3" name="내용 개체 틀 2"/>
          <p:cNvSpPr>
            <a:spLocks noGrp="1"/>
          </p:cNvSpPr>
          <p:nvPr>
            <p:ph idx="1"/>
          </p:nvPr>
        </p:nvSpPr>
        <p:spPr/>
        <p:txBody>
          <a:bodyPr>
            <a:normAutofit/>
          </a:bodyPr>
          <a:lstStyle/>
          <a:p>
            <a:pPr algn="just" latinLnBrk="0"/>
            <a:r>
              <a:rPr lang="en-US" sz="2800" b="1" dirty="0">
                <a:solidFill>
                  <a:srgbClr val="FF00FF"/>
                </a:solidFill>
                <a:latin typeface="Arial" panose="020B0604020202020204" pitchFamily="34" charset="0"/>
                <a:cs typeface="Arial" panose="020B0604020202020204" pitchFamily="34" charset="0"/>
              </a:rPr>
              <a:t>Definition of terms </a:t>
            </a:r>
            <a:r>
              <a:rPr lang="en-US" sz="2800" b="1" dirty="0">
                <a:latin typeface="Arial" panose="020B0604020202020204" pitchFamily="34" charset="0"/>
                <a:cs typeface="Arial" panose="020B0604020202020204" pitchFamily="34" charset="0"/>
              </a:rPr>
              <a:t>is important within the field of addiction medicine.</a:t>
            </a:r>
          </a:p>
          <a:p>
            <a:pPr algn="just" latinLnBrk="0"/>
            <a:endParaRPr lang="en-US" sz="2800" b="1" dirty="0">
              <a:latin typeface="Arial" panose="020B0604020202020204" pitchFamily="34" charset="0"/>
              <a:cs typeface="Arial" panose="020B0604020202020204" pitchFamily="34" charset="0"/>
            </a:endParaRPr>
          </a:p>
          <a:p>
            <a:pPr algn="just" latinLnBrk="0"/>
            <a:r>
              <a:rPr lang="en-US" sz="2800" b="1" dirty="0">
                <a:latin typeface="Arial" panose="020B0604020202020204" pitchFamily="34" charset="0"/>
                <a:cs typeface="Arial" panose="020B0604020202020204" pitchFamily="34" charset="0"/>
              </a:rPr>
              <a:t>Although death as a consequence of recurrence of ALD was reported, it was </a:t>
            </a:r>
            <a:r>
              <a:rPr lang="en-US" sz="2800" b="1" dirty="0">
                <a:solidFill>
                  <a:srgbClr val="FF00FF"/>
                </a:solidFill>
                <a:latin typeface="Arial" panose="020B0604020202020204" pitchFamily="34" charset="0"/>
                <a:cs typeface="Arial" panose="020B0604020202020204" pitchFamily="34" charset="0"/>
              </a:rPr>
              <a:t>not the main cause of inferior survival rates</a:t>
            </a:r>
            <a:r>
              <a:rPr lang="en-US" sz="2800" b="1" dirty="0">
                <a:latin typeface="Arial" panose="020B0604020202020204" pitchFamily="34" charset="0"/>
                <a:cs typeface="Arial" panose="020B0604020202020204" pitchFamily="34" charset="0"/>
              </a:rPr>
              <a:t>.</a:t>
            </a:r>
          </a:p>
          <a:p>
            <a:pPr algn="just" latinLnBrk="0"/>
            <a:endParaRPr lang="en-US" sz="2800" b="1" dirty="0">
              <a:latin typeface="Arial" panose="020B0604020202020204" pitchFamily="34" charset="0"/>
              <a:cs typeface="Arial" panose="020B0604020202020204" pitchFamily="34" charset="0"/>
            </a:endParaRPr>
          </a:p>
          <a:p>
            <a:pPr algn="just" latinLnBrk="0"/>
            <a:r>
              <a:rPr lang="en-US" sz="2800" b="1" dirty="0">
                <a:latin typeface="Arial" panose="020B0604020202020204" pitchFamily="34" charset="0"/>
                <a:cs typeface="Arial" panose="020B0604020202020204" pitchFamily="34" charset="0"/>
              </a:rPr>
              <a:t>The consequences of alcohol use post-LT may not be apparent for some years. However, </a:t>
            </a:r>
            <a:r>
              <a:rPr lang="en-US" sz="2800" b="1" dirty="0">
                <a:solidFill>
                  <a:srgbClr val="FF00FF"/>
                </a:solidFill>
                <a:latin typeface="Arial" panose="020B0604020202020204" pitchFamily="34" charset="0"/>
                <a:cs typeface="Arial" panose="020B0604020202020204" pitchFamily="34" charset="0"/>
              </a:rPr>
              <a:t>by 10 years, a clear survival detriment is evident in consumers of alcohol</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669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1928044"/>
            <a:ext cx="3748652" cy="34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65" y="1184218"/>
            <a:ext cx="7530812" cy="74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p:cNvSpPr/>
          <p:nvPr/>
        </p:nvSpPr>
        <p:spPr>
          <a:xfrm>
            <a:off x="1895195" y="125103"/>
            <a:ext cx="8520861" cy="1070101"/>
          </a:xfrm>
          <a:prstGeom prst="rect">
            <a:avLst/>
          </a:prstGeom>
        </p:spPr>
        <p:txBody>
          <a:bodyPr wrap="square">
            <a:spAutoFit/>
          </a:bodyPr>
          <a:lstStyle/>
          <a:p>
            <a:pPr algn="ctr" defTabSz="806867"/>
            <a:r>
              <a:rPr lang="en-US" altLang="ko-KR" sz="2118" b="1" kern="0" dirty="0">
                <a:solidFill>
                  <a:srgbClr val="0066FF"/>
                </a:solidFill>
                <a:latin typeface="Arial" panose="020B0604020202020204" pitchFamily="34" charset="0"/>
                <a:ea typeface="Kozuka Mincho Pro H" pitchFamily="18" charset="-128"/>
                <a:cs typeface="Arial" panose="020B0604020202020204" pitchFamily="34" charset="0"/>
              </a:rPr>
              <a:t>In LDLT, healthy relatives donate their organs to the patients. The conditions for alcohol relapse may be different after LDLT versus DDLT.</a:t>
            </a:r>
          </a:p>
        </p:txBody>
      </p:sp>
      <p:pic>
        <p:nvPicPr>
          <p:cNvPr id="70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253" y="2068383"/>
            <a:ext cx="4647001" cy="339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직사각형 2"/>
          <p:cNvSpPr/>
          <p:nvPr/>
        </p:nvSpPr>
        <p:spPr>
          <a:xfrm>
            <a:off x="1862365" y="5590777"/>
            <a:ext cx="6648020" cy="336695"/>
          </a:xfrm>
          <a:prstGeom prst="rect">
            <a:avLst/>
          </a:prstGeom>
        </p:spPr>
        <p:txBody>
          <a:bodyPr wrap="square">
            <a:spAutoFit/>
          </a:bodyPr>
          <a:lstStyle/>
          <a:p>
            <a:pPr defTabSz="806867"/>
            <a:r>
              <a:rPr lang="en-US" altLang="ko-KR" sz="1588" kern="0" dirty="0">
                <a:solidFill>
                  <a:srgbClr val="FF00FF"/>
                </a:solidFill>
              </a:rPr>
              <a:t>Preoperative alcohol consumption was not a risk factor.</a:t>
            </a:r>
            <a:endParaRPr lang="ko-KR" altLang="en-US" sz="1588" kern="0" dirty="0">
              <a:solidFill>
                <a:srgbClr val="FF00FF"/>
              </a:solidFill>
            </a:endParaRPr>
          </a:p>
        </p:txBody>
      </p:sp>
      <p:sp>
        <p:nvSpPr>
          <p:cNvPr id="4" name="직사각형 3"/>
          <p:cNvSpPr/>
          <p:nvPr/>
        </p:nvSpPr>
        <p:spPr>
          <a:xfrm>
            <a:off x="1878780" y="6035532"/>
            <a:ext cx="8553692" cy="581057"/>
          </a:xfrm>
          <a:prstGeom prst="rect">
            <a:avLst/>
          </a:prstGeom>
        </p:spPr>
        <p:txBody>
          <a:bodyPr wrap="square">
            <a:spAutoFit/>
          </a:bodyPr>
          <a:lstStyle/>
          <a:p>
            <a:pPr defTabSz="806867"/>
            <a:r>
              <a:rPr lang="en-US" altLang="ko-KR" sz="1588" kern="0" dirty="0">
                <a:solidFill>
                  <a:sysClr val="windowText" lastClr="000000"/>
                </a:solidFill>
              </a:rPr>
              <a:t>In conclusion, rather than selecting patients on the basis of preoperative alcohol use, we should provide </a:t>
            </a:r>
            <a:r>
              <a:rPr lang="en-US" altLang="ko-KR" sz="1588" kern="0" dirty="0" err="1">
                <a:solidFill>
                  <a:sysClr val="windowText" lastClr="000000"/>
                </a:solidFill>
              </a:rPr>
              <a:t>sociomedical</a:t>
            </a:r>
            <a:r>
              <a:rPr lang="en-US" altLang="ko-KR" sz="1588" kern="0" dirty="0">
                <a:solidFill>
                  <a:sysClr val="windowText" lastClr="000000"/>
                </a:solidFill>
              </a:rPr>
              <a:t> support to improve adherence after LT for ALC in Japan.</a:t>
            </a:r>
            <a:endParaRPr lang="ko-KR" altLang="en-US" sz="1588" kern="0" dirty="0">
              <a:solidFill>
                <a:sysClr val="windowText" lastClr="000000"/>
              </a:solidFill>
            </a:endParaRPr>
          </a:p>
        </p:txBody>
      </p:sp>
      <p:pic>
        <p:nvPicPr>
          <p:cNvPr id="8"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374047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129" y="1631368"/>
            <a:ext cx="3863972" cy="302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042" y="887542"/>
            <a:ext cx="7530812" cy="74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882984" y="228806"/>
            <a:ext cx="8119730" cy="57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4" tIns="44809" rIns="89614" bIns="44809">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806867" eaLnBrk="1" hangingPunct="1"/>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Survival Outcome of LT for ALD in LDLT</a:t>
            </a:r>
            <a:endParaRPr lang="ko-KR" altLang="en-US" sz="3177" b="1" i="1" kern="0" dirty="0">
              <a:solidFill>
                <a:srgbClr val="0066FF"/>
              </a:solidFill>
              <a:latin typeface="Arial" panose="020B0604020202020204" pitchFamily="34" charset="0"/>
              <a:cs typeface="Arial" panose="020B0604020202020204" pitchFamily="34" charset="0"/>
            </a:endParaRPr>
          </a:p>
        </p:txBody>
      </p:sp>
      <p:pic>
        <p:nvPicPr>
          <p:cNvPr id="7065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285344"/>
            <a:ext cx="3728768" cy="124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1930" y="4572656"/>
            <a:ext cx="7994084" cy="219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descr="amc_ke_color"/>
          <p:cNvPicPr>
            <a:picLocks noChangeAspect="1" noChangeArrowheads="1"/>
          </p:cNvPicPr>
          <p:nvPr/>
        </p:nvPicPr>
        <p:blipFill>
          <a:blip r:embed="rId7"/>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797073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895195" y="125104"/>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Experience of LT for ALD at AMC</a:t>
            </a:r>
          </a:p>
        </p:txBody>
      </p:sp>
      <p:sp>
        <p:nvSpPr>
          <p:cNvPr id="9" name="직사각형 8"/>
          <p:cNvSpPr/>
          <p:nvPr/>
        </p:nvSpPr>
        <p:spPr>
          <a:xfrm>
            <a:off x="1692183" y="808120"/>
            <a:ext cx="8740289" cy="852798"/>
          </a:xfrm>
          <a:prstGeom prst="rect">
            <a:avLst/>
          </a:prstGeom>
        </p:spPr>
        <p:txBody>
          <a:bodyPr wrap="square">
            <a:spAutoFit/>
          </a:bodyPr>
          <a:lstStyle/>
          <a:p>
            <a:pPr marL="504292" indent="-504292" defTabSz="806867">
              <a:buFont typeface="Wingdings" pitchFamily="2" charset="2"/>
              <a:buChar char="l"/>
              <a:defRPr/>
            </a:pPr>
            <a:r>
              <a:rPr lang="en-US" altLang="ko-KR" sz="2471" kern="0" dirty="0">
                <a:solidFill>
                  <a:srgbClr val="000000"/>
                </a:solidFill>
                <a:latin typeface="Arial" panose="020B0604020202020204" pitchFamily="34" charset="0"/>
                <a:ea typeface="Kozuka Mincho Pro H" pitchFamily="18" charset="-128"/>
                <a:cs typeface="Arial" panose="020B0604020202020204" pitchFamily="34" charset="0"/>
              </a:rPr>
              <a:t>Among 210 LTs for ALD patients  from Jan 2005 to Dec 2012, </a:t>
            </a:r>
            <a:r>
              <a:rPr lang="en-US" altLang="ko-KR" sz="2471" kern="0" dirty="0">
                <a:solidFill>
                  <a:srgbClr val="0070C0"/>
                </a:solidFill>
                <a:latin typeface="Arial" panose="020B0604020202020204" pitchFamily="34" charset="0"/>
                <a:ea typeface="Kozuka Mincho Pro H" pitchFamily="18" charset="-128"/>
                <a:cs typeface="Arial" panose="020B0604020202020204" pitchFamily="34" charset="0"/>
              </a:rPr>
              <a:t>190 cases </a:t>
            </a:r>
            <a:r>
              <a:rPr lang="en-US" altLang="ko-KR" sz="2471" kern="0" dirty="0">
                <a:solidFill>
                  <a:srgbClr val="000000"/>
                </a:solidFill>
                <a:latin typeface="Arial" panose="020B0604020202020204" pitchFamily="34" charset="0"/>
                <a:ea typeface="Kozuka Mincho Pro H" pitchFamily="18" charset="-128"/>
                <a:cs typeface="Arial" panose="020B0604020202020204" pitchFamily="34" charset="0"/>
              </a:rPr>
              <a:t>were analyzed. </a:t>
            </a:r>
            <a:r>
              <a:rPr lang="en-US" altLang="ko-KR" sz="2471" kern="0" dirty="0">
                <a:solidFill>
                  <a:srgbClr val="00B050"/>
                </a:solidFill>
                <a:latin typeface="Arial" panose="020B0604020202020204" pitchFamily="34" charset="0"/>
                <a:ea typeface="Kozuka Mincho Pro H" pitchFamily="18" charset="-128"/>
                <a:cs typeface="Arial" panose="020B0604020202020204" pitchFamily="34" charset="0"/>
              </a:rPr>
              <a:t>(excluding IHM)</a:t>
            </a:r>
          </a:p>
        </p:txBody>
      </p:sp>
      <p:sp>
        <p:nvSpPr>
          <p:cNvPr id="10" name="직사각형 3"/>
          <p:cNvSpPr>
            <a:spLocks noChangeArrowheads="1"/>
          </p:cNvSpPr>
          <p:nvPr/>
        </p:nvSpPr>
        <p:spPr bwMode="auto">
          <a:xfrm>
            <a:off x="2267002" y="1660918"/>
            <a:ext cx="1873198" cy="538126"/>
          </a:xfrm>
          <a:prstGeom prst="rect">
            <a:avLst/>
          </a:prstGeom>
          <a:solidFill>
            <a:srgbClr val="0070C0">
              <a:alpha val="30980"/>
            </a:srgbClr>
          </a:solidFill>
          <a:ln w="9525" algn="ctr">
            <a:solidFill>
              <a:schemeClr val="tx1"/>
            </a:solidFill>
            <a:round/>
            <a:headEnd/>
            <a:tailEnd/>
          </a:ln>
        </p:spPr>
        <p:txBody>
          <a:bodyPr anchor="ctr" anchorCtr="1"/>
          <a:lstStyle/>
          <a:p>
            <a:pPr defTabSz="806867" eaLnBrk="0" hangingPunct="0"/>
            <a:r>
              <a:rPr lang="en-US" altLang="ko-KR" sz="2471" kern="0" dirty="0">
                <a:solidFill>
                  <a:srgbClr val="7030A0"/>
                </a:solidFill>
                <a:latin typeface="Kozuka Gothic Pro H" pitchFamily="34" charset="-128"/>
                <a:ea typeface="Kozuka Gothic Pro H" pitchFamily="34" charset="-128"/>
              </a:rPr>
              <a:t>Recipient</a:t>
            </a:r>
            <a:endParaRPr lang="ko-KR" altLang="en-US" sz="2471" kern="0" dirty="0">
              <a:solidFill>
                <a:srgbClr val="7030A0"/>
              </a:solidFill>
              <a:latin typeface="Kozuka Gothic Pro H" pitchFamily="34" charset="-128"/>
              <a:ea typeface="돋움" pitchFamily="50" charset="-127"/>
            </a:endParaRPr>
          </a:p>
        </p:txBody>
      </p:sp>
      <p:sp>
        <p:nvSpPr>
          <p:cNvPr id="11" name="Text Box 12"/>
          <p:cNvSpPr txBox="1">
            <a:spLocks noChangeArrowheads="1"/>
          </p:cNvSpPr>
          <p:nvPr/>
        </p:nvSpPr>
        <p:spPr bwMode="auto">
          <a:xfrm>
            <a:off x="1949035" y="2249128"/>
            <a:ext cx="3493434" cy="703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defTabSz="806867" eaLnBrk="1" hangingPunct="1">
              <a:spcBef>
                <a:spcPct val="50000"/>
              </a:spcBef>
              <a:buFontTx/>
              <a:buChar char="•"/>
            </a:pPr>
            <a:r>
              <a:rPr lang="en-US" altLang="ko-KR" sz="1588" kern="0" dirty="0">
                <a:latin typeface="Times New Roman" pitchFamily="18" charset="0"/>
              </a:rPr>
              <a:t> Mean Age : 51.7 ± 8.2 yrs. (31~69)</a:t>
            </a:r>
          </a:p>
          <a:p>
            <a:pPr defTabSz="806867" eaLnBrk="1" hangingPunct="1">
              <a:spcBef>
                <a:spcPct val="50000"/>
              </a:spcBef>
              <a:buFontTx/>
              <a:buChar char="•"/>
            </a:pPr>
            <a:r>
              <a:rPr lang="en-US" altLang="ko-KR" sz="1588" kern="0" dirty="0">
                <a:latin typeface="Times New Roman" pitchFamily="18" charset="0"/>
              </a:rPr>
              <a:t> Gender Ratio (M/F): 169 (88.9%)/21  </a:t>
            </a:r>
          </a:p>
        </p:txBody>
      </p:sp>
      <p:sp>
        <p:nvSpPr>
          <p:cNvPr id="12" name="직사각형 6"/>
          <p:cNvSpPr>
            <a:spLocks noChangeArrowheads="1"/>
          </p:cNvSpPr>
          <p:nvPr/>
        </p:nvSpPr>
        <p:spPr bwMode="auto">
          <a:xfrm>
            <a:off x="2328142" y="3049492"/>
            <a:ext cx="2074526" cy="471519"/>
          </a:xfrm>
          <a:prstGeom prst="rect">
            <a:avLst/>
          </a:prstGeom>
          <a:solidFill>
            <a:srgbClr val="0070C0">
              <a:alpha val="30980"/>
            </a:srgbClr>
          </a:solidFill>
          <a:ln w="9525" algn="ctr">
            <a:solidFill>
              <a:schemeClr val="tx1"/>
            </a:solidFill>
            <a:round/>
            <a:headEnd/>
            <a:tailEnd/>
          </a:ln>
        </p:spPr>
        <p:txBody>
          <a:bodyPr anchor="ctr" anchorCtr="1"/>
          <a:lstStyle/>
          <a:p>
            <a:pPr defTabSz="806867" eaLnBrk="0" hangingPunct="0"/>
            <a:r>
              <a:rPr lang="en-US" altLang="ko-KR" sz="2471" kern="0" dirty="0">
                <a:solidFill>
                  <a:srgbClr val="7030A0"/>
                </a:solidFill>
                <a:latin typeface="Kozuka Gothic Pro H" pitchFamily="34" charset="-128"/>
                <a:ea typeface="Kozuka Gothic Pro H" pitchFamily="34" charset="-128"/>
              </a:rPr>
              <a:t>Donor Type</a:t>
            </a:r>
            <a:endParaRPr lang="ko-KR" altLang="en-US" sz="2471" kern="0" dirty="0">
              <a:solidFill>
                <a:srgbClr val="7030A0"/>
              </a:solidFill>
              <a:latin typeface="Kozuka Gothic Pro H" pitchFamily="34" charset="-128"/>
              <a:ea typeface="돋움" pitchFamily="50" charset="-127"/>
            </a:endParaRPr>
          </a:p>
        </p:txBody>
      </p:sp>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190" y="3709460"/>
            <a:ext cx="3812188" cy="306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433" y="2722058"/>
            <a:ext cx="4134445" cy="260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직사각형 3"/>
          <p:cNvSpPr>
            <a:spLocks noChangeArrowheads="1"/>
          </p:cNvSpPr>
          <p:nvPr/>
        </p:nvSpPr>
        <p:spPr bwMode="auto">
          <a:xfrm>
            <a:off x="7473643" y="1660918"/>
            <a:ext cx="1882024" cy="811349"/>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Pre-LT Condition</a:t>
            </a:r>
            <a:endParaRPr lang="ko-KR" altLang="en-US" sz="2471" kern="0" dirty="0">
              <a:solidFill>
                <a:srgbClr val="7030A0"/>
              </a:solidFill>
              <a:latin typeface="Kozuka Gothic Pro H" pitchFamily="34" charset="-128"/>
              <a:ea typeface="돋움" pitchFamily="50" charset="-127"/>
            </a:endParaRPr>
          </a:p>
        </p:txBody>
      </p:sp>
      <p:sp>
        <p:nvSpPr>
          <p:cNvPr id="18" name="Text Box 12"/>
          <p:cNvSpPr txBox="1">
            <a:spLocks noChangeArrowheads="1"/>
          </p:cNvSpPr>
          <p:nvPr/>
        </p:nvSpPr>
        <p:spPr bwMode="auto">
          <a:xfrm>
            <a:off x="6119133" y="2630490"/>
            <a:ext cx="4487956" cy="418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algn="ctr" defTabSz="806867" eaLnBrk="1" hangingPunct="1">
              <a:spcBef>
                <a:spcPct val="50000"/>
              </a:spcBef>
              <a:buFontTx/>
              <a:buChar char="•"/>
            </a:pPr>
            <a:r>
              <a:rPr lang="en-US" altLang="ko-KR" sz="2118" kern="0" dirty="0">
                <a:solidFill>
                  <a:srgbClr val="3333FF"/>
                </a:solidFill>
                <a:latin typeface="Times New Roman" pitchFamily="18" charset="0"/>
              </a:rPr>
              <a:t> Mean MELD Score 21.0 ± 9.8</a:t>
            </a:r>
          </a:p>
        </p:txBody>
      </p:sp>
      <p:sp>
        <p:nvSpPr>
          <p:cNvPr id="19" name="TextBox 16"/>
          <p:cNvSpPr txBox="1"/>
          <p:nvPr/>
        </p:nvSpPr>
        <p:spPr>
          <a:xfrm>
            <a:off x="6671386" y="5835345"/>
            <a:ext cx="3216539" cy="363946"/>
          </a:xfrm>
          <a:prstGeom prst="rect">
            <a:avLst/>
          </a:prstGeom>
          <a:solidFill>
            <a:srgbClr val="FFC000"/>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06867"/>
            <a:r>
              <a:rPr lang="en-US" altLang="ko-KR" sz="1765" b="1" kern="0" dirty="0">
                <a:solidFill>
                  <a:sysClr val="windowText" lastClr="000000"/>
                </a:solidFill>
                <a:latin typeface="Kozuka Mincho Pro H" pitchFamily="18" charset="-128"/>
                <a:ea typeface="Kozuka Mincho Pro H" pitchFamily="18" charset="-128"/>
              </a:rPr>
              <a:t>HCC (+)  N=32 (16.8%)</a:t>
            </a:r>
          </a:p>
        </p:txBody>
      </p:sp>
      <p:pic>
        <p:nvPicPr>
          <p:cNvPr id="13"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610735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895195" y="125104"/>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Experience of LT for ALD at AMC</a:t>
            </a:r>
          </a:p>
        </p:txBody>
      </p:sp>
      <p:sp>
        <p:nvSpPr>
          <p:cNvPr id="3" name="직사각형 3"/>
          <p:cNvSpPr>
            <a:spLocks noChangeArrowheads="1"/>
          </p:cNvSpPr>
          <p:nvPr/>
        </p:nvSpPr>
        <p:spPr bwMode="auto">
          <a:xfrm>
            <a:off x="1878835" y="850786"/>
            <a:ext cx="2202098" cy="544042"/>
          </a:xfrm>
          <a:prstGeom prst="rect">
            <a:avLst/>
          </a:prstGeom>
          <a:solidFill>
            <a:srgbClr val="0070C0">
              <a:alpha val="30980"/>
            </a:srgbClr>
          </a:solidFill>
          <a:ln w="9525" algn="ctr">
            <a:solidFill>
              <a:schemeClr val="tx1"/>
            </a:solidFill>
            <a:round/>
            <a:headEnd/>
            <a:tailEnd/>
          </a:ln>
        </p:spPr>
        <p:txBody>
          <a:bodyPr anchor="ctr" anchorCtr="1"/>
          <a:lstStyle/>
          <a:p>
            <a:pPr defTabSz="806867" eaLnBrk="0" hangingPunct="0"/>
            <a:r>
              <a:rPr lang="en-US" altLang="ko-KR" sz="2471" kern="0" dirty="0">
                <a:solidFill>
                  <a:srgbClr val="7030A0"/>
                </a:solidFill>
                <a:latin typeface="Kozuka Gothic Pro H" pitchFamily="34" charset="-128"/>
                <a:ea typeface="Kozuka Gothic Pro H" pitchFamily="34" charset="-128"/>
              </a:rPr>
              <a:t>Recidivism</a:t>
            </a:r>
            <a:endParaRPr lang="ko-KR" altLang="en-US" sz="2471" kern="0" dirty="0">
              <a:solidFill>
                <a:srgbClr val="7030A0"/>
              </a:solidFill>
              <a:latin typeface="Kozuka Gothic Pro H" pitchFamily="34" charset="-128"/>
              <a:ea typeface="돋움" pitchFamily="50" charset="-127"/>
            </a:endParaRPr>
          </a:p>
        </p:txBody>
      </p:sp>
      <p:sp>
        <p:nvSpPr>
          <p:cNvPr id="4" name="직사각형 3"/>
          <p:cNvSpPr/>
          <p:nvPr/>
        </p:nvSpPr>
        <p:spPr>
          <a:xfrm>
            <a:off x="2081989" y="1649979"/>
            <a:ext cx="6648020" cy="581057"/>
          </a:xfrm>
          <a:prstGeom prst="rect">
            <a:avLst/>
          </a:prstGeom>
        </p:spPr>
        <p:txBody>
          <a:bodyPr wrap="square">
            <a:spAutoFit/>
          </a:bodyPr>
          <a:lstStyle/>
          <a:p>
            <a:pPr defTabSz="806867"/>
            <a:r>
              <a:rPr lang="en-US" altLang="ko-KR" sz="1588" kern="0" dirty="0">
                <a:solidFill>
                  <a:sysClr val="windowText" lastClr="000000"/>
                </a:solidFill>
              </a:rPr>
              <a:t>Questionnaire Survey: Direct survey at OPD/Tele research</a:t>
            </a:r>
          </a:p>
          <a:p>
            <a:pPr defTabSz="806867"/>
            <a:r>
              <a:rPr lang="en-US" altLang="ko-KR" sz="1588" kern="0" dirty="0">
                <a:solidFill>
                  <a:sysClr val="windowText" lastClr="000000"/>
                </a:solidFill>
              </a:rPr>
              <a:t>                             From patient/Collateral </a:t>
            </a:r>
            <a:endParaRPr lang="ko-KR" altLang="en-US" sz="1588" kern="0" dirty="0">
              <a:solidFill>
                <a:sysClr val="windowText" lastClr="000000"/>
              </a:solidFill>
            </a:endParaRPr>
          </a:p>
        </p:txBody>
      </p:sp>
      <p:pic>
        <p:nvPicPr>
          <p:cNvPr id="737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34" y="2044850"/>
            <a:ext cx="6514601" cy="527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원형 화살표 5"/>
          <p:cNvSpPr/>
          <p:nvPr/>
        </p:nvSpPr>
        <p:spPr>
          <a:xfrm rot="1947681">
            <a:off x="5214995" y="3386402"/>
            <a:ext cx="1524875" cy="1717021"/>
          </a:xfrm>
          <a:prstGeom prst="circular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schemeClr val="tx1"/>
              </a:solidFill>
            </a:endParaRPr>
          </a:p>
        </p:txBody>
      </p:sp>
      <p:pic>
        <p:nvPicPr>
          <p:cNvPr id="737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320" y="3997270"/>
            <a:ext cx="4292619" cy="286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직사각형 10"/>
          <p:cNvSpPr/>
          <p:nvPr/>
        </p:nvSpPr>
        <p:spPr>
          <a:xfrm>
            <a:off x="6530732" y="2793635"/>
            <a:ext cx="4002798" cy="1069780"/>
          </a:xfrm>
          <a:prstGeom prst="rect">
            <a:avLst/>
          </a:prstGeom>
        </p:spPr>
        <p:txBody>
          <a:bodyPr wrap="square">
            <a:spAutoFit/>
          </a:bodyPr>
          <a:lstStyle/>
          <a:p>
            <a:pPr defTabSz="806867"/>
            <a:r>
              <a:rPr lang="en-US" altLang="ko-KR" sz="1588" kern="0" dirty="0">
                <a:solidFill>
                  <a:sysClr val="windowText" lastClr="000000"/>
                </a:solidFill>
                <a:latin typeface="+mn-ea"/>
              </a:rPr>
              <a:t>Harmful Drinking</a:t>
            </a:r>
          </a:p>
          <a:p>
            <a:pPr defTabSz="806867"/>
            <a:r>
              <a:rPr lang="en-US" altLang="ko-KR" sz="1588" kern="0" dirty="0">
                <a:solidFill>
                  <a:sysClr val="windowText" lastClr="000000"/>
                </a:solidFill>
                <a:latin typeface="+mn-ea"/>
              </a:rPr>
              <a:t> 1. Relapse within 6 months after LT</a:t>
            </a:r>
          </a:p>
          <a:p>
            <a:pPr defTabSz="806867"/>
            <a:r>
              <a:rPr lang="en-US" altLang="ko-KR" sz="1588" kern="0" dirty="0">
                <a:solidFill>
                  <a:sysClr val="windowText" lastClr="000000"/>
                </a:solidFill>
                <a:latin typeface="+mn-ea"/>
              </a:rPr>
              <a:t> 2. </a:t>
            </a:r>
            <a:r>
              <a:rPr lang="en-US" altLang="ko-KR" sz="1588" kern="0" dirty="0">
                <a:solidFill>
                  <a:sysClr val="windowText" lastClr="000000"/>
                </a:solidFill>
                <a:latin typeface="+mn-ea"/>
                <a:cs typeface="Times New Roman"/>
              </a:rPr>
              <a:t>≥ 4 times/week</a:t>
            </a:r>
          </a:p>
          <a:p>
            <a:pPr defTabSz="806867"/>
            <a:r>
              <a:rPr lang="en-US" altLang="ko-KR" sz="1588" kern="0" dirty="0">
                <a:solidFill>
                  <a:sysClr val="windowText" lastClr="000000"/>
                </a:solidFill>
                <a:latin typeface="+mn-ea"/>
                <a:cs typeface="Times New Roman"/>
              </a:rPr>
              <a:t> 3. ≥ 72gm/d (male) or 48gm/d (female)</a:t>
            </a:r>
            <a:endParaRPr lang="ko-KR" altLang="en-US" sz="1588" kern="0" dirty="0">
              <a:solidFill>
                <a:sysClr val="windowText" lastClr="000000"/>
              </a:solidFill>
              <a:latin typeface="+mn-ea"/>
            </a:endParaRPr>
          </a:p>
        </p:txBody>
      </p:sp>
      <p:sp>
        <p:nvSpPr>
          <p:cNvPr id="12" name="Text Box 12"/>
          <p:cNvSpPr txBox="1">
            <a:spLocks noChangeArrowheads="1"/>
          </p:cNvSpPr>
          <p:nvPr/>
        </p:nvSpPr>
        <p:spPr bwMode="auto">
          <a:xfrm>
            <a:off x="4253443" y="1168852"/>
            <a:ext cx="5054524" cy="336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defTabSz="806867" eaLnBrk="1" hangingPunct="1">
              <a:spcBef>
                <a:spcPct val="50000"/>
              </a:spcBef>
              <a:buFontTx/>
              <a:buChar char="•"/>
            </a:pPr>
            <a:r>
              <a:rPr lang="en-US" altLang="ko-KR" sz="1588" kern="0" dirty="0">
                <a:latin typeface="Times New Roman" pitchFamily="18" charset="0"/>
              </a:rPr>
              <a:t> Mean  Follow-up Period: 47.6 ± 8.2 months (4.3~114.2)</a:t>
            </a:r>
          </a:p>
        </p:txBody>
      </p:sp>
      <p:sp>
        <p:nvSpPr>
          <p:cNvPr id="13" name="Text Box 12"/>
          <p:cNvSpPr txBox="1">
            <a:spLocks noChangeArrowheads="1"/>
          </p:cNvSpPr>
          <p:nvPr/>
        </p:nvSpPr>
        <p:spPr bwMode="auto">
          <a:xfrm>
            <a:off x="1753232" y="6308767"/>
            <a:ext cx="5054524" cy="336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defTabSz="806867" eaLnBrk="1" hangingPunct="1">
              <a:spcBef>
                <a:spcPct val="50000"/>
              </a:spcBef>
              <a:buFontTx/>
              <a:buChar char="•"/>
            </a:pPr>
            <a:r>
              <a:rPr lang="en-US" altLang="ko-KR" sz="1588" kern="0" dirty="0">
                <a:latin typeface="Times New Roman" pitchFamily="18" charset="0"/>
              </a:rPr>
              <a:t> Mean  Interval: 22.1 ± 16.4 months (1.0~65.0)</a:t>
            </a:r>
          </a:p>
        </p:txBody>
      </p:sp>
      <p:pic>
        <p:nvPicPr>
          <p:cNvPr id="14"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96841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8461" y="2412416"/>
            <a:ext cx="2858824" cy="381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1856495" y="259147"/>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Experience of LT for ALD at AMC</a:t>
            </a:r>
          </a:p>
        </p:txBody>
      </p:sp>
      <p:sp>
        <p:nvSpPr>
          <p:cNvPr id="5" name="직사각형 4"/>
          <p:cNvSpPr>
            <a:spLocks noChangeArrowheads="1"/>
          </p:cNvSpPr>
          <p:nvPr/>
        </p:nvSpPr>
        <p:spPr bwMode="auto">
          <a:xfrm>
            <a:off x="1856495" y="840396"/>
            <a:ext cx="3452105" cy="828563"/>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Risk Factor Analysis for Recidivism</a:t>
            </a:r>
            <a:endParaRPr lang="ko-KR" altLang="en-US" sz="2471" kern="0" dirty="0">
              <a:solidFill>
                <a:srgbClr val="7030A0"/>
              </a:solidFill>
              <a:latin typeface="Kozuka Gothic Pro H" pitchFamily="34" charset="-128"/>
              <a:ea typeface="돋움" pitchFamily="50" charset="-127"/>
            </a:endParaRPr>
          </a:p>
        </p:txBody>
      </p:sp>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154" y="2158271"/>
            <a:ext cx="5406203" cy="406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295129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856495" y="259147"/>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Experience of LT for ALD at AMC</a:t>
            </a:r>
          </a:p>
        </p:txBody>
      </p:sp>
      <p:sp>
        <p:nvSpPr>
          <p:cNvPr id="5" name="직사각형 4"/>
          <p:cNvSpPr>
            <a:spLocks noChangeArrowheads="1"/>
          </p:cNvSpPr>
          <p:nvPr/>
        </p:nvSpPr>
        <p:spPr bwMode="auto">
          <a:xfrm>
            <a:off x="1856495" y="840396"/>
            <a:ext cx="3443638" cy="828563"/>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Risk Factor Analysis for Recidivism</a:t>
            </a:r>
            <a:endParaRPr lang="ko-KR" altLang="en-US" sz="2471" kern="0" dirty="0">
              <a:solidFill>
                <a:srgbClr val="7030A0"/>
              </a:solidFill>
              <a:latin typeface="Kozuka Gothic Pro H" pitchFamily="34" charset="-128"/>
              <a:ea typeface="돋움" pitchFamily="50" charset="-127"/>
            </a:endParaRPr>
          </a:p>
        </p:txBody>
      </p:sp>
      <p:pic>
        <p:nvPicPr>
          <p:cNvPr id="76803"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73" y="2292411"/>
            <a:ext cx="4129412" cy="41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129" y="2292411"/>
            <a:ext cx="4129412" cy="41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711284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856495" y="259147"/>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Experience of LT for ALD at AMC</a:t>
            </a:r>
          </a:p>
        </p:txBody>
      </p:sp>
      <p:sp>
        <p:nvSpPr>
          <p:cNvPr id="5" name="직사각형 4"/>
          <p:cNvSpPr>
            <a:spLocks noChangeArrowheads="1"/>
          </p:cNvSpPr>
          <p:nvPr/>
        </p:nvSpPr>
        <p:spPr bwMode="auto">
          <a:xfrm>
            <a:off x="1856495" y="840396"/>
            <a:ext cx="3460572" cy="828563"/>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Risk Factor Analysis for Recidivism</a:t>
            </a:r>
            <a:endParaRPr lang="ko-KR" altLang="en-US" sz="2471" kern="0" dirty="0">
              <a:solidFill>
                <a:srgbClr val="7030A0"/>
              </a:solidFill>
              <a:latin typeface="Kozuka Gothic Pro H" pitchFamily="34" charset="-128"/>
              <a:ea typeface="돋움" pitchFamily="50" charset="-127"/>
            </a:endParaRPr>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943" y="2666563"/>
            <a:ext cx="4129871" cy="341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원형 화살표 1"/>
          <p:cNvSpPr/>
          <p:nvPr/>
        </p:nvSpPr>
        <p:spPr>
          <a:xfrm rot="20798687">
            <a:off x="4867622" y="2475674"/>
            <a:ext cx="1906094" cy="220479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schemeClr val="tx1"/>
              </a:solidFill>
            </a:endParaRPr>
          </a:p>
        </p:txBody>
      </p:sp>
      <p:pic>
        <p:nvPicPr>
          <p:cNvPr id="7680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583" y="2475350"/>
            <a:ext cx="3049751" cy="424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3"/>
          <p:cNvSpPr txBox="1">
            <a:spLocks noChangeArrowheads="1"/>
          </p:cNvSpPr>
          <p:nvPr/>
        </p:nvSpPr>
        <p:spPr bwMode="auto">
          <a:xfrm>
            <a:off x="6893224" y="2033178"/>
            <a:ext cx="3514104" cy="363946"/>
          </a:xfrm>
          <a:prstGeom prst="rect">
            <a:avLst/>
          </a:prstGeom>
          <a:solidFill>
            <a:srgbClr val="FFFF00"/>
          </a:solidFill>
          <a:ln>
            <a:noFill/>
          </a:ln>
          <a:effectLs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806867" eaLnBrk="1" hangingPunct="1">
              <a:spcBef>
                <a:spcPct val="50000"/>
              </a:spcBef>
            </a:pPr>
            <a:r>
              <a:rPr lang="en-US" altLang="ko-KR" sz="1765" b="1" kern="0" dirty="0">
                <a:solidFill>
                  <a:srgbClr val="FF0000"/>
                </a:solidFill>
                <a:latin typeface="Kozuka Mincho Pro H" pitchFamily="18" charset="-128"/>
                <a:ea typeface="Kozuka Mincho Pro H" pitchFamily="18" charset="-128"/>
                <a:sym typeface="Symbol" pitchFamily="18" charset="2"/>
              </a:rPr>
              <a:t>Incidence of Harmful Drinking</a:t>
            </a:r>
          </a:p>
        </p:txBody>
      </p:sp>
      <p:pic>
        <p:nvPicPr>
          <p:cNvPr id="8"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490121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856495" y="259147"/>
            <a:ext cx="8520861" cy="581249"/>
          </a:xfrm>
          <a:prstGeom prst="rect">
            <a:avLst/>
          </a:prstGeom>
        </p:spPr>
        <p:txBody>
          <a:bodyPr wrap="square">
            <a:spAutoFit/>
          </a:bodyPr>
          <a:lstStyle/>
          <a:p>
            <a:pPr algn="ctr" defTabSz="806867"/>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Operative Issues in LT for ALD</a:t>
            </a:r>
          </a:p>
        </p:txBody>
      </p:sp>
      <p:pic>
        <p:nvPicPr>
          <p:cNvPr id="6553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471" y="1783036"/>
            <a:ext cx="4447059" cy="476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926" y="1780885"/>
            <a:ext cx="4447059" cy="476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694498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417" y="2147598"/>
            <a:ext cx="5144309" cy="148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7"/>
          <p:cNvSpPr>
            <a:spLocks noChangeArrowheads="1"/>
          </p:cNvSpPr>
          <p:nvPr/>
        </p:nvSpPr>
        <p:spPr bwMode="auto">
          <a:xfrm>
            <a:off x="1657227" y="314314"/>
            <a:ext cx="902770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ALD is 2</a:t>
            </a:r>
            <a:r>
              <a:rPr lang="en-US" altLang="ko-KR" sz="2824" kern="0" baseline="30000" dirty="0">
                <a:solidFill>
                  <a:srgbClr val="FF0000"/>
                </a:solidFill>
                <a:latin typeface="Arial" panose="020B0604020202020204" pitchFamily="34" charset="0"/>
                <a:ea typeface="Kozuka Mincho Pro H" pitchFamily="18" charset="-128"/>
                <a:cs typeface="Arial" panose="020B0604020202020204" pitchFamily="34" charset="0"/>
              </a:rPr>
              <a:t>nd</a:t>
            </a:r>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 Common Indication for Liver Transplantation </a:t>
            </a:r>
          </a:p>
        </p:txBody>
      </p:sp>
      <p:sp>
        <p:nvSpPr>
          <p:cNvPr id="9" name="TextBox 16"/>
          <p:cNvSpPr txBox="1">
            <a:spLocks noChangeArrowheads="1"/>
          </p:cNvSpPr>
          <p:nvPr/>
        </p:nvSpPr>
        <p:spPr bwMode="auto">
          <a:xfrm>
            <a:off x="5397098" y="1649979"/>
            <a:ext cx="4192838" cy="36394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algn="ctr" defTabSz="806867" eaLnBrk="1" hangingPunct="1"/>
            <a:r>
              <a:rPr lang="en-US" altLang="ko-KR" sz="1765" kern="0" dirty="0">
                <a:solidFill>
                  <a:srgbClr val="000000"/>
                </a:solidFill>
                <a:latin typeface="Kozuka Mincho Pro H" pitchFamily="18" charset="-128"/>
                <a:ea typeface="Kozuka Mincho Pro H" pitchFamily="18" charset="-128"/>
              </a:rPr>
              <a:t>UNOS (2009)</a:t>
            </a:r>
          </a:p>
        </p:txBody>
      </p:sp>
      <p:sp>
        <p:nvSpPr>
          <p:cNvPr id="5" name="직사각형 4"/>
          <p:cNvSpPr/>
          <p:nvPr/>
        </p:nvSpPr>
        <p:spPr bwMode="auto">
          <a:xfrm>
            <a:off x="5079417" y="3111318"/>
            <a:ext cx="2223776" cy="524057"/>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algn="ctr" defTabSz="806867" fontAlgn="base" latinLnBrk="1">
              <a:spcBef>
                <a:spcPct val="0"/>
              </a:spcBef>
              <a:spcAft>
                <a:spcPct val="0"/>
              </a:spcAft>
            </a:pPr>
            <a:endParaRPr kumimoji="1" lang="ko-KR" altLang="en-US" sz="2118" b="1" kern="0">
              <a:latin typeface="Arial Black" pitchFamily="34" charset="0"/>
              <a:ea typeface="굴림" pitchFamily="50" charset="-127"/>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174" y="1188298"/>
            <a:ext cx="3105764" cy="255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228" y="3937292"/>
            <a:ext cx="8873816" cy="283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920537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882984" y="228806"/>
            <a:ext cx="8119730" cy="57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4" tIns="44809" rIns="89614" bIns="44809">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806867" eaLnBrk="1" hangingPunct="1"/>
            <a:r>
              <a:rPr lang="en-US" altLang="ko-KR" sz="3177" b="1" kern="0" dirty="0">
                <a:solidFill>
                  <a:srgbClr val="0066FF"/>
                </a:solidFill>
                <a:latin typeface="Arial" panose="020B0604020202020204" pitchFamily="34" charset="0"/>
                <a:ea typeface="Kozuka Mincho Pro H" pitchFamily="18" charset="-128"/>
                <a:cs typeface="Arial" panose="020B0604020202020204" pitchFamily="34" charset="0"/>
              </a:rPr>
              <a:t>Survival Outcome of LT for ALD </a:t>
            </a:r>
            <a:r>
              <a:rPr lang="en-US" altLang="ko-KR" sz="3177" b="1" i="1" kern="0" dirty="0">
                <a:solidFill>
                  <a:srgbClr val="0066FF"/>
                </a:solidFill>
                <a:latin typeface="Arial" panose="020B0604020202020204" pitchFamily="34" charset="0"/>
                <a:ea typeface="Kozuka Mincho Pro H" pitchFamily="18" charset="-128"/>
                <a:cs typeface="Arial" panose="020B0604020202020204" pitchFamily="34" charset="0"/>
              </a:rPr>
              <a:t>at AMC</a:t>
            </a:r>
            <a:endParaRPr lang="ko-KR" altLang="en-US" sz="3177" b="1" i="1" kern="0" dirty="0">
              <a:solidFill>
                <a:srgbClr val="0066FF"/>
              </a:solidFill>
              <a:latin typeface="Arial" panose="020B0604020202020204" pitchFamily="34" charset="0"/>
              <a:cs typeface="Arial" panose="020B0604020202020204" pitchFamily="34" charset="0"/>
            </a:endParaRPr>
          </a:p>
        </p:txBody>
      </p:sp>
      <p:pic>
        <p:nvPicPr>
          <p:cNvPr id="44104" name="Picture 7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471" y="1713515"/>
            <a:ext cx="4447059" cy="508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직사각형 13"/>
          <p:cNvSpPr>
            <a:spLocks noChangeArrowheads="1"/>
          </p:cNvSpPr>
          <p:nvPr/>
        </p:nvSpPr>
        <p:spPr bwMode="auto">
          <a:xfrm>
            <a:off x="2154636" y="1244600"/>
            <a:ext cx="3484164" cy="387300"/>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Patient Survival Rate</a:t>
            </a:r>
            <a:endParaRPr lang="ko-KR" altLang="en-US" sz="2471" kern="0" dirty="0">
              <a:solidFill>
                <a:srgbClr val="7030A0"/>
              </a:solidFill>
              <a:latin typeface="Kozuka Gothic Pro H" pitchFamily="34" charset="-128"/>
              <a:ea typeface="돋움" pitchFamily="50" charset="-127"/>
            </a:endParaRPr>
          </a:p>
        </p:txBody>
      </p:sp>
      <p:pic>
        <p:nvPicPr>
          <p:cNvPr id="44105" name="Picture 7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394" y="1713919"/>
            <a:ext cx="4447059" cy="508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직사각형 15"/>
          <p:cNvSpPr>
            <a:spLocks noChangeArrowheads="1"/>
          </p:cNvSpPr>
          <p:nvPr/>
        </p:nvSpPr>
        <p:spPr bwMode="auto">
          <a:xfrm>
            <a:off x="6552559" y="1244600"/>
            <a:ext cx="3450155" cy="394698"/>
          </a:xfrm>
          <a:prstGeom prst="rect">
            <a:avLst/>
          </a:prstGeom>
          <a:solidFill>
            <a:srgbClr val="0070C0">
              <a:alpha val="30980"/>
            </a:srgbClr>
          </a:solidFill>
          <a:ln w="9525" algn="ctr">
            <a:solidFill>
              <a:schemeClr val="tx1"/>
            </a:solidFill>
            <a:round/>
            <a:headEnd/>
            <a:tailEnd/>
          </a:ln>
        </p:spPr>
        <p:txBody>
          <a:bodyPr anchor="ctr" anchorCtr="1"/>
          <a:lstStyle/>
          <a:p>
            <a:pPr algn="ctr" defTabSz="806867" eaLnBrk="0" hangingPunct="0"/>
            <a:r>
              <a:rPr lang="en-US" altLang="ko-KR" sz="2471" kern="0" dirty="0">
                <a:solidFill>
                  <a:srgbClr val="7030A0"/>
                </a:solidFill>
                <a:latin typeface="Kozuka Gothic Pro H" pitchFamily="34" charset="-128"/>
                <a:ea typeface="Kozuka Gothic Pro H" pitchFamily="34" charset="-128"/>
              </a:rPr>
              <a:t>Graft Survival Rate</a:t>
            </a:r>
            <a:endParaRPr lang="ko-KR" altLang="en-US" sz="2471" kern="0" dirty="0">
              <a:solidFill>
                <a:srgbClr val="7030A0"/>
              </a:solidFill>
              <a:latin typeface="Kozuka Gothic Pro H" pitchFamily="34" charset="-128"/>
              <a:ea typeface="돋움" pitchFamily="50" charset="-127"/>
            </a:endParaRPr>
          </a:p>
        </p:txBody>
      </p:sp>
      <p:pic>
        <p:nvPicPr>
          <p:cNvPr id="7"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308596399"/>
      </p:ext>
    </p:extLst>
  </p:cSld>
  <p:clrMapOvr>
    <a:masterClrMapping/>
  </p:clrMapOvr>
  <mc:AlternateContent xmlns:mc="http://schemas.openxmlformats.org/markup-compatibility/2006">
    <mc:Choice xmlns:p14="http://schemas.microsoft.com/office/powerpoint/2010/main" Requires="p14">
      <p:transition p14:dur="0" advTm="22140"/>
    </mc:Choice>
    <mc:Fallback>
      <p:transition advTm="2214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9057" y="1014614"/>
            <a:ext cx="437507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2043585" y="328403"/>
            <a:ext cx="8505855" cy="526939"/>
          </a:xfrm>
          <a:prstGeom prst="rect">
            <a:avLst/>
          </a:prstGeom>
          <a:noFill/>
          <a:ln w="12699">
            <a:noFill/>
            <a:miter lim="800000"/>
            <a:headEnd type="none" w="sm" len="sm"/>
            <a:tailEnd type="none" w="sm" len="sm"/>
          </a:ln>
          <a:effectLst/>
        </p:spPr>
        <p:txBody>
          <a:bodyPr wrap="none">
            <a:spAutoFit/>
          </a:bodyPr>
          <a:lstStyle/>
          <a:p>
            <a:pPr defTabSz="806867">
              <a:defRPr/>
            </a:pPr>
            <a:r>
              <a:rPr lang="en-US" altLang="ko-KR" sz="2824" b="1" kern="0" dirty="0">
                <a:solidFill>
                  <a:srgbClr val="0066FF"/>
                </a:solidFill>
                <a:latin typeface="Arial" panose="020B0604020202020204" pitchFamily="34" charset="0"/>
                <a:ea typeface="Kozuka Mincho Pro H" pitchFamily="18" charset="-128"/>
                <a:cs typeface="Arial" panose="020B0604020202020204" pitchFamily="34" charset="0"/>
              </a:rPr>
              <a:t>Survival According to Relapse of Alcohol Abuse</a:t>
            </a:r>
          </a:p>
        </p:txBody>
      </p:sp>
      <p:pic>
        <p:nvPicPr>
          <p:cNvPr id="675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146" y="1014614"/>
            <a:ext cx="3921371" cy="520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893548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82983" y="61567"/>
            <a:ext cx="8119730" cy="52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4" tIns="44809" rIns="89614" bIns="44809">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806867" eaLnBrk="1" hangingPunct="1"/>
            <a:r>
              <a:rPr lang="en-US" altLang="ko-KR" sz="2800" b="1" kern="0" dirty="0">
                <a:solidFill>
                  <a:srgbClr val="0066FF"/>
                </a:solidFill>
                <a:latin typeface="Arial" panose="020B0604020202020204" pitchFamily="34" charset="0"/>
                <a:ea typeface="Kozuka Mincho Pro H" pitchFamily="18" charset="-128"/>
                <a:cs typeface="Arial" panose="020B0604020202020204" pitchFamily="34" charset="0"/>
              </a:rPr>
              <a:t>Survival Outcome of LT for ALD </a:t>
            </a:r>
            <a:r>
              <a:rPr lang="en-US" altLang="ko-KR" sz="2800" b="1" i="1" kern="0" dirty="0">
                <a:solidFill>
                  <a:srgbClr val="0066FF"/>
                </a:solidFill>
                <a:latin typeface="Arial" panose="020B0604020202020204" pitchFamily="34" charset="0"/>
                <a:ea typeface="Kozuka Mincho Pro H" pitchFamily="18" charset="-128"/>
                <a:cs typeface="Arial" panose="020B0604020202020204" pitchFamily="34" charset="0"/>
              </a:rPr>
              <a:t>at AMC</a:t>
            </a:r>
            <a:endParaRPr lang="ko-KR" altLang="en-US" sz="2800" b="1" i="1" kern="0" dirty="0">
              <a:solidFill>
                <a:srgbClr val="0066FF"/>
              </a:solidFill>
              <a:latin typeface="Arial" panose="020B0604020202020204" pitchFamily="34" charset="0"/>
              <a:cs typeface="Arial" panose="020B0604020202020204" pitchFamily="34" charset="0"/>
            </a:endParaRPr>
          </a:p>
        </p:txBody>
      </p:sp>
      <p:pic>
        <p:nvPicPr>
          <p:cNvPr id="69634"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983" y="764503"/>
            <a:ext cx="3811765" cy="254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621" y="770001"/>
            <a:ext cx="3811765" cy="254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2983" y="3428718"/>
            <a:ext cx="3811765" cy="254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직사각형 9"/>
          <p:cNvSpPr/>
          <p:nvPr/>
        </p:nvSpPr>
        <p:spPr>
          <a:xfrm>
            <a:off x="1878780" y="5953628"/>
            <a:ext cx="8553692" cy="825419"/>
          </a:xfrm>
          <a:prstGeom prst="rect">
            <a:avLst/>
          </a:prstGeom>
        </p:spPr>
        <p:txBody>
          <a:bodyPr wrap="square">
            <a:spAutoFit/>
          </a:bodyPr>
          <a:lstStyle/>
          <a:p>
            <a:pPr defTabSz="806867">
              <a:defRPr/>
            </a:pPr>
            <a:r>
              <a:rPr lang="en-US" altLang="ko-KR" sz="1588" b="1" kern="0" dirty="0">
                <a:solidFill>
                  <a:sysClr val="windowText" lastClr="000000"/>
                </a:solidFill>
                <a:latin typeface="Kozuka Mincho Pro H" pitchFamily="18" charset="-128"/>
                <a:ea typeface="Kozuka Mincho Pro H" pitchFamily="18" charset="-128"/>
              </a:rPr>
              <a:t>Noncompliance-related ACR or CR in 6 patients (4 in relapsed </a:t>
            </a:r>
            <a:r>
              <a:rPr lang="en-US" altLang="ko-KR" sz="1588" b="1" kern="0" dirty="0" err="1">
                <a:solidFill>
                  <a:sysClr val="windowText" lastClr="000000"/>
                </a:solidFill>
                <a:latin typeface="Kozuka Mincho Pro H" pitchFamily="18" charset="-128"/>
                <a:ea typeface="Kozuka Mincho Pro H" pitchFamily="18" charset="-128"/>
              </a:rPr>
              <a:t>Pts</a:t>
            </a:r>
            <a:r>
              <a:rPr lang="en-US" altLang="ko-KR" sz="1588" b="1" kern="0" dirty="0">
                <a:solidFill>
                  <a:sysClr val="windowText" lastClr="000000"/>
                </a:solidFill>
                <a:latin typeface="Kozuka Mincho Pro H" pitchFamily="18" charset="-128"/>
                <a:ea typeface="Kozuka Mincho Pro H" pitchFamily="18" charset="-128"/>
              </a:rPr>
              <a:t>)</a:t>
            </a:r>
          </a:p>
          <a:p>
            <a:pPr defTabSz="806867">
              <a:defRPr/>
            </a:pPr>
            <a:r>
              <a:rPr lang="en-US" altLang="ko-KR" sz="1588" b="1" kern="0" dirty="0" err="1">
                <a:solidFill>
                  <a:sysClr val="windowText" lastClr="000000"/>
                </a:solidFill>
                <a:latin typeface="Kozuka Mincho Pro H" pitchFamily="18" charset="-128"/>
                <a:ea typeface="Kozuka Mincho Pro H" pitchFamily="18" charset="-128"/>
              </a:rPr>
              <a:t>Alc</a:t>
            </a:r>
            <a:r>
              <a:rPr lang="en-US" altLang="ko-KR" sz="1588" b="1" kern="0" dirty="0">
                <a:solidFill>
                  <a:sysClr val="windowText" lastClr="000000"/>
                </a:solidFill>
                <a:latin typeface="Kozuka Mincho Pro H" pitchFamily="18" charset="-128"/>
                <a:ea typeface="Kozuka Mincho Pro H" pitchFamily="18" charset="-128"/>
              </a:rPr>
              <a:t>-related graft loss or near-loss in 5 patients (4 in relapsed patients)</a:t>
            </a:r>
          </a:p>
          <a:p>
            <a:pPr defTabSz="806867">
              <a:defRPr/>
            </a:pPr>
            <a:r>
              <a:rPr lang="en-US" altLang="ko-KR" sz="1588" b="1" kern="0" dirty="0">
                <a:solidFill>
                  <a:sysClr val="windowText" lastClr="000000"/>
                </a:solidFill>
                <a:latin typeface="Kozuka Mincho Pro H" pitchFamily="18" charset="-128"/>
                <a:ea typeface="Kozuka Mincho Pro H" pitchFamily="18" charset="-128"/>
              </a:rPr>
              <a:t>2 De novo malignancies (AGC/Pancreas CA)</a:t>
            </a:r>
            <a:endParaRPr lang="ko-KR" altLang="en-US" sz="1588" b="1" kern="0" dirty="0">
              <a:solidFill>
                <a:sysClr val="windowText" lastClr="000000"/>
              </a:solidFill>
              <a:latin typeface="Kozuka Mincho Pro H" pitchFamily="18" charset="-128"/>
            </a:endParaRPr>
          </a:p>
        </p:txBody>
      </p:sp>
      <p:sp>
        <p:nvSpPr>
          <p:cNvPr id="8" name="TextBox 1"/>
          <p:cNvSpPr txBox="1"/>
          <p:nvPr/>
        </p:nvSpPr>
        <p:spPr>
          <a:xfrm>
            <a:off x="3618078" y="1332297"/>
            <a:ext cx="1080120" cy="310309"/>
          </a:xfrm>
          <a:prstGeom prst="rect">
            <a:avLst/>
          </a:prstGeom>
          <a:solidFill>
            <a:srgbClr val="00B0F0"/>
          </a:solidFill>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06867"/>
            <a:r>
              <a:rPr lang="en-US" altLang="ko-KR" sz="1412" kern="0" dirty="0">
                <a:solidFill>
                  <a:prstClr val="white"/>
                </a:solidFill>
                <a:latin typeface="Kozuka Mincho Pro H" pitchFamily="18" charset="-128"/>
              </a:rPr>
              <a:t>P=0.091</a:t>
            </a:r>
            <a:endParaRPr lang="ko-KR" altLang="en-US" sz="1412" kern="0" dirty="0">
              <a:solidFill>
                <a:prstClr val="white"/>
              </a:solidFill>
              <a:latin typeface="Kozuka Mincho Pro H" pitchFamily="18" charset="-128"/>
            </a:endParaRPr>
          </a:p>
        </p:txBody>
      </p:sp>
      <p:sp>
        <p:nvSpPr>
          <p:cNvPr id="9" name="TextBox 1"/>
          <p:cNvSpPr txBox="1"/>
          <p:nvPr/>
        </p:nvSpPr>
        <p:spPr>
          <a:xfrm>
            <a:off x="7875021" y="1311613"/>
            <a:ext cx="1080120" cy="310309"/>
          </a:xfrm>
          <a:prstGeom prst="rect">
            <a:avLst/>
          </a:prstGeom>
          <a:solidFill>
            <a:srgbClr val="00B0F0"/>
          </a:solidFill>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06867"/>
            <a:r>
              <a:rPr lang="en-US" altLang="ko-KR" sz="1412" kern="0" dirty="0">
                <a:solidFill>
                  <a:prstClr val="white"/>
                </a:solidFill>
                <a:latin typeface="Kozuka Mincho Pro H" pitchFamily="18" charset="-128"/>
              </a:rPr>
              <a:t>P=0.361</a:t>
            </a:r>
            <a:endParaRPr lang="ko-KR" altLang="en-US" sz="1412" kern="0" dirty="0">
              <a:solidFill>
                <a:prstClr val="white"/>
              </a:solidFill>
              <a:latin typeface="Kozuka Mincho Pro H" pitchFamily="18" charset="-128"/>
            </a:endParaRPr>
          </a:p>
        </p:txBody>
      </p:sp>
      <p:sp>
        <p:nvSpPr>
          <p:cNvPr id="11" name="TextBox 1"/>
          <p:cNvSpPr txBox="1"/>
          <p:nvPr/>
        </p:nvSpPr>
        <p:spPr>
          <a:xfrm>
            <a:off x="3491005" y="3937292"/>
            <a:ext cx="1080120" cy="310309"/>
          </a:xfrm>
          <a:prstGeom prst="rect">
            <a:avLst/>
          </a:prstGeom>
          <a:solidFill>
            <a:srgbClr val="00B0F0"/>
          </a:solidFill>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06867"/>
            <a:r>
              <a:rPr lang="en-US" altLang="ko-KR" sz="1412" kern="0" dirty="0">
                <a:solidFill>
                  <a:prstClr val="white"/>
                </a:solidFill>
                <a:latin typeface="Kozuka Mincho Pro H" pitchFamily="18" charset="-128"/>
              </a:rPr>
              <a:t>P=0.531</a:t>
            </a:r>
            <a:endParaRPr lang="ko-KR" altLang="en-US" sz="1412" kern="0" dirty="0">
              <a:solidFill>
                <a:prstClr val="white"/>
              </a:solidFill>
              <a:latin typeface="Kozuka Mincho Pro H" pitchFamily="18" charset="-128"/>
            </a:endParaRPr>
          </a:p>
        </p:txBody>
      </p:sp>
      <p:sp>
        <p:nvSpPr>
          <p:cNvPr id="12" name="TextBox 1"/>
          <p:cNvSpPr txBox="1"/>
          <p:nvPr/>
        </p:nvSpPr>
        <p:spPr>
          <a:xfrm>
            <a:off x="8116504" y="3916608"/>
            <a:ext cx="1080120" cy="310309"/>
          </a:xfrm>
          <a:prstGeom prst="rect">
            <a:avLst/>
          </a:prstGeom>
          <a:solidFill>
            <a:srgbClr val="00B0F0"/>
          </a:solidFill>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06867"/>
            <a:r>
              <a:rPr lang="en-US" altLang="ko-KR" sz="1412" kern="0" dirty="0">
                <a:solidFill>
                  <a:prstClr val="white"/>
                </a:solidFill>
                <a:latin typeface="Kozuka Mincho Pro H" pitchFamily="18" charset="-128"/>
              </a:rPr>
              <a:t>P=0.478</a:t>
            </a:r>
            <a:endParaRPr lang="ko-KR" altLang="en-US" sz="1412" kern="0" dirty="0">
              <a:solidFill>
                <a:prstClr val="white"/>
              </a:solidFill>
              <a:latin typeface="Kozuka Mincho Pro H" pitchFamily="18" charset="-128"/>
            </a:endParaRPr>
          </a:p>
        </p:txBody>
      </p:sp>
      <p:pic>
        <p:nvPicPr>
          <p:cNvPr id="675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610" y="3445970"/>
            <a:ext cx="3735776" cy="250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 descr="amc_ke_color"/>
          <p:cNvPicPr>
            <a:picLocks noChangeAspect="1" noChangeArrowheads="1"/>
          </p:cNvPicPr>
          <p:nvPr/>
        </p:nvPicPr>
        <p:blipFill>
          <a:blip r:embed="rId6"/>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416287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841" y="1429190"/>
            <a:ext cx="10879666" cy="489364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Patients with ALD undergoing liver transplantation have a similar survival benefit to recipients of a liver transplant who do not have ALD.  </a:t>
            </a:r>
          </a:p>
          <a:p>
            <a:pPr marL="342900" indent="-342900" algn="just">
              <a:buFont typeface="Arial" panose="020B0604020202020204" pitchFamily="34" charset="0"/>
              <a:buChar char="•"/>
            </a:pPr>
            <a:endParaRPr lang="en-US" sz="2400" b="1" dirty="0">
              <a:solidFill>
                <a:srgbClr val="000000"/>
              </a:solidFill>
              <a:latin typeface="Arial" panose="020B0604020202020204" pitchFamily="34" charset="0"/>
              <a:cs typeface="Arial" panose="020B0604020202020204" pitchFamily="34" charset="0"/>
            </a:endParaRPr>
          </a:p>
          <a:p>
            <a:pPr marL="301490" indent="-301490" algn="just" defTabSz="803944">
              <a:spcBef>
                <a:spcPct val="20000"/>
              </a:spcBef>
              <a:buFont typeface="Arial" pitchFamily="34" charset="0"/>
              <a:buChar char="•"/>
            </a:pPr>
            <a:r>
              <a:rPr lang="en-US" sz="2400" b="1" dirty="0">
                <a:solidFill>
                  <a:srgbClr val="000000"/>
                </a:solidFill>
                <a:latin typeface="Arial" panose="020B0604020202020204" pitchFamily="34" charset="0"/>
                <a:cs typeface="Arial" panose="020B0604020202020204" pitchFamily="34" charset="0"/>
              </a:rPr>
              <a:t>De novo tumors, cardiovascular events, and social causes are the main causes of death in patients transplanted for ALD.</a:t>
            </a:r>
            <a:endParaRPr lang="en-US" sz="2400" b="1" dirty="0">
              <a:solidFill>
                <a:prstClr val="black"/>
              </a:solidFill>
              <a:latin typeface="Arial" panose="020B0604020202020204" pitchFamily="34" charset="0"/>
              <a:cs typeface="Arial" panose="020B0604020202020204" pitchFamily="34" charset="0"/>
            </a:endParaRPr>
          </a:p>
          <a:p>
            <a:pPr marL="301490" lvl="0" indent="-301490" algn="just" defTabSz="803944">
              <a:spcBef>
                <a:spcPct val="20000"/>
              </a:spcBef>
              <a:buFont typeface="Arial" pitchFamily="34" charset="0"/>
              <a:buChar char="•"/>
            </a:pPr>
            <a:endParaRPr lang="en-US" sz="2400" b="1" dirty="0">
              <a:solidFill>
                <a:prstClr val="black"/>
              </a:solidFill>
              <a:latin typeface="Arial" panose="020B0604020202020204" pitchFamily="34" charset="0"/>
              <a:cs typeface="Arial" panose="020B0604020202020204" pitchFamily="34" charset="0"/>
            </a:endParaRPr>
          </a:p>
          <a:p>
            <a:pPr marL="301490" lvl="0" indent="-301490" algn="just" defTabSz="803944">
              <a:spcBef>
                <a:spcPct val="20000"/>
              </a:spcBef>
              <a:buFont typeface="Arial" pitchFamily="34" charset="0"/>
              <a:buChar char="•"/>
            </a:pPr>
            <a:r>
              <a:rPr lang="en-US" sz="2400" b="1" dirty="0">
                <a:solidFill>
                  <a:prstClr val="black"/>
                </a:solidFill>
                <a:latin typeface="Arial" panose="020B0604020202020204" pitchFamily="34" charset="0"/>
                <a:cs typeface="Arial" panose="020B0604020202020204" pitchFamily="34" charset="0"/>
              </a:rPr>
              <a:t>Liver transplantation for refractory severe acute alcoholic hepatitis is a life-saving intervention and should be judiciously employed in highly selected individuals who are at low risk of recidivism.</a:t>
            </a:r>
          </a:p>
          <a:p>
            <a:pPr marL="301490" lvl="0" indent="-301490" algn="just" defTabSz="803944">
              <a:spcBef>
                <a:spcPct val="20000"/>
              </a:spcBef>
              <a:buFont typeface="Arial" pitchFamily="34" charset="0"/>
              <a:buChar char="•"/>
            </a:pPr>
            <a:endParaRPr lang="en-US" sz="2400" b="1" dirty="0">
              <a:solidFill>
                <a:srgbClr val="000000"/>
              </a:solidFill>
              <a:latin typeface="Arial" panose="020B0604020202020204" pitchFamily="34" charset="0"/>
              <a:cs typeface="Arial" panose="020B0604020202020204" pitchFamily="34" charset="0"/>
            </a:endParaRPr>
          </a:p>
          <a:p>
            <a:pPr marL="301490" lvl="0" indent="-301490" algn="just" defTabSz="803944">
              <a:spcBef>
                <a:spcPct val="20000"/>
              </a:spcBef>
              <a:buFont typeface="Arial" pitchFamily="34" charset="0"/>
              <a:buChar char="•"/>
            </a:pPr>
            <a:r>
              <a:rPr lang="en-US" sz="2400" b="1" dirty="0">
                <a:solidFill>
                  <a:srgbClr val="000000"/>
                </a:solidFill>
                <a:latin typeface="Arial" panose="020B0604020202020204" pitchFamily="34" charset="0"/>
                <a:cs typeface="Arial" panose="020B0604020202020204" pitchFamily="34" charset="0"/>
              </a:rPr>
              <a:t>Alcohol relapse may lead to liver damage and increased mortality, albeit usually after many years of renewed drinking.  </a:t>
            </a:r>
            <a:endParaRPr lang="en-US" sz="2400" b="1" dirty="0">
              <a:solidFill>
                <a:prstClr val="black"/>
              </a:solidFill>
              <a:latin typeface="Arial" panose="020B0604020202020204" pitchFamily="34" charset="0"/>
              <a:cs typeface="Arial" panose="020B0604020202020204" pitchFamily="34" charset="0"/>
            </a:endParaRPr>
          </a:p>
        </p:txBody>
      </p:sp>
      <p:sp>
        <p:nvSpPr>
          <p:cNvPr id="3" name="직사각형 17"/>
          <p:cNvSpPr>
            <a:spLocks noChangeArrowheads="1"/>
          </p:cNvSpPr>
          <p:nvPr/>
        </p:nvSpPr>
        <p:spPr bwMode="auto">
          <a:xfrm>
            <a:off x="1646144" y="3175"/>
            <a:ext cx="8875060" cy="1339850"/>
          </a:xfrm>
          <a:prstGeom prst="rect">
            <a:avLst/>
          </a:prstGeom>
          <a:solidFill>
            <a:srgbClr val="FF3300">
              <a:alpha val="79999"/>
            </a:srgbClr>
          </a:solidFill>
          <a:ln w="9525" algn="ctr">
            <a:solidFill>
              <a:schemeClr val="bg1"/>
            </a:solidFill>
            <a:round/>
            <a:headEnd/>
            <a:tailEnd/>
          </a:ln>
        </p:spPr>
        <p:txBody>
          <a:bodyPr/>
          <a:lstStyle/>
          <a:p>
            <a:pPr algn="ctr" defTabSz="806867"/>
            <a:endParaRPr lang="en-US" altLang="ko-KR" sz="2824" kern="0">
              <a:solidFill>
                <a:srgbClr val="FFFF00"/>
              </a:solidFill>
              <a:latin typeface="Arial" pitchFamily="34" charset="0"/>
              <a:ea typeface="신명조"/>
              <a:cs typeface="신명조"/>
            </a:endParaRPr>
          </a:p>
        </p:txBody>
      </p:sp>
      <p:sp>
        <p:nvSpPr>
          <p:cNvPr id="4" name="Rectangle 7"/>
          <p:cNvSpPr>
            <a:spLocks noChangeArrowheads="1"/>
          </p:cNvSpPr>
          <p:nvPr/>
        </p:nvSpPr>
        <p:spPr bwMode="auto">
          <a:xfrm>
            <a:off x="1698190" y="368300"/>
            <a:ext cx="877644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3177" b="1" kern="0" dirty="0">
                <a:solidFill>
                  <a:srgbClr val="FFFFFF"/>
                </a:solidFill>
                <a:latin typeface="Arial" panose="020B0604020202020204" pitchFamily="34" charset="0"/>
                <a:ea typeface="Kozuka Mincho Pro H" pitchFamily="18" charset="-128"/>
                <a:cs typeface="Arial" panose="020B0604020202020204" pitchFamily="34" charset="0"/>
              </a:rPr>
              <a:t>Summary and Conclusion</a:t>
            </a:r>
          </a:p>
        </p:txBody>
      </p:sp>
      <p:pic>
        <p:nvPicPr>
          <p:cNvPr id="5" name="Picture 15" descr="amc_ke_color"/>
          <p:cNvPicPr>
            <a:picLocks noChangeAspect="1" noChangeArrowheads="1"/>
          </p:cNvPicPr>
          <p:nvPr/>
        </p:nvPicPr>
        <p:blipFill>
          <a:blip r:embed="rId2"/>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795926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2"/>
          <p:cNvSpPr txBox="1">
            <a:spLocks noChangeArrowheads="1"/>
          </p:cNvSpPr>
          <p:nvPr/>
        </p:nvSpPr>
        <p:spPr bwMode="auto">
          <a:xfrm>
            <a:off x="626165" y="1424885"/>
            <a:ext cx="10674626" cy="4154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Black" pitchFamily="34" charset="0"/>
                <a:ea typeface="굴림" pitchFamily="50" charset="-127"/>
              </a:defRPr>
            </a:lvl1pPr>
            <a:lvl2pPr marL="742950" indent="-285750" eaLnBrk="0" hangingPunct="0">
              <a:defRPr kumimoji="1" sz="2400" b="1">
                <a:solidFill>
                  <a:schemeClr val="tx1"/>
                </a:solidFill>
                <a:latin typeface="Arial Black" pitchFamily="34" charset="0"/>
                <a:ea typeface="굴림" pitchFamily="50" charset="-127"/>
              </a:defRPr>
            </a:lvl2pPr>
            <a:lvl3pPr marL="1143000" indent="-228600" eaLnBrk="0" hangingPunct="0">
              <a:defRPr kumimoji="1" sz="2400" b="1">
                <a:solidFill>
                  <a:schemeClr val="tx1"/>
                </a:solidFill>
                <a:latin typeface="Arial Black" pitchFamily="34" charset="0"/>
                <a:ea typeface="굴림" pitchFamily="50" charset="-127"/>
              </a:defRPr>
            </a:lvl3pPr>
            <a:lvl4pPr marL="1600200" indent="-228600" eaLnBrk="0" hangingPunct="0">
              <a:defRPr kumimoji="1" sz="2400" b="1">
                <a:solidFill>
                  <a:schemeClr val="tx1"/>
                </a:solidFill>
                <a:latin typeface="Arial Black" pitchFamily="34" charset="0"/>
                <a:ea typeface="굴림" pitchFamily="50" charset="-127"/>
              </a:defRPr>
            </a:lvl4pPr>
            <a:lvl5pPr marL="2057400" indent="-228600" eaLnBrk="0" hangingPunct="0">
              <a:defRPr kumimoji="1" sz="2400" b="1">
                <a:solidFill>
                  <a:schemeClr val="tx1"/>
                </a:solidFill>
                <a:latin typeface="Arial Black" pitchFamily="34" charset="0"/>
                <a:ea typeface="굴림" pitchFamily="50" charset="-127"/>
              </a:defRPr>
            </a:lvl5pPr>
            <a:lvl6pPr marL="25146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6pPr>
            <a:lvl7pPr marL="29718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7pPr>
            <a:lvl8pPr marL="34290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8pPr>
            <a:lvl9pPr marL="3886200" indent="-228600" eaLnBrk="0" fontAlgn="base" hangingPunct="0">
              <a:spcBef>
                <a:spcPct val="0"/>
              </a:spcBef>
              <a:spcAft>
                <a:spcPct val="0"/>
              </a:spcAft>
              <a:defRPr kumimoji="1" sz="2400" b="1">
                <a:solidFill>
                  <a:schemeClr val="tx1"/>
                </a:solidFill>
                <a:latin typeface="Arial Black" pitchFamily="34" charset="0"/>
                <a:ea typeface="굴림" pitchFamily="50" charset="-127"/>
              </a:defRPr>
            </a:lvl9pPr>
          </a:lstStyle>
          <a:p>
            <a:pPr marL="302575" indent="-302575" algn="just" defTabSz="806867" eaLnBrk="1" hangingPunct="1">
              <a:buFont typeface="Arial" pitchFamily="34" charset="0"/>
              <a:buChar char="•"/>
            </a:pPr>
            <a:r>
              <a:rPr lang="en-US" altLang="ko-KR" kern="0" dirty="0">
                <a:latin typeface="Arial" panose="020B0604020202020204" pitchFamily="34" charset="0"/>
                <a:ea typeface="Kozuka Mincho Pro H" pitchFamily="18" charset="-128"/>
                <a:cs typeface="Arial" panose="020B0604020202020204" pitchFamily="34" charset="0"/>
              </a:rPr>
              <a:t>ALD is one of important indication for LT in Korea. (may be 3</a:t>
            </a:r>
            <a:r>
              <a:rPr lang="en-US" altLang="ko-KR" kern="0" baseline="30000" dirty="0">
                <a:latin typeface="Arial" panose="020B0604020202020204" pitchFamily="34" charset="0"/>
                <a:ea typeface="Kozuka Mincho Pro H" pitchFamily="18" charset="-128"/>
                <a:cs typeface="Arial" panose="020B0604020202020204" pitchFamily="34" charset="0"/>
              </a:rPr>
              <a:t>rd</a:t>
            </a:r>
            <a:r>
              <a:rPr lang="en-US" altLang="ko-KR" kern="0" dirty="0">
                <a:latin typeface="Arial" panose="020B0604020202020204" pitchFamily="34" charset="0"/>
                <a:ea typeface="Kozuka Mincho Pro H" pitchFamily="18" charset="-128"/>
                <a:cs typeface="Arial" panose="020B0604020202020204" pitchFamily="34" charset="0"/>
              </a:rPr>
              <a:t> and about 10% of all cause) </a:t>
            </a:r>
          </a:p>
          <a:p>
            <a:pPr algn="just" defTabSz="806867" eaLnBrk="1" hangingPunct="1">
              <a:buFontTx/>
              <a:buChar char="•"/>
            </a:pPr>
            <a:endParaRPr lang="en-US" altLang="ko-KR" kern="0" dirty="0">
              <a:latin typeface="Arial" panose="020B0604020202020204" pitchFamily="34" charset="0"/>
              <a:ea typeface="Kozuka Mincho Pro H" pitchFamily="18" charset="-128"/>
              <a:cs typeface="Arial" panose="020B0604020202020204" pitchFamily="34" charset="0"/>
            </a:endParaRPr>
          </a:p>
          <a:p>
            <a:pPr marL="302575" indent="-302575" algn="just" defTabSz="806867" eaLnBrk="1" hangingPunct="1">
              <a:buFont typeface="Arial" pitchFamily="34" charset="0"/>
              <a:buChar char="•"/>
            </a:pPr>
            <a:r>
              <a:rPr lang="en-US" altLang="ko-KR" kern="0" dirty="0">
                <a:latin typeface="Arial" panose="020B0604020202020204" pitchFamily="34" charset="0"/>
                <a:ea typeface="Kozuka Mincho Pro H" pitchFamily="18" charset="-128"/>
                <a:cs typeface="Arial" panose="020B0604020202020204" pitchFamily="34" charset="0"/>
              </a:rPr>
              <a:t>The recidivism after LDLT is </a:t>
            </a:r>
            <a:r>
              <a:rPr lang="en-US" altLang="ko-KR" kern="0">
                <a:latin typeface="Arial" panose="020B0604020202020204" pitchFamily="34" charset="0"/>
                <a:ea typeface="Kozuka Mincho Pro H" pitchFamily="18" charset="-128"/>
                <a:cs typeface="Arial" panose="020B0604020202020204" pitchFamily="34" charset="0"/>
              </a:rPr>
              <a:t>not fully </a:t>
            </a:r>
            <a:r>
              <a:rPr lang="en-US" altLang="ko-KR" kern="0" dirty="0">
                <a:latin typeface="Arial" panose="020B0604020202020204" pitchFamily="34" charset="0"/>
                <a:ea typeface="Kozuka Mincho Pro H" pitchFamily="18" charset="-128"/>
                <a:cs typeface="Arial" panose="020B0604020202020204" pitchFamily="34" charset="0"/>
              </a:rPr>
              <a:t>affected by pre-LT alcohol consumption pattern, but, affected by more complicated psychosocial factors. To decrease relapse, systematic multidisciplinary professional support is necessary.</a:t>
            </a:r>
          </a:p>
          <a:p>
            <a:pPr algn="just" defTabSz="806867" eaLnBrk="1" hangingPunct="1"/>
            <a:endParaRPr lang="en-US" altLang="ko-KR" kern="0" dirty="0">
              <a:latin typeface="Arial" panose="020B0604020202020204" pitchFamily="34" charset="0"/>
              <a:ea typeface="Kozuka Mincho Pro H" pitchFamily="18" charset="-128"/>
              <a:cs typeface="Arial" panose="020B0604020202020204" pitchFamily="34" charset="0"/>
            </a:endParaRPr>
          </a:p>
          <a:p>
            <a:pPr marL="302575" indent="-302575" algn="just" defTabSz="806867" eaLnBrk="1" hangingPunct="1">
              <a:buFont typeface="Arial" pitchFamily="34" charset="0"/>
              <a:buChar char="•"/>
            </a:pPr>
            <a:r>
              <a:rPr lang="en-US" altLang="ko-KR" kern="0" dirty="0">
                <a:latin typeface="Arial" panose="020B0604020202020204" pitchFamily="34" charset="0"/>
                <a:ea typeface="Kozuka Mincho Pro H" pitchFamily="18" charset="-128"/>
                <a:cs typeface="Arial" panose="020B0604020202020204" pitchFamily="34" charset="0"/>
              </a:rPr>
              <a:t>Although the use of LT for ALD is increasing, alcohol relapse after LT is not yet widely recognized in Korean society. Therefore, we need further study to establish the guideline of LT for ALD.   </a:t>
            </a:r>
          </a:p>
        </p:txBody>
      </p:sp>
      <p:sp>
        <p:nvSpPr>
          <p:cNvPr id="35843" name="직사각형 17"/>
          <p:cNvSpPr>
            <a:spLocks noChangeArrowheads="1"/>
          </p:cNvSpPr>
          <p:nvPr/>
        </p:nvSpPr>
        <p:spPr bwMode="auto">
          <a:xfrm>
            <a:off x="1646144" y="3175"/>
            <a:ext cx="8875060" cy="1339850"/>
          </a:xfrm>
          <a:prstGeom prst="rect">
            <a:avLst/>
          </a:prstGeom>
          <a:solidFill>
            <a:srgbClr val="FF3300">
              <a:alpha val="79999"/>
            </a:srgbClr>
          </a:solidFill>
          <a:ln w="9525" algn="ctr">
            <a:solidFill>
              <a:schemeClr val="bg1"/>
            </a:solidFill>
            <a:round/>
            <a:headEnd/>
            <a:tailEnd/>
          </a:ln>
        </p:spPr>
        <p:txBody>
          <a:bodyPr/>
          <a:lstStyle/>
          <a:p>
            <a:pPr algn="ctr" defTabSz="806867"/>
            <a:endParaRPr lang="en-US" altLang="ko-KR" sz="2824" kern="0">
              <a:solidFill>
                <a:srgbClr val="FFFF00"/>
              </a:solidFill>
              <a:latin typeface="Arial" pitchFamily="34" charset="0"/>
              <a:ea typeface="신명조"/>
              <a:cs typeface="신명조"/>
            </a:endParaRPr>
          </a:p>
        </p:txBody>
      </p:sp>
      <p:sp>
        <p:nvSpPr>
          <p:cNvPr id="35844" name="Rectangle 7"/>
          <p:cNvSpPr>
            <a:spLocks noChangeArrowheads="1"/>
          </p:cNvSpPr>
          <p:nvPr/>
        </p:nvSpPr>
        <p:spPr bwMode="auto">
          <a:xfrm>
            <a:off x="1698190" y="368300"/>
            <a:ext cx="877644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3177" b="1" kern="0" dirty="0">
                <a:solidFill>
                  <a:srgbClr val="FFFFFF"/>
                </a:solidFill>
                <a:latin typeface="Arial" panose="020B0604020202020204" pitchFamily="34" charset="0"/>
                <a:ea typeface="Kozuka Mincho Pro H" pitchFamily="18" charset="-128"/>
                <a:cs typeface="Arial" panose="020B0604020202020204" pitchFamily="34" charset="0"/>
              </a:rPr>
              <a:t>Summary and Conclusion</a:t>
            </a:r>
          </a:p>
        </p:txBody>
      </p:sp>
      <p:pic>
        <p:nvPicPr>
          <p:cNvPr id="5" name="Picture 15" descr="amc_ke_color"/>
          <p:cNvPicPr>
            <a:picLocks noChangeAspect="1" noChangeArrowheads="1"/>
          </p:cNvPicPr>
          <p:nvPr/>
        </p:nvPicPr>
        <p:blipFill>
          <a:blip r:embed="rId3"/>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918886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5" descr="6X8inch 34매"/>
          <p:cNvPicPr>
            <a:picLocks noGrp="1" noChangeAspect="1" noChangeArrowheads="1"/>
          </p:cNvPicPr>
          <p:nvPr>
            <p:ph idx="4294967295"/>
          </p:nvPr>
        </p:nvPicPr>
        <p:blipFill>
          <a:blip r:embed="rId3"/>
          <a:srcRect/>
          <a:stretch>
            <a:fillRect/>
          </a:stretch>
        </p:blipFill>
        <p:spPr>
          <a:xfrm>
            <a:off x="952500" y="0"/>
            <a:ext cx="10287000" cy="6858000"/>
          </a:xfrm>
          <a:noFill/>
        </p:spPr>
      </p:pic>
      <p:sp>
        <p:nvSpPr>
          <p:cNvPr id="75782" name="Text Box 6"/>
          <p:cNvSpPr txBox="1">
            <a:spLocks noChangeArrowheads="1"/>
          </p:cNvSpPr>
          <p:nvPr/>
        </p:nvSpPr>
        <p:spPr bwMode="auto">
          <a:xfrm>
            <a:off x="4006851" y="333375"/>
            <a:ext cx="4176713" cy="762000"/>
          </a:xfrm>
          <a:prstGeom prst="rect">
            <a:avLst/>
          </a:prstGeom>
          <a:noFill/>
          <a:ln w="9525">
            <a:noFill/>
            <a:miter lim="800000"/>
            <a:headEnd/>
            <a:tailEnd/>
          </a:ln>
          <a:effectLst/>
        </p:spPr>
        <p:txBody>
          <a:bodyPr>
            <a:spAutoFit/>
          </a:bodyPr>
          <a:lstStyle/>
          <a:p>
            <a:pPr algn="ctr">
              <a:spcBef>
                <a:spcPct val="50000"/>
              </a:spcBef>
              <a:defRPr/>
            </a:pPr>
            <a:r>
              <a:rPr lang="en-US" altLang="ko-KR" sz="4400" b="1" i="1" kern="0">
                <a:solidFill>
                  <a:srgbClr val="0000FF"/>
                </a:solidFill>
                <a:effectLst>
                  <a:outerShdw blurRad="38100" dist="38100" dir="2700000" algn="tl">
                    <a:srgbClr val="C0C0C0"/>
                  </a:outerShdw>
                </a:effectLst>
                <a:latin typeface="Arial Black" pitchFamily="34" charset="0"/>
              </a:rPr>
              <a:t>Thanks !!</a:t>
            </a:r>
          </a:p>
        </p:txBody>
      </p:sp>
      <p:pic>
        <p:nvPicPr>
          <p:cNvPr id="4"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1945228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677505" y="16437"/>
            <a:ext cx="3138114" cy="5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37" tIns="40217" rIns="80437" bIns="40217" anchor="ctr"/>
          <a:lstStyle/>
          <a:p>
            <a:pPr algn="ctr" defTabSz="806867">
              <a:lnSpc>
                <a:spcPct val="110000"/>
              </a:lnSpc>
            </a:pPr>
            <a:r>
              <a:rPr lang="en-US" altLang="ko-KR" sz="3177" kern="0" dirty="0">
                <a:solidFill>
                  <a:srgbClr val="FFFFFF"/>
                </a:solidFill>
                <a:latin typeface="Arial" pitchFamily="34" charset="0"/>
                <a:cs typeface="Arial" pitchFamily="34" charset="0"/>
              </a:rPr>
              <a:t>Results</a:t>
            </a:r>
            <a:endParaRPr lang="en-US" altLang="ko-KR" sz="1588" kern="0" dirty="0">
              <a:solidFill>
                <a:srgbClr val="FFFFFF"/>
              </a:solidFill>
              <a:latin typeface="Arial" pitchFamily="34" charset="0"/>
              <a:cs typeface="Arial"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5184" y="860110"/>
            <a:ext cx="8083850" cy="599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9"/>
          <p:cNvSpPr txBox="1">
            <a:spLocks noChangeArrowheads="1"/>
          </p:cNvSpPr>
          <p:nvPr/>
        </p:nvSpPr>
        <p:spPr bwMode="auto">
          <a:xfrm>
            <a:off x="4815612" y="4666818"/>
            <a:ext cx="4138118" cy="325582"/>
          </a:xfrm>
          <a:prstGeom prst="rect">
            <a:avLst/>
          </a:prstGeom>
          <a:solidFill>
            <a:srgbClr val="FF3300"/>
          </a:solidFill>
          <a:ln w="9525">
            <a:noFill/>
            <a:miter lim="800000"/>
            <a:headEnd/>
            <a:tailEnd/>
          </a:ln>
        </p:spPr>
        <p:txBody>
          <a:bodyPr wrap="square" lIns="80437" tIns="40217" rIns="80437" bIns="40217">
            <a:spAutoFit/>
          </a:bodyPr>
          <a:lstStyle/>
          <a:p>
            <a:pPr marL="301628" indent="-301628" algn="ctr" defTabSz="806867">
              <a:spcBef>
                <a:spcPct val="50000"/>
              </a:spcBef>
              <a:buFont typeface="Wingdings" pitchFamily="2" charset="2"/>
              <a:buChar char="v"/>
            </a:pPr>
            <a:r>
              <a:rPr lang="en-US" altLang="ko-KR" sz="1588" kern="0" dirty="0">
                <a:solidFill>
                  <a:srgbClr val="FFFFFF"/>
                </a:solidFill>
                <a:latin typeface="Kozuka Mincho Pro H" pitchFamily="18" charset="-128"/>
                <a:ea typeface="Kozuka Mincho Pro H" pitchFamily="18" charset="-128"/>
              </a:rPr>
              <a:t>TMC : HBV-LC (75.4%)</a:t>
            </a:r>
          </a:p>
        </p:txBody>
      </p:sp>
      <p:sp>
        <p:nvSpPr>
          <p:cNvPr id="23" name="Text Box 9"/>
          <p:cNvSpPr txBox="1">
            <a:spLocks noChangeArrowheads="1"/>
          </p:cNvSpPr>
          <p:nvPr/>
        </p:nvSpPr>
        <p:spPr bwMode="auto">
          <a:xfrm>
            <a:off x="5971455" y="638900"/>
            <a:ext cx="4535092" cy="624445"/>
          </a:xfrm>
          <a:prstGeom prst="rect">
            <a:avLst/>
          </a:prstGeom>
          <a:solidFill>
            <a:srgbClr val="3333FF"/>
          </a:solidFill>
          <a:ln w="9525">
            <a:noFill/>
            <a:miter lim="800000"/>
            <a:headEnd/>
            <a:tailEnd/>
          </a:ln>
        </p:spPr>
        <p:txBody>
          <a:bodyPr wrap="square" lIns="80437" tIns="40217" rIns="80437" bIns="40217">
            <a:spAutoFit/>
          </a:bodyPr>
          <a:lstStyle/>
          <a:p>
            <a:pPr algn="ctr" defTabSz="806867"/>
            <a:r>
              <a:rPr lang="en-US" altLang="ko-KR" sz="1765" kern="0" dirty="0">
                <a:solidFill>
                  <a:srgbClr val="FFFFFF"/>
                </a:solidFill>
                <a:latin typeface="Kozuka Mincho Pro H" pitchFamily="18" charset="-128"/>
                <a:ea typeface="Kozuka Mincho Pro H" pitchFamily="18" charset="-128"/>
              </a:rPr>
              <a:t>(Feb 1997~Aug 2013)</a:t>
            </a:r>
          </a:p>
          <a:p>
            <a:pPr algn="ctr" defTabSz="806867"/>
            <a:r>
              <a:rPr lang="en-US" altLang="ko-KR" sz="1765" kern="0" dirty="0">
                <a:solidFill>
                  <a:srgbClr val="FFFFFF"/>
                </a:solidFill>
                <a:latin typeface="Kozuka Mincho Pro H" pitchFamily="18" charset="-128"/>
                <a:ea typeface="Kozuka Mincho Pro H" pitchFamily="18" charset="-128"/>
              </a:rPr>
              <a:t>2784 Adult LDLTs</a:t>
            </a:r>
          </a:p>
        </p:txBody>
      </p:sp>
      <p:sp>
        <p:nvSpPr>
          <p:cNvPr id="24" name="Text Box 8"/>
          <p:cNvSpPr txBox="1">
            <a:spLocks noChangeArrowheads="1"/>
          </p:cNvSpPr>
          <p:nvPr/>
        </p:nvSpPr>
        <p:spPr bwMode="auto">
          <a:xfrm>
            <a:off x="8083986" y="1653487"/>
            <a:ext cx="1685048" cy="977234"/>
          </a:xfrm>
          <a:prstGeom prst="rect">
            <a:avLst/>
          </a:prstGeom>
          <a:solidFill>
            <a:srgbClr val="92D050"/>
          </a:solidFill>
          <a:ln>
            <a:noFill/>
          </a:ln>
        </p:spPr>
        <p:txBody>
          <a:bodyPr wrap="square" lIns="80437" tIns="40217" rIns="80437" bIns="40217">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marL="251349" indent="-251349" algn="ctr" defTabSz="806867" eaLnBrk="1" fontAlgn="base" hangingPunct="1">
              <a:spcAft>
                <a:spcPct val="0"/>
              </a:spcAft>
              <a:buFont typeface="Wingdings" pitchFamily="2" charset="2"/>
              <a:buChar char="v"/>
            </a:pPr>
            <a:r>
              <a:rPr lang="en-US" altLang="ko-KR" sz="1941" kern="0" dirty="0">
                <a:solidFill>
                  <a:srgbClr val="000000"/>
                </a:solidFill>
                <a:latin typeface="Kozuka Mincho Pro H" pitchFamily="18" charset="-128"/>
                <a:ea typeface="Kozuka Mincho Pro H" pitchFamily="18" charset="-128"/>
                <a:cs typeface="Leelawadee" pitchFamily="34" charset="-34"/>
              </a:rPr>
              <a:t>HCC (+)</a:t>
            </a:r>
          </a:p>
          <a:p>
            <a:pPr algn="ctr" defTabSz="806867" eaLnBrk="1" fontAlgn="base" hangingPunct="1">
              <a:spcAft>
                <a:spcPct val="0"/>
              </a:spcAft>
            </a:pPr>
            <a:r>
              <a:rPr lang="en-US" altLang="ko-KR" sz="1941" kern="0" dirty="0">
                <a:solidFill>
                  <a:srgbClr val="000000"/>
                </a:solidFill>
                <a:latin typeface="Kozuka Mincho Pro H" pitchFamily="18" charset="-128"/>
                <a:ea typeface="Kozuka Mincho Pro H" pitchFamily="18" charset="-128"/>
                <a:cs typeface="Leelawadee" pitchFamily="34" charset="-34"/>
              </a:rPr>
              <a:t> in 1227 pts. (44.1%)</a:t>
            </a:r>
          </a:p>
        </p:txBody>
      </p:sp>
      <p:sp>
        <p:nvSpPr>
          <p:cNvPr id="7" name="Rectangle 7"/>
          <p:cNvSpPr>
            <a:spLocks noChangeArrowheads="1"/>
          </p:cNvSpPr>
          <p:nvPr/>
        </p:nvSpPr>
        <p:spPr bwMode="auto">
          <a:xfrm>
            <a:off x="1658471" y="7938"/>
            <a:ext cx="887505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Original Disease of Adult LDLT at AMC</a:t>
            </a:r>
          </a:p>
        </p:txBody>
      </p:sp>
      <p:pic>
        <p:nvPicPr>
          <p:cNvPr id="8" name="Picture 15" descr="amc_ke_color"/>
          <p:cNvPicPr>
            <a:picLocks noChangeAspect="1" noChangeArrowheads="1"/>
          </p:cNvPicPr>
          <p:nvPr/>
        </p:nvPicPr>
        <p:blipFill>
          <a:blip r:embed="rId3"/>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5944726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7"/>
          <p:cNvSpPr>
            <a:spLocks noChangeArrowheads="1"/>
          </p:cNvSpPr>
          <p:nvPr/>
        </p:nvSpPr>
        <p:spPr bwMode="auto">
          <a:xfrm>
            <a:off x="1658471" y="305637"/>
            <a:ext cx="887505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Change of Trend in Original Disease </a:t>
            </a:r>
          </a:p>
          <a:p>
            <a:pPr algn="ctr" defTabSz="806867" eaLnBrk="0" hangingPunct="0"/>
            <a:r>
              <a:rPr lang="en-US" altLang="ko-KR" sz="2824" kern="0" dirty="0">
                <a:solidFill>
                  <a:srgbClr val="FF0000"/>
                </a:solidFill>
                <a:latin typeface="Arial" panose="020B0604020202020204" pitchFamily="34" charset="0"/>
                <a:ea typeface="Kozuka Mincho Pro H" pitchFamily="18" charset="-128"/>
                <a:cs typeface="Arial" panose="020B0604020202020204" pitchFamily="34" charset="0"/>
              </a:rPr>
              <a:t>for Adult LDLT at AMC</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222" y="610438"/>
            <a:ext cx="8751794" cy="635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아래로 구부러진 화살표 22"/>
          <p:cNvSpPr/>
          <p:nvPr/>
        </p:nvSpPr>
        <p:spPr>
          <a:xfrm rot="21207239">
            <a:off x="2833905" y="1949101"/>
            <a:ext cx="1938042" cy="531225"/>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prstClr val="black"/>
              </a:solidFill>
            </a:endParaRPr>
          </a:p>
        </p:txBody>
      </p:sp>
      <p:sp>
        <p:nvSpPr>
          <p:cNvPr id="27" name="아래로 구부러진 화살표 26"/>
          <p:cNvSpPr/>
          <p:nvPr/>
        </p:nvSpPr>
        <p:spPr>
          <a:xfrm rot="21207239">
            <a:off x="5413054" y="1811675"/>
            <a:ext cx="1815277" cy="531225"/>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prstClr val="black"/>
              </a:solidFill>
            </a:endParaRPr>
          </a:p>
        </p:txBody>
      </p:sp>
      <p:pic>
        <p:nvPicPr>
          <p:cNvPr id="6" name="Picture 15" descr="amc_ke_color"/>
          <p:cNvPicPr>
            <a:picLocks noChangeAspect="1" noChangeArrowheads="1"/>
          </p:cNvPicPr>
          <p:nvPr/>
        </p:nvPicPr>
        <p:blipFill>
          <a:blip r:embed="rId4"/>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3424048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1270000" y="150869"/>
            <a:ext cx="952599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06867" eaLnBrk="0" hangingPunct="0"/>
            <a:r>
              <a:rPr lang="en-US" altLang="ko-KR" sz="3600" b="1" kern="0" dirty="0">
                <a:solidFill>
                  <a:srgbClr val="FF0000"/>
                </a:solidFill>
                <a:latin typeface="Arial" panose="020B0604020202020204" pitchFamily="34" charset="0"/>
                <a:ea typeface="Kozuka Mincho Pro H" pitchFamily="18" charset="-128"/>
                <a:cs typeface="Arial" panose="020B0604020202020204" pitchFamily="34" charset="0"/>
              </a:rPr>
              <a:t>Alcohol-related Liver Disease requiring LT</a:t>
            </a:r>
          </a:p>
        </p:txBody>
      </p:sp>
      <p:sp>
        <p:nvSpPr>
          <p:cNvPr id="9" name="톱니 모양의 오른쪽 화살표 8"/>
          <p:cNvSpPr/>
          <p:nvPr/>
        </p:nvSpPr>
        <p:spPr>
          <a:xfrm rot="5400000">
            <a:off x="5826965" y="4871151"/>
            <a:ext cx="953153" cy="844787"/>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ko-KR" altLang="en-US" sz="1588" kern="0">
              <a:solidFill>
                <a:sysClr val="windowText" lastClr="000000"/>
              </a:solidFill>
            </a:endParaRPr>
          </a:p>
        </p:txBody>
      </p:sp>
      <p:pic>
        <p:nvPicPr>
          <p:cNvPr id="573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658" y="951078"/>
            <a:ext cx="8056197" cy="174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p:cNvSpPr txBox="1">
            <a:spLocks noChangeArrowheads="1"/>
          </p:cNvSpPr>
          <p:nvPr/>
        </p:nvSpPr>
        <p:spPr bwMode="auto">
          <a:xfrm>
            <a:off x="3045005" y="5821488"/>
            <a:ext cx="6099501" cy="624445"/>
          </a:xfrm>
          <a:prstGeom prst="rect">
            <a:avLst/>
          </a:prstGeom>
          <a:solidFill>
            <a:srgbClr val="3333FF"/>
          </a:solidFill>
          <a:ln w="9525">
            <a:noFill/>
            <a:miter lim="800000"/>
            <a:headEnd/>
            <a:tailEnd/>
          </a:ln>
        </p:spPr>
        <p:txBody>
          <a:bodyPr wrap="square" lIns="80437" tIns="40217" rIns="80437" bIns="40217">
            <a:spAutoFit/>
          </a:bodyPr>
          <a:lstStyle/>
          <a:p>
            <a:pPr algn="ctr" defTabSz="806867"/>
            <a:r>
              <a:rPr lang="en-US" altLang="ko-KR" sz="3530" kern="0" dirty="0">
                <a:solidFill>
                  <a:srgbClr val="FFFFFF"/>
                </a:solidFill>
                <a:latin typeface="Kozuka Mincho Pro H" pitchFamily="18" charset="-128"/>
                <a:ea typeface="Kozuka Mincho Pro H" pitchFamily="18" charset="-128"/>
              </a:rPr>
              <a:t>Liver Transplantation</a:t>
            </a:r>
          </a:p>
        </p:txBody>
      </p:sp>
      <p:sp>
        <p:nvSpPr>
          <p:cNvPr id="16" name="TextBox 15"/>
          <p:cNvSpPr txBox="1"/>
          <p:nvPr/>
        </p:nvSpPr>
        <p:spPr>
          <a:xfrm>
            <a:off x="4905740" y="4312075"/>
            <a:ext cx="2795605" cy="352796"/>
          </a:xfrm>
          <a:prstGeom prst="rect">
            <a:avLst/>
          </a:prstGeom>
          <a:solidFill>
            <a:schemeClr val="tx2">
              <a:lumMod val="20000"/>
              <a:lumOff val="80000"/>
            </a:schemeClr>
          </a:solidFill>
        </p:spPr>
        <p:txBody>
          <a:bodyPr wrap="square" lIns="80402" tIns="40199" rIns="80402" bIns="40199" rtlCol="0">
            <a:spAutoFit/>
          </a:bodyPr>
          <a:lstStyle/>
          <a:p>
            <a:pPr algn="ctr" defTabSz="806867"/>
            <a:r>
              <a:rPr lang="en-US" altLang="ko-KR" sz="1765" b="1" kern="0" dirty="0">
                <a:solidFill>
                  <a:srgbClr val="0070C0"/>
                </a:solidFill>
                <a:latin typeface="Kozuka Mincho Pro H" pitchFamily="18" charset="-128"/>
                <a:ea typeface="Kozuka Mincho Pro H" pitchFamily="18" charset="-128"/>
                <a:cs typeface="Arial" pitchFamily="34" charset="0"/>
              </a:rPr>
              <a:t>Annual mortality &gt; 10%</a:t>
            </a:r>
            <a:endParaRPr lang="ko-KR" altLang="en-US" sz="1765" b="1" kern="0" dirty="0">
              <a:solidFill>
                <a:srgbClr val="0070C0"/>
              </a:solidFill>
              <a:latin typeface="Kozuka Mincho Pro H" pitchFamily="18" charset="-128"/>
              <a:cs typeface="Arial" pitchFamily="34" charset="0"/>
            </a:endParaRPr>
          </a:p>
        </p:txBody>
      </p:sp>
      <p:sp>
        <p:nvSpPr>
          <p:cNvPr id="17" name="TextBox 16"/>
          <p:cNvSpPr txBox="1"/>
          <p:nvPr/>
        </p:nvSpPr>
        <p:spPr>
          <a:xfrm>
            <a:off x="1659467" y="2883844"/>
            <a:ext cx="3038731" cy="814269"/>
          </a:xfrm>
          <a:prstGeom prst="rect">
            <a:avLst/>
          </a:prstGeom>
          <a:solidFill>
            <a:schemeClr val="tx2">
              <a:lumMod val="20000"/>
              <a:lumOff val="80000"/>
            </a:schemeClr>
          </a:solidFill>
        </p:spPr>
        <p:txBody>
          <a:bodyPr wrap="square" lIns="80402" tIns="40199" rIns="80402" bIns="40199" rtlCol="0">
            <a:spAutoFit/>
          </a:bodyPr>
          <a:lstStyle/>
          <a:p>
            <a:pPr defTabSz="806867">
              <a:buFont typeface="Wingdings" pitchFamily="2" charset="2"/>
              <a:buChar char="§"/>
            </a:pPr>
            <a:r>
              <a:rPr lang="en-US" altLang="ko-KR" sz="1588" b="1" kern="0" dirty="0">
                <a:solidFill>
                  <a:srgbClr val="0070C0"/>
                </a:solidFill>
                <a:latin typeface="Kozuka Mincho Pro H" pitchFamily="18" charset="-128"/>
                <a:ea typeface="Kozuka Mincho Pro H" pitchFamily="18" charset="-128"/>
                <a:cs typeface="Arial" pitchFamily="34" charset="0"/>
              </a:rPr>
              <a:t>Mortality s </a:t>
            </a:r>
            <a:r>
              <a:rPr lang="en-US" altLang="ko-KR" sz="1588" b="1" kern="0" dirty="0" err="1">
                <a:solidFill>
                  <a:srgbClr val="0070C0"/>
                </a:solidFill>
                <a:latin typeface="Kozuka Mincho Pro H" pitchFamily="18" charset="-128"/>
                <a:ea typeface="Kozuka Mincho Pro H" pitchFamily="18" charset="-128"/>
                <a:cs typeface="Arial" pitchFamily="34" charset="0"/>
              </a:rPr>
              <a:t>Tx</a:t>
            </a:r>
            <a:r>
              <a:rPr lang="en-US" altLang="ko-KR" sz="1588" b="1" kern="0" dirty="0">
                <a:solidFill>
                  <a:srgbClr val="0070C0"/>
                </a:solidFill>
                <a:latin typeface="Kozuka Mincho Pro H" pitchFamily="18" charset="-128"/>
                <a:ea typeface="Kozuka Mincho Pro H" pitchFamily="18" charset="-128"/>
                <a:cs typeface="Arial" pitchFamily="34" charset="0"/>
              </a:rPr>
              <a:t> ~50%</a:t>
            </a:r>
          </a:p>
          <a:p>
            <a:pPr defTabSz="806867">
              <a:buFont typeface="Wingdings" pitchFamily="2" charset="2"/>
              <a:buChar char="§"/>
            </a:pPr>
            <a:r>
              <a:rPr lang="en-US" altLang="ko-KR" sz="1588" b="1" kern="0" dirty="0">
                <a:solidFill>
                  <a:srgbClr val="0070C0"/>
                </a:solidFill>
                <a:latin typeface="Kozuka Mincho Pro H" pitchFamily="18" charset="-128"/>
                <a:ea typeface="Kozuka Mincho Pro H" pitchFamily="18" charset="-128"/>
                <a:cs typeface="Arial" pitchFamily="34" charset="0"/>
              </a:rPr>
              <a:t>High short-term mortality (unresponsive to steroid </a:t>
            </a:r>
            <a:r>
              <a:rPr lang="en-US" altLang="ko-KR" sz="1588" b="1" kern="0" dirty="0" err="1">
                <a:solidFill>
                  <a:srgbClr val="0070C0"/>
                </a:solidFill>
                <a:latin typeface="Kozuka Mincho Pro H" pitchFamily="18" charset="-128"/>
                <a:ea typeface="Kozuka Mincho Pro H" pitchFamily="18" charset="-128"/>
                <a:cs typeface="Arial" pitchFamily="34" charset="0"/>
              </a:rPr>
              <a:t>Tx</a:t>
            </a:r>
            <a:r>
              <a:rPr lang="en-US" altLang="ko-KR" sz="1588" b="1" kern="0" dirty="0">
                <a:solidFill>
                  <a:srgbClr val="0070C0"/>
                </a:solidFill>
                <a:latin typeface="Kozuka Mincho Pro H" pitchFamily="18" charset="-128"/>
                <a:ea typeface="Kozuka Mincho Pro H" pitchFamily="18" charset="-128"/>
                <a:cs typeface="Arial" pitchFamily="34" charset="0"/>
              </a:rPr>
              <a:t>)</a:t>
            </a:r>
            <a:endParaRPr lang="ko-KR" altLang="en-US" sz="1588" b="1" kern="0" dirty="0">
              <a:solidFill>
                <a:srgbClr val="0070C0"/>
              </a:solidFill>
              <a:latin typeface="Kozuka Mincho Pro H" pitchFamily="18" charset="-128"/>
              <a:cs typeface="Arial" pitchFamily="34" charset="0"/>
            </a:endParaRPr>
          </a:p>
        </p:txBody>
      </p:sp>
      <p:sp>
        <p:nvSpPr>
          <p:cNvPr id="18" name="TextBox 17"/>
          <p:cNvSpPr txBox="1"/>
          <p:nvPr/>
        </p:nvSpPr>
        <p:spPr>
          <a:xfrm>
            <a:off x="7938558" y="2883844"/>
            <a:ext cx="2287313" cy="624409"/>
          </a:xfrm>
          <a:prstGeom prst="rect">
            <a:avLst/>
          </a:prstGeom>
          <a:solidFill>
            <a:schemeClr val="tx2">
              <a:lumMod val="20000"/>
              <a:lumOff val="80000"/>
            </a:schemeClr>
          </a:solidFill>
        </p:spPr>
        <p:txBody>
          <a:bodyPr wrap="square" lIns="80402" tIns="40199" rIns="80402" bIns="40199" rtlCol="0">
            <a:spAutoFit/>
          </a:bodyPr>
          <a:lstStyle/>
          <a:p>
            <a:pPr defTabSz="806867"/>
            <a:r>
              <a:rPr lang="en-US" altLang="ko-KR" sz="1765" b="1" kern="0" dirty="0" err="1">
                <a:solidFill>
                  <a:srgbClr val="0070C0"/>
                </a:solidFill>
                <a:latin typeface="Kozuka Mincho Pro H" pitchFamily="18" charset="-128"/>
                <a:ea typeface="Kozuka Mincho Pro H" pitchFamily="18" charset="-128"/>
                <a:cs typeface="Arial" pitchFamily="34" charset="0"/>
              </a:rPr>
              <a:t>Unresectable</a:t>
            </a:r>
            <a:r>
              <a:rPr lang="en-US" altLang="ko-KR" sz="1765" b="1" kern="0" dirty="0">
                <a:solidFill>
                  <a:srgbClr val="0070C0"/>
                </a:solidFill>
                <a:latin typeface="Kozuka Mincho Pro H" pitchFamily="18" charset="-128"/>
                <a:ea typeface="Kozuka Mincho Pro H" pitchFamily="18" charset="-128"/>
                <a:cs typeface="Arial" pitchFamily="34" charset="0"/>
              </a:rPr>
              <a:t>/</a:t>
            </a:r>
          </a:p>
          <a:p>
            <a:pPr algn="ctr" defTabSz="806867"/>
            <a:r>
              <a:rPr lang="en-US" altLang="ko-KR" sz="1765" b="1" kern="0" dirty="0">
                <a:solidFill>
                  <a:srgbClr val="0070C0"/>
                </a:solidFill>
                <a:latin typeface="Kozuka Mincho Pro H" pitchFamily="18" charset="-128"/>
                <a:ea typeface="Kozuka Mincho Pro H" pitchFamily="18" charset="-128"/>
                <a:cs typeface="Arial" pitchFamily="34" charset="0"/>
              </a:rPr>
              <a:t> Within Criteria</a:t>
            </a:r>
            <a:endParaRPr lang="ko-KR" altLang="en-US" sz="1765" b="1" kern="0" dirty="0">
              <a:solidFill>
                <a:srgbClr val="0070C0"/>
              </a:solidFill>
              <a:latin typeface="Kozuka Mincho Pro H" pitchFamily="18" charset="-128"/>
              <a:cs typeface="Arial" pitchFamily="34" charset="0"/>
            </a:endParaRPr>
          </a:p>
        </p:txBody>
      </p:sp>
      <p:pic>
        <p:nvPicPr>
          <p:cNvPr id="10" name="Picture 15" descr="amc_ke_color"/>
          <p:cNvPicPr>
            <a:picLocks noChangeAspect="1" noChangeArrowheads="1"/>
          </p:cNvPicPr>
          <p:nvPr/>
        </p:nvPicPr>
        <p:blipFill>
          <a:blip r:embed="rId3"/>
          <a:srcRect/>
          <a:stretch>
            <a:fillRect/>
          </a:stretch>
        </p:blipFill>
        <p:spPr bwMode="auto">
          <a:xfrm>
            <a:off x="10538538" y="6322837"/>
            <a:ext cx="1495425" cy="414337"/>
          </a:xfrm>
          <a:prstGeom prst="rect">
            <a:avLst/>
          </a:prstGeom>
          <a:noFill/>
          <a:ln w="9525">
            <a:noFill/>
            <a:miter lim="800000"/>
            <a:headEnd/>
            <a:tailEnd/>
          </a:ln>
        </p:spPr>
      </p:pic>
      <p:sp>
        <p:nvSpPr>
          <p:cNvPr id="2" name="타원 1"/>
          <p:cNvSpPr/>
          <p:nvPr/>
        </p:nvSpPr>
        <p:spPr>
          <a:xfrm>
            <a:off x="4905740" y="2693592"/>
            <a:ext cx="2485660" cy="156711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51620" y="3215540"/>
            <a:ext cx="2485660" cy="523220"/>
          </a:xfrm>
          <a:prstGeom prst="rect">
            <a:avLst/>
          </a:prstGeom>
          <a:noFill/>
        </p:spPr>
        <p:txBody>
          <a:bodyPr wrap="square" rtlCol="0">
            <a:spAutoFit/>
          </a:bodyPr>
          <a:lstStyle/>
          <a:p>
            <a:r>
              <a:rPr lang="en-US" sz="2800" b="1" dirty="0">
                <a:solidFill>
                  <a:srgbClr val="FF0000"/>
                </a:solidFill>
                <a:latin typeface="Kozuka Mincho Pro H" panose="02020A00000000000000" pitchFamily="18" charset="-128"/>
                <a:ea typeface="Kozuka Mincho Pro H" panose="02020A00000000000000" pitchFamily="18" charset="-128"/>
              </a:rPr>
              <a:t>ALD + Viral </a:t>
            </a:r>
          </a:p>
        </p:txBody>
      </p:sp>
    </p:spTree>
    <p:extLst>
      <p:ext uri="{BB962C8B-B14F-4D97-AF65-F5344CB8AC3E}">
        <p14:creationId xmlns:p14="http://schemas.microsoft.com/office/powerpoint/2010/main" val="1422311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3194" y="1201005"/>
            <a:ext cx="8229600" cy="4801314"/>
          </a:xfrm>
          <a:prstGeom prst="rect">
            <a:avLst/>
          </a:prstGeom>
          <a:noFill/>
        </p:spPr>
        <p:txBody>
          <a:bodyPr wrap="square" rtlCol="0">
            <a:spAutoFit/>
          </a:bodyPr>
          <a:lstStyle/>
          <a:p>
            <a:r>
              <a:rPr lang="en-US" sz="3200" b="1" dirty="0">
                <a:solidFill>
                  <a:srgbClr val="0070C0"/>
                </a:solidFill>
                <a:latin typeface="Arial" panose="020B0604020202020204" pitchFamily="34" charset="0"/>
                <a:cs typeface="Arial" panose="020B0604020202020204" pitchFamily="34" charset="0"/>
              </a:rPr>
              <a:t>Prognosis after LT for ALD</a:t>
            </a:r>
          </a:p>
          <a:p>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Problems after LT for ALD</a:t>
            </a:r>
          </a:p>
          <a:p>
            <a:r>
              <a:rPr lang="en-US" sz="3200" b="1" dirty="0">
                <a:solidFill>
                  <a:srgbClr val="0070C0"/>
                </a:solidFill>
                <a:latin typeface="Arial" panose="020B0604020202020204" pitchFamily="34" charset="0"/>
                <a:cs typeface="Arial" panose="020B0604020202020204" pitchFamily="34" charset="0"/>
              </a:rPr>
              <a:t>  - Cardiovascular events after LT for ALD</a:t>
            </a:r>
          </a:p>
          <a:p>
            <a:r>
              <a:rPr lang="en-US" sz="3200" b="1" dirty="0">
                <a:solidFill>
                  <a:srgbClr val="0070C0"/>
                </a:solidFill>
                <a:latin typeface="Arial" panose="020B0604020202020204" pitchFamily="34" charset="0"/>
                <a:cs typeface="Arial" panose="020B0604020202020204" pitchFamily="34" charset="0"/>
              </a:rPr>
              <a:t>  - De novo malignancies after LT for ALD</a:t>
            </a:r>
          </a:p>
          <a:p>
            <a:r>
              <a:rPr lang="en-US" sz="3200" b="1" dirty="0">
                <a:solidFill>
                  <a:srgbClr val="0070C0"/>
                </a:solidFill>
                <a:latin typeface="Arial" panose="020B0604020202020204" pitchFamily="34" charset="0"/>
                <a:cs typeface="Arial" panose="020B0604020202020204" pitchFamily="34" charset="0"/>
              </a:rPr>
              <a:t>  - LT for Severe alcoholic hepatitis</a:t>
            </a:r>
          </a:p>
          <a:p>
            <a:r>
              <a:rPr lang="en-US" sz="3200" b="1" dirty="0">
                <a:solidFill>
                  <a:srgbClr val="0070C0"/>
                </a:solidFill>
                <a:latin typeface="Arial" panose="020B0604020202020204" pitchFamily="34" charset="0"/>
                <a:cs typeface="Arial" panose="020B0604020202020204" pitchFamily="34" charset="0"/>
              </a:rPr>
              <a:t>  - Relapse after LT for ALD</a:t>
            </a:r>
          </a:p>
          <a:p>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Experience of LT for ALD at AMC </a:t>
            </a:r>
          </a:p>
          <a:p>
            <a:endParaRPr lang="en-US" dirty="0"/>
          </a:p>
        </p:txBody>
      </p:sp>
      <p:pic>
        <p:nvPicPr>
          <p:cNvPr id="3" name="Picture 15" descr="amc_ke_color"/>
          <p:cNvPicPr>
            <a:picLocks noChangeAspect="1" noChangeArrowheads="1"/>
          </p:cNvPicPr>
          <p:nvPr/>
        </p:nvPicPr>
        <p:blipFill>
          <a:blip r:embed="rId2"/>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2278000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stretch>
            <a:fillRect/>
          </a:stretch>
        </p:blipFill>
        <p:spPr>
          <a:xfrm>
            <a:off x="3188436" y="1175699"/>
            <a:ext cx="5840067" cy="3636249"/>
          </a:xfrm>
          <a:prstGeom prst="rect">
            <a:avLst/>
          </a:prstGeom>
        </p:spPr>
      </p:pic>
      <p:pic>
        <p:nvPicPr>
          <p:cNvPr id="3" name="그림 2"/>
          <p:cNvPicPr>
            <a:picLocks noChangeAspect="1"/>
          </p:cNvPicPr>
          <p:nvPr/>
        </p:nvPicPr>
        <p:blipFill>
          <a:blip r:embed="rId4"/>
          <a:stretch>
            <a:fillRect/>
          </a:stretch>
        </p:blipFill>
        <p:spPr>
          <a:xfrm>
            <a:off x="3171733" y="4770953"/>
            <a:ext cx="5840067" cy="1611576"/>
          </a:xfrm>
          <a:prstGeom prst="rect">
            <a:avLst/>
          </a:prstGeom>
        </p:spPr>
      </p:pic>
      <p:sp>
        <p:nvSpPr>
          <p:cNvPr id="5" name="TextBox 4"/>
          <p:cNvSpPr txBox="1"/>
          <p:nvPr/>
        </p:nvSpPr>
        <p:spPr>
          <a:xfrm>
            <a:off x="3701704" y="2805831"/>
            <a:ext cx="454660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1,3,5, and 10 </a:t>
            </a:r>
            <a:r>
              <a:rPr lang="en-US" b="1" dirty="0" err="1">
                <a:latin typeface="Arial" panose="020B0604020202020204" pitchFamily="34" charset="0"/>
                <a:cs typeface="Arial" panose="020B0604020202020204" pitchFamily="34" charset="0"/>
              </a:rPr>
              <a:t>yrs</a:t>
            </a:r>
            <a:r>
              <a:rPr lang="en-US" b="1" dirty="0">
                <a:latin typeface="Arial" panose="020B0604020202020204" pitchFamily="34" charset="0"/>
                <a:cs typeface="Arial" panose="020B0604020202020204" pitchFamily="34" charset="0"/>
              </a:rPr>
              <a:t> Pt. Survival</a:t>
            </a:r>
          </a:p>
          <a:p>
            <a:r>
              <a:rPr lang="en-US" b="1" dirty="0">
                <a:latin typeface="Arial" panose="020B0604020202020204" pitchFamily="34" charset="0"/>
                <a:cs typeface="Arial" panose="020B0604020202020204" pitchFamily="34" charset="0"/>
              </a:rPr>
              <a:t>84%, 78%, 73%, 58%, ALD  </a:t>
            </a:r>
          </a:p>
          <a:p>
            <a:pPr lvl="0"/>
            <a:r>
              <a:rPr lang="en-US" b="1" dirty="0">
                <a:latin typeface="Arial" panose="020B0604020202020204" pitchFamily="34" charset="0"/>
                <a:cs typeface="Arial" panose="020B0604020202020204" pitchFamily="34" charset="0"/>
              </a:rPr>
              <a:t>82%, 74%, 70%, 60%, </a:t>
            </a:r>
            <a:r>
              <a:rPr lang="en-US" b="1" dirty="0">
                <a:solidFill>
                  <a:prstClr val="black"/>
                </a:solidFill>
                <a:latin typeface="Arial" panose="020B0604020202020204" pitchFamily="34" charset="0"/>
                <a:cs typeface="Arial" panose="020B0604020202020204" pitchFamily="34" charset="0"/>
              </a:rPr>
              <a:t>VIR  (p=0.04)</a:t>
            </a:r>
          </a:p>
          <a:p>
            <a:r>
              <a:rPr lang="en-US" b="1" dirty="0">
                <a:solidFill>
                  <a:prstClr val="black"/>
                </a:solidFill>
                <a:latin typeface="Arial" panose="020B0604020202020204" pitchFamily="34" charset="0"/>
                <a:cs typeface="Arial" panose="020B0604020202020204" pitchFamily="34" charset="0"/>
              </a:rPr>
              <a:t>78%, 73%, 69%, 61%, </a:t>
            </a:r>
            <a:r>
              <a:rPr lang="en-US" b="1" dirty="0">
                <a:latin typeface="Arial" panose="020B0604020202020204" pitchFamily="34" charset="0"/>
                <a:cs typeface="Arial" panose="020B0604020202020204" pitchFamily="34" charset="0"/>
              </a:rPr>
              <a:t>CRYPT (p = 0.05)</a:t>
            </a:r>
          </a:p>
        </p:txBody>
      </p:sp>
      <p:sp>
        <p:nvSpPr>
          <p:cNvPr id="7" name="TextBox 6"/>
          <p:cNvSpPr txBox="1"/>
          <p:nvPr/>
        </p:nvSpPr>
        <p:spPr>
          <a:xfrm>
            <a:off x="5958071" y="6341533"/>
            <a:ext cx="4580467"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American Journal of Transplantation 2010; 10: 138–148</a:t>
            </a:r>
          </a:p>
        </p:txBody>
      </p:sp>
      <p:sp>
        <p:nvSpPr>
          <p:cNvPr id="6" name="TextBox 5"/>
          <p:cNvSpPr txBox="1"/>
          <p:nvPr/>
        </p:nvSpPr>
        <p:spPr>
          <a:xfrm>
            <a:off x="1938867" y="788264"/>
            <a:ext cx="830580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Liver Transplantation for Alcoholic Liver Disease in Europe: A Study from the ELTR</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3548270" y="154608"/>
            <a:ext cx="5605670" cy="584775"/>
          </a:xfrm>
          <a:prstGeom prst="rect">
            <a:avLst/>
          </a:prstGeom>
          <a:noFill/>
        </p:spPr>
        <p:txBody>
          <a:bodyPr wrap="square" rtlCol="0">
            <a:spAutoFit/>
          </a:bodyPr>
          <a:lstStyle/>
          <a:p>
            <a:pPr lvl="0" algn="ctr"/>
            <a:r>
              <a:rPr lang="en-US" sz="3200" b="1" dirty="0">
                <a:solidFill>
                  <a:srgbClr val="0066FF"/>
                </a:solidFill>
                <a:latin typeface="Arial" panose="020B0604020202020204" pitchFamily="34" charset="0"/>
                <a:cs typeface="Arial" panose="020B0604020202020204" pitchFamily="34" charset="0"/>
              </a:rPr>
              <a:t>Prognosis after LT for ALD</a:t>
            </a:r>
          </a:p>
        </p:txBody>
      </p:sp>
      <p:pic>
        <p:nvPicPr>
          <p:cNvPr id="9" name="Picture 15" descr="amc_ke_color"/>
          <p:cNvPicPr>
            <a:picLocks noChangeAspect="1" noChangeArrowheads="1"/>
          </p:cNvPicPr>
          <p:nvPr/>
        </p:nvPicPr>
        <p:blipFill>
          <a:blip r:embed="rId5"/>
          <a:srcRect/>
          <a:stretch>
            <a:fillRect/>
          </a:stretch>
        </p:blipFill>
        <p:spPr bwMode="auto">
          <a:xfrm>
            <a:off x="10538538" y="6322837"/>
            <a:ext cx="1495425" cy="414337"/>
          </a:xfrm>
          <a:prstGeom prst="rect">
            <a:avLst/>
          </a:prstGeom>
          <a:noFill/>
          <a:ln w="9525">
            <a:noFill/>
            <a:miter lim="800000"/>
            <a:headEnd/>
            <a:tailEnd/>
          </a:ln>
        </p:spPr>
      </p:pic>
    </p:spTree>
    <p:extLst>
      <p:ext uri="{BB962C8B-B14F-4D97-AF65-F5344CB8AC3E}">
        <p14:creationId xmlns:p14="http://schemas.microsoft.com/office/powerpoint/2010/main" val="751756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1" i="0" u="none" strike="noStrike" cap="none" normalizeH="0" baseline="0" smtClean="0">
            <a:ln>
              <a:noFill/>
            </a:ln>
            <a:solidFill>
              <a:schemeClr val="tx1"/>
            </a:solidFill>
            <a:effectLst/>
            <a:latin typeface="Arial Black" pitchFamily="34" charset="0"/>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1" i="0" u="none" strike="noStrike" cap="none" normalizeH="0" baseline="0" smtClean="0">
            <a:ln>
              <a:noFill/>
            </a:ln>
            <a:solidFill>
              <a:schemeClr val="tx1"/>
            </a:solidFill>
            <a:effectLst/>
            <a:latin typeface="Arial Black" pitchFamily="34" charset="0"/>
            <a:ea typeface="굴림" pitchFamily="50" charset="-127"/>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메트로">
  <a:themeElements>
    <a:clrScheme name="">
      <a:dk1>
        <a:srgbClr val="000000"/>
      </a:dk1>
      <a:lt1>
        <a:srgbClr val="FFFFFF"/>
      </a:lt1>
      <a:dk2>
        <a:srgbClr val="000000"/>
      </a:dk2>
      <a:lt2>
        <a:srgbClr val="000000"/>
      </a:lt2>
      <a:accent1>
        <a:srgbClr val="7FD13B"/>
      </a:accent1>
      <a:accent2>
        <a:srgbClr val="333399"/>
      </a:accent2>
      <a:accent3>
        <a:srgbClr val="AAAAAA"/>
      </a:accent3>
      <a:accent4>
        <a:srgbClr val="DADADA"/>
      </a:accent4>
      <a:accent5>
        <a:srgbClr val="C0E5AF"/>
      </a:accent5>
      <a:accent6>
        <a:srgbClr val="2D2D8A"/>
      </a:accent6>
      <a:hlink>
        <a:srgbClr val="009999"/>
      </a:hlink>
      <a:folHlink>
        <a:srgbClr val="99CC00"/>
      </a:folHlink>
    </a:clrScheme>
    <a:fontScheme name="5_메트로">
      <a:majorFont>
        <a:latin typeface="Consolas"/>
        <a:ea typeface="ヒラギノ角ゴ ProN W3"/>
        <a:cs typeface="ヒラギノ角ゴ ProN W3"/>
      </a:majorFont>
      <a:minorFont>
        <a:latin typeface="Corbe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FD13B"/>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FFFFFF"/>
            </a:solidFill>
            <a:effectLst/>
            <a:latin typeface="굴림" charset="-127"/>
            <a:ea typeface="ヒラギノ角ゴ ProN W3" charset="0"/>
            <a:cs typeface="ヒラギノ角ゴ ProN W3" charset="0"/>
            <a:sym typeface="굴림" charset="-127"/>
          </a:defRPr>
        </a:defPPr>
      </a:lstStyle>
    </a:spDef>
    <a:lnDef>
      <a:spPr bwMode="auto">
        <a:xfrm>
          <a:off x="0" y="0"/>
          <a:ext cx="1" cy="1"/>
        </a:xfrm>
        <a:custGeom>
          <a:avLst/>
          <a:gdLst/>
          <a:ahLst/>
          <a:cxnLst/>
          <a:rect l="0" t="0" r="0" b="0"/>
          <a:pathLst/>
        </a:custGeom>
        <a:solidFill>
          <a:srgbClr val="7FD13B"/>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FFFFFF"/>
            </a:solidFill>
            <a:effectLst/>
            <a:latin typeface="굴림" charset="-127"/>
            <a:ea typeface="ヒラギノ角ゴ ProN W3" charset="0"/>
            <a:cs typeface="ヒラギノ角ゴ ProN W3" charset="0"/>
            <a:sym typeface="굴림" charset="-127"/>
          </a:defRPr>
        </a:defPPr>
      </a:lstStyle>
    </a:lnDef>
  </a:objectDefaults>
  <a:extraClrSchemeLst>
    <a:extraClrScheme>
      <a:clrScheme name="5_메트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5791</TotalTime>
  <Words>3912</Words>
  <Application>Microsoft Office PowerPoint</Application>
  <PresentationFormat>사용자 지정</PresentationFormat>
  <Paragraphs>262</Paragraphs>
  <Slides>45</Slides>
  <Notes>28</Notes>
  <HiddenSlides>0</HiddenSlides>
  <MMClips>0</MMClips>
  <ScaleCrop>false</ScaleCrop>
  <HeadingPairs>
    <vt:vector size="4" baseType="variant">
      <vt:variant>
        <vt:lpstr>테마</vt:lpstr>
      </vt:variant>
      <vt:variant>
        <vt:i4>3</vt:i4>
      </vt:variant>
      <vt:variant>
        <vt:lpstr>슬라이드 제목</vt:lpstr>
      </vt:variant>
      <vt:variant>
        <vt:i4>45</vt:i4>
      </vt:variant>
    </vt:vector>
  </HeadingPairs>
  <TitlesOfParts>
    <vt:vector size="48" baseType="lpstr">
      <vt:lpstr>기본 디자인</vt:lpstr>
      <vt:lpstr>10_Office 테마</vt:lpstr>
      <vt:lpstr>5_메트로</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Cardiovascular Events after LT for ALD</vt:lpstr>
      <vt:lpstr>Cardiovascular Events after LT for ALD</vt:lpstr>
      <vt:lpstr>PowerPoint 프레젠테이션</vt:lpstr>
      <vt:lpstr>De Novo Malignancies after LT for ALD </vt:lpstr>
      <vt:lpstr>De Novo Malignancies after LT for ALD </vt:lpstr>
      <vt:lpstr>De Novo Malignancies after LT for ALD </vt:lpstr>
      <vt:lpstr>De Novo Malignancies after LT for ALD </vt:lpstr>
      <vt:lpstr>CV Events and De Novo Malig. after LT for ALD </vt:lpstr>
      <vt:lpstr>LT for Alcoholic Hepatitis </vt:lpstr>
      <vt:lpstr>LT for Alcoholic Hepatitis </vt:lpstr>
      <vt:lpstr>LT for Alcoholic Hepatitis </vt:lpstr>
      <vt:lpstr>LT for Alcoholic Hepatitis </vt:lpstr>
      <vt:lpstr>LT for Alcoholic Hepatitis </vt:lpstr>
      <vt:lpstr>Relapse after LT for ALD</vt:lpstr>
      <vt:lpstr>Relapse after LT for ALD</vt:lpstr>
      <vt:lpstr>Time to alcohol relapse (any use) after liver transplantation</vt:lpstr>
      <vt:lpstr>Predictive Factors for Relapse</vt:lpstr>
      <vt:lpstr>PowerPoint 프레젠테이션</vt:lpstr>
      <vt:lpstr>Relapse after LT for ALD</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JungDongHwan 동환</dc:creator>
  <cp:lastModifiedBy>INDIO</cp:lastModifiedBy>
  <cp:revision>79</cp:revision>
  <dcterms:created xsi:type="dcterms:W3CDTF">2016-03-27T03:04:49Z</dcterms:created>
  <dcterms:modified xsi:type="dcterms:W3CDTF">2016-04-01T03:35:01Z</dcterms:modified>
</cp:coreProperties>
</file>